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81" r:id="rId8"/>
    <p:sldId id="274" r:id="rId9"/>
    <p:sldId id="276" r:id="rId10"/>
    <p:sldId id="277" r:id="rId11"/>
    <p:sldId id="278" r:id="rId12"/>
    <p:sldId id="279" r:id="rId13"/>
    <p:sldId id="280" r:id="rId14"/>
    <p:sldId id="270" r:id="rId15"/>
    <p:sldId id="271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KuWMTPfENdM&amp;t=32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_fjoYuVx4P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napoleon wallpaper hd&quot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656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2293" name="Picture 5" descr="C:\Users\Jim\Desktop\Picture1.jpg"/>
          <p:cNvPicPr>
            <a:picLocks noChangeAspect="1" noChangeArrowheads="1"/>
          </p:cNvPicPr>
          <p:nvPr/>
        </p:nvPicPr>
        <p:blipFill>
          <a:blip r:embed="rId3" cstate="print"/>
          <a:srcRect r="30000"/>
          <a:stretch>
            <a:fillRect/>
          </a:stretch>
        </p:blipFill>
        <p:spPr bwMode="auto">
          <a:xfrm>
            <a:off x="0" y="-6849"/>
            <a:ext cx="6400800" cy="5150349"/>
          </a:xfrm>
          <a:prstGeom prst="rect">
            <a:avLst/>
          </a:prstGeom>
          <a:noFill/>
        </p:spPr>
      </p:pic>
      <p:pic>
        <p:nvPicPr>
          <p:cNvPr id="12294" name="Picture 6" descr="C:\Users\Jim\Desktop\Picture1.jpg"/>
          <p:cNvPicPr>
            <a:picLocks noChangeAspect="1" noChangeArrowheads="1"/>
          </p:cNvPicPr>
          <p:nvPr/>
        </p:nvPicPr>
        <p:blipFill>
          <a:blip r:embed="rId4" cstate="print"/>
          <a:srcRect r="70000"/>
          <a:stretch>
            <a:fillRect/>
          </a:stretch>
        </p:blipFill>
        <p:spPr bwMode="auto">
          <a:xfrm>
            <a:off x="0" y="-6849"/>
            <a:ext cx="2743200" cy="515034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971550"/>
            <a:ext cx="3200400" cy="762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" panose="02027200000000000000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" panose="02027200000000000000" pitchFamily="18" charset="0"/>
              </a:rPr>
              <a:t>on Jim Soto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lon Antique" panose="02027200000000000000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6195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Capitulo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 10: </a:t>
            </a: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Nace la Cultura Borincana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31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5000" y="379095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3800"/>
              </a:lnSpc>
              <a:spcBef>
                <a:spcPct val="0"/>
              </a:spcBef>
              <a:defRPr/>
            </a:pPr>
            <a:r>
              <a:rPr lang="es-ES_tradnl" sz="4400" b="1" spc="3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Consecuencias de las    Guerras Napoleónicas</a:t>
            </a:r>
            <a:endParaRPr kumimoji="0" lang="es-ES_tradnl" sz="4400" b="1" i="0" u="none" strike="noStrike" kern="1200" cap="none" spc="300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7950"/>
            <a:ext cx="9144000" cy="1371600"/>
          </a:xfrm>
        </p:spPr>
        <p:txBody>
          <a:bodyPr>
            <a:noAutofit/>
          </a:bodyPr>
          <a:lstStyle/>
          <a:p>
            <a:r>
              <a:rPr lang="en-US" sz="8800" b="1" spc="3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</a:rPr>
              <a:t>PUERTO RICO</a:t>
            </a:r>
            <a:endParaRPr lang="en-US" sz="8800" b="1" spc="3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BIRTH OF A HER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266950"/>
            <a:ext cx="365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  <a:ea typeface="+mj-ea"/>
                <a:cs typeface="+mj-cs"/>
              </a:rPr>
              <a:t>Historia de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Real Cedula de Gracia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19400" y="1502815"/>
            <a:ext cx="5943601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ts val="2600"/>
              </a:lnSpc>
            </a:pPr>
            <a:r>
              <a:rPr lang="es-ES" sz="2400" b="1" dirty="0" smtClean="0">
                <a:latin typeface="Caslon Antique" pitchFamily="18" charset="0"/>
              </a:rPr>
              <a:t>La Real C</a:t>
            </a:r>
            <a:r>
              <a:rPr lang="es-ES" sz="2000" b="1" dirty="0" smtClean="0">
                <a:latin typeface="Caslon Antique" pitchFamily="18" charset="0"/>
              </a:rPr>
              <a:t>é</a:t>
            </a:r>
            <a:r>
              <a:rPr lang="es-ES" sz="2400" b="1" dirty="0" smtClean="0">
                <a:latin typeface="Caslon Antique" pitchFamily="18" charset="0"/>
              </a:rPr>
              <a:t>dula de </a:t>
            </a:r>
            <a:r>
              <a:rPr lang="es-ES" sz="2400" b="1" dirty="0" smtClean="0">
                <a:latin typeface="Caslon Antique" pitchFamily="18" charset="0"/>
              </a:rPr>
              <a:t>Gracia</a:t>
            </a:r>
            <a:r>
              <a:rPr lang="es-ES" sz="2400" dirty="0" smtClean="0">
                <a:latin typeface="Caslon Antique" pitchFamily="18" charset="0"/>
              </a:rPr>
              <a:t> fue una medida promulgada bajo el gobierno de Felipe VII en 1815. Esta otorg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 Puerto Rico mas liberalizaci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econ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mica que ninguna otra medida aprobada por gobiernos anteriores. La C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dula de Gracias tuvo un impacto significativo, no solo en el plano econ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mico, sino tambi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n en la transformaci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social, cultural, tecnol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gica y pol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tica de la Isla a lo largo del siglo XIX.</a:t>
            </a:r>
          </a:p>
          <a:p>
            <a:pPr algn="r"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57200" y="1512750"/>
            <a:ext cx="2133600" cy="326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1768902" y="44576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Se Dispara el Azúcar (otra vez)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502815"/>
            <a:ext cx="5410200" cy="31263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La Real Cedula de Gracia permiti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 Puerto Rico experimentar un gran crecimiento en su econom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agr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cola. La cana de az</a:t>
            </a:r>
            <a:r>
              <a:rPr lang="es-ES" sz="2000" dirty="0" smtClean="0">
                <a:latin typeface="Caslon Antique" pitchFamily="18" charset="0"/>
              </a:rPr>
              <a:t>ú</a:t>
            </a:r>
            <a:r>
              <a:rPr lang="es-ES" sz="2400" dirty="0" smtClean="0">
                <a:latin typeface="Caslon Antique" pitchFamily="18" charset="0"/>
              </a:rPr>
              <a:t>car volvi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 convertirse en principal producto de exportaci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(especialmente en EEUU). </a:t>
            </a:r>
          </a:p>
          <a:p>
            <a:pPr algn="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Lamentablemente, como esta industria estaba tan atada a la trata de esclavos negros, el comercio de este producto se afect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enormemente.   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4000" contrast="11000"/>
          </a:blip>
          <a:srcRect l="10000" r="16000"/>
          <a:stretch>
            <a:fillRect/>
          </a:stretch>
        </p:blipFill>
        <p:spPr bwMode="auto">
          <a:xfrm>
            <a:off x="533400" y="1657350"/>
            <a:ext cx="28194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Crisis en los 1840s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71800" y="1502815"/>
            <a:ext cx="5791200" cy="33549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 Para la d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cada de 1840, el trafico de esclavos comenz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 frenar. Como consecuencia, la falta de mano de obra, la falta de cr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dito, la competencia y el </a:t>
            </a:r>
            <a:r>
              <a:rPr lang="es-ES" sz="2400" dirty="0" smtClean="0">
                <a:latin typeface="Caslon Antique" pitchFamily="18" charset="0"/>
              </a:rPr>
              <a:t>atraso </a:t>
            </a:r>
            <a:r>
              <a:rPr lang="es-ES" sz="2400" dirty="0" smtClean="0">
                <a:latin typeface="Caslon Antique" pitchFamily="18" charset="0"/>
              </a:rPr>
              <a:t>tecnol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gico, impactaron la econom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local.</a:t>
            </a:r>
          </a:p>
          <a:p>
            <a:pPr algn="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Para mitigar los efectos sociales y pol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ticos, gobernadores locales tales como: Juan Prim y Juan de la Pedraza adoptaron medidas racistas, represivas y sanguinarias entre la poblaci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n.</a:t>
            </a:r>
          </a:p>
        </p:txBody>
      </p:sp>
      <p:pic>
        <p:nvPicPr>
          <p:cNvPr id="5122" name="Picture 2" descr="Image result for Juan Pr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8000"/>
          </a:blip>
          <a:srcRect/>
          <a:stretch>
            <a:fillRect/>
          </a:stretch>
        </p:blipFill>
        <p:spPr bwMode="auto">
          <a:xfrm>
            <a:off x="427652" y="1276350"/>
            <a:ext cx="2239347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Entre la Represión y la Esperanza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1" y="1502815"/>
            <a:ext cx="5943599" cy="32787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Luego de haber abolido la Constituci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1812, Fernando VII envi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 la isla gobernadores abusivos que evitaran que surgiera en Puerto Rico el fervor independentista. El primero de estos fue Miguel de la Torre. De 1837 a 1865, la distracci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n, represi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y la censura eran la orden del d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a.</a:t>
            </a:r>
          </a:p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A pesar de todo, no pudieron detener el desarrollo de grupos ideol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gicos que lucharon por mejorar la vida de los puertorrique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os.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4098" name="Picture 2" descr="Image result for miguel de la torre gobernador de puerto rico"/>
          <p:cNvPicPr>
            <a:picLocks noChangeAspect="1" noChangeArrowheads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6553200" y="1428749"/>
            <a:ext cx="2221992" cy="33140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1600200"/>
            <a:ext cx="3200400" cy="3200400"/>
            <a:chOff x="762000" y="1600200"/>
            <a:chExt cx="3200400" cy="3200400"/>
          </a:xfrm>
        </p:grpSpPr>
        <p:pic>
          <p:nvPicPr>
            <p:cNvPr id="5124" name="Picture 4" descr="Image result for student shocked clipart&quot;"/>
            <p:cNvPicPr>
              <a:picLocks noChangeAspect="1" noChangeArrowheads="1"/>
            </p:cNvPicPr>
            <p:nvPr/>
          </p:nvPicPr>
          <p:blipFill>
            <a:blip r:embed="rId2" cstate="print">
              <a:lum bright="-3000" contrast="8000"/>
            </a:blip>
            <a:srcRect/>
            <a:stretch>
              <a:fillRect/>
            </a:stretch>
          </p:blipFill>
          <p:spPr bwMode="auto">
            <a:xfrm>
              <a:off x="762000" y="1600200"/>
              <a:ext cx="3200400" cy="3200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90800" y="180975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 CENA" pitchFamily="2" charset="0"/>
                </a:rPr>
                <a:t>¡¿Leer, no </a:t>
              </a:r>
              <a:r>
                <a:rPr lang="es-ES" sz="2000" dirty="0" smtClean="0">
                  <a:latin typeface="AR CENA" pitchFamily="2" charset="0"/>
                </a:rPr>
                <a:t>mirar</a:t>
              </a:r>
              <a:r>
                <a:rPr lang="en-US" sz="2000" dirty="0" smtClean="0">
                  <a:latin typeface="AR CENA" pitchFamily="2" charset="0"/>
                </a:rPr>
                <a:t>?!</a:t>
              </a:r>
              <a:endParaRPr lang="en-US" sz="2000" dirty="0">
                <a:latin typeface="AR CEN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038350"/>
            <a:ext cx="5562600" cy="2286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Completa las actividades de assessment de las paginas 167 y 171 del libro y la pagina 45 del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cuaderno. Env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alas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maestro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terminar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. Recuerda que el trabajo del libro se sube a College </a:t>
            </a:r>
            <a:r>
              <a:rPr lang="es-ES" sz="2600" dirty="0" err="1" smtClean="0">
                <a:solidFill>
                  <a:prstClr val="black"/>
                </a:solidFill>
                <a:latin typeface="Caslon Antique" panose="02027200000000000000" pitchFamily="18" charset="0"/>
              </a:rPr>
              <a:t>One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el de cuaderno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se acumular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y enviar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en un folder al final del semestre.</a:t>
            </a:r>
            <a:endParaRPr lang="en-US" sz="2600" dirty="0">
              <a:solidFill>
                <a:prstClr val="black"/>
              </a:solidFill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96484"/>
            <a:ext cx="25146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23213">
            <a:off x="1305487" y="1833233"/>
            <a:ext cx="64654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ES" sz="72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El Puertorriqueño</a:t>
            </a:r>
            <a:endParaRPr lang="es-ES" sz="72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10: Nace la Cultura Borincana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lum contrast="2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1"/>
            <a:ext cx="1963916" cy="18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revoluciones afectaron el gobierno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166-171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42" name="Picture 2" descr="Image result for napoleon bonaparte on film&quot;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8320" r="15053"/>
          <a:stretch>
            <a:fillRect/>
          </a:stretch>
        </p:blipFill>
        <p:spPr bwMode="auto">
          <a:xfrm>
            <a:off x="6744342" y="-1"/>
            <a:ext cx="2399658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Abdicar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Cortes de C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diz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Ley Power de 1811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inflaci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Trienio liberal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Real Cedula de Gracia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Bando contra la raza negra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276350"/>
            <a:ext cx="35052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Libreta de jornaleros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Grupos ideol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gicos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Separatistas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Reformistas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Abolicionistas</a:t>
            </a:r>
          </a:p>
        </p:txBody>
      </p:sp>
      <p:pic>
        <p:nvPicPr>
          <p:cNvPr id="1026" name="Picture 2" descr="C:\Users\Jim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320" y="3562350"/>
            <a:ext cx="1948062" cy="1285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Imperio Napoleónico expande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1" y="1502815"/>
            <a:ext cx="8534400" cy="16023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La invasi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a, por parte de Napole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y Jos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Bonaparte en 1807, la abdicaci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FernandoVII y la consecuente Guerra de Independencia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ola abrieron la oportunidad para que colonias como 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jico y Venezuela buscaran la suya propia. Puerto Rico no se qued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atr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s.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8194" name="Picture 2" descr="Image result for napoleon bonaparte on film&quot;"/>
          <p:cNvPicPr>
            <a:picLocks noChangeAspect="1" noChangeArrowheads="1"/>
          </p:cNvPicPr>
          <p:nvPr/>
        </p:nvPicPr>
        <p:blipFill>
          <a:blip r:embed="rId2" cstate="print">
            <a:lum bright="-1000" contrast="14000"/>
          </a:blip>
          <a:srcRect t="27548" b="28146"/>
          <a:stretch>
            <a:fillRect/>
          </a:stretch>
        </p:blipFill>
        <p:spPr bwMode="auto">
          <a:xfrm>
            <a:off x="-1" y="3028950"/>
            <a:ext cx="9144001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Ramón Power y Giralt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Mientras las colonias de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 aprovecharon su debilidad para rebelarse, la Isla no pudo por su inmadurez política, a causa de su lento desarrollo.</a:t>
            </a:r>
          </a:p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Puerto Rico respondi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 la invitaci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la </a:t>
            </a:r>
            <a:r>
              <a:rPr lang="es-ES" sz="2400" b="1" dirty="0" smtClean="0">
                <a:latin typeface="Caslon Antique" pitchFamily="18" charset="0"/>
              </a:rPr>
              <a:t>Junta Suprema</a:t>
            </a:r>
            <a:r>
              <a:rPr lang="es-ES" sz="2400" dirty="0" smtClean="0">
                <a:latin typeface="Caslon Antique" pitchFamily="18" charset="0"/>
              </a:rPr>
              <a:t> para negociar reformas que ayudar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an a la isla. Ram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Power y Giralt fue seleccionado como diputado y como vicepresidente de ese organismo logr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 aprobaci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la </a:t>
            </a:r>
            <a:r>
              <a:rPr lang="es-ES" sz="2400" b="1" dirty="0" smtClean="0">
                <a:latin typeface="Caslon Antique" pitchFamily="18" charset="0"/>
              </a:rPr>
              <a:t>Ley Power</a:t>
            </a:r>
            <a:r>
              <a:rPr lang="es-ES" sz="2400" dirty="0" smtClean="0">
                <a:latin typeface="Caslon Antique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6" name="Picture 5" descr="Power y Giralt, destacado criollo puertorriqueño ">
            <a:hlinkClick r:id="rId2"/>
          </p:cNvPr>
          <p:cNvPicPr/>
          <p:nvPr/>
        </p:nvPicPr>
        <p:blipFill>
          <a:blip r:embed="rId3" cstate="print">
            <a:lum bright="-5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00150"/>
            <a:ext cx="25908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515991">
            <a:off x="8017301" y="39242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Intendente Ramírez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65" y="1502815"/>
            <a:ext cx="6180435" cy="364068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Con la creaci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la Intendencia, la isla ahora podr</a:t>
            </a:r>
            <a:r>
              <a:rPr lang="es-ES" sz="22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tomar pasos para lograr el crecimiento econ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mico que necesitaba. En 1813, Alejandro Ram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rez encontr</a:t>
            </a:r>
            <a:r>
              <a:rPr lang="es-ES" sz="22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que la agricultura, el comercio y la industria eran pr</a:t>
            </a:r>
            <a:r>
              <a:rPr lang="es-ES" sz="22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cticamente inexistentes. El tom</a:t>
            </a:r>
            <a:r>
              <a:rPr lang="es-ES" sz="22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medidas para mejorar la situaci</a:t>
            </a:r>
            <a:r>
              <a:rPr lang="es-ES" sz="22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n:</a:t>
            </a:r>
          </a:p>
          <a:p>
            <a:pPr>
              <a:lnSpc>
                <a:spcPts val="26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Abri</a:t>
            </a:r>
            <a:r>
              <a:rPr lang="es-ES" sz="22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los puertos al comercio libre para estimular las importaciones y exportaciones.</a:t>
            </a:r>
          </a:p>
          <a:p>
            <a:pPr>
              <a:lnSpc>
                <a:spcPts val="26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Cre</a:t>
            </a:r>
            <a:r>
              <a:rPr lang="es-ES" sz="22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 "Sociedad Econ</a:t>
            </a:r>
            <a:r>
              <a:rPr lang="es-ES" sz="22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mica de Amigos del Pa</a:t>
            </a:r>
            <a:r>
              <a:rPr lang="es-ES" sz="22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s", a modo de una junta consultiva para el Pueblo.</a:t>
            </a:r>
          </a:p>
          <a:p>
            <a:pPr>
              <a:lnSpc>
                <a:spcPts val="26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Estableci</a:t>
            </a:r>
            <a:r>
              <a:rPr lang="es-ES" sz="22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 primera loter</a:t>
            </a:r>
            <a:r>
              <a:rPr lang="es-ES" sz="22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a. </a:t>
            </a:r>
          </a:p>
        </p:txBody>
      </p:sp>
      <p:pic>
        <p:nvPicPr>
          <p:cNvPr id="10242" name="Picture 2" descr="Image result for El Intendente Ramírez"/>
          <p:cNvPicPr>
            <a:picLocks noChangeAspect="1" noChangeArrowheads="1"/>
          </p:cNvPicPr>
          <p:nvPr/>
        </p:nvPicPr>
        <p:blipFill>
          <a:blip r:embed="rId2" cstate="print">
            <a:lum bright="-6000" contrast="15000"/>
          </a:blip>
          <a:srcRect/>
          <a:stretch>
            <a:fillRect/>
          </a:stretch>
        </p:blipFill>
        <p:spPr bwMode="auto">
          <a:xfrm>
            <a:off x="6552498" y="1504950"/>
            <a:ext cx="2187828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Constitución de 1812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1" y="1502815"/>
            <a:ext cx="7162799" cy="32787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Los puntos m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s importantes dentro de la Constituci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1812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Soberan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Nacional.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Divisi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Poderes. (Monarqu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constitucional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Derecho de representaci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n. (PR es hecha Provincia)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Sufragio universal masculino indirecto.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Igualdad de los ciudadanos ante la ley.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Eliminaci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privilegios.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s-ES" sz="2400" dirty="0" smtClean="0">
                <a:latin typeface="Caslon Antique" pitchFamily="18" charset="0"/>
              </a:rPr>
              <a:t>Derechos individuales.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9218" name="Picture 2" descr="Image result for Ferdinand VI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" contrast="7000"/>
          </a:blip>
          <a:srcRect l="17949" r="15385"/>
          <a:stretch>
            <a:fillRect/>
          </a:stretch>
        </p:blipFill>
        <p:spPr bwMode="auto">
          <a:xfrm>
            <a:off x="6858000" y="1657350"/>
            <a:ext cx="2057400" cy="3086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Guerras de Independencia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1" y="1428751"/>
            <a:ext cx="8382000" cy="152399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Mientras Puerto Rico negociaba reformas ante la Junta Suprema en C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diz</a:t>
            </a:r>
          </a:p>
          <a:p>
            <a:pPr algn="ct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las dem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s colonias aprovecharon la debilidad de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 para rebelarse. En un periodo de 15 a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os, </a:t>
            </a:r>
            <a:r>
              <a:rPr lang="es-ES" sz="2400" u="sng" dirty="0" smtClean="0">
                <a:latin typeface="Caslon Antique" pitchFamily="18" charset="0"/>
              </a:rPr>
              <a:t>todas</a:t>
            </a:r>
            <a:r>
              <a:rPr lang="es-ES" sz="2400" dirty="0" smtClean="0">
                <a:latin typeface="Caslon Antique" pitchFamily="18" charset="0"/>
              </a:rPr>
              <a:t> excepto Cuba y Puerto </a:t>
            </a:r>
            <a:r>
              <a:rPr lang="es-ES" sz="2400" dirty="0" smtClean="0">
                <a:latin typeface="Caslon Antique" pitchFamily="18" charset="0"/>
              </a:rPr>
              <a:t>Rico, </a:t>
            </a:r>
            <a:r>
              <a:rPr lang="es-ES" sz="2400" dirty="0" smtClean="0">
                <a:latin typeface="Caslon Antique" pitchFamily="18" charset="0"/>
              </a:rPr>
              <a:t>alcanzaron su libertad por medio de guerras de independencia.</a:t>
            </a: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16825" b="29842"/>
          <a:stretch>
            <a:fillRect/>
          </a:stretch>
        </p:blipFill>
        <p:spPr bwMode="auto">
          <a:xfrm>
            <a:off x="0" y="2952750"/>
            <a:ext cx="9144000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740</Words>
  <Application>Microsoft Office PowerPoint</Application>
  <PresentationFormat>On-screen Show (16:9)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PUERTO RICO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292</cp:revision>
  <dcterms:created xsi:type="dcterms:W3CDTF">2019-07-26T01:32:32Z</dcterms:created>
  <dcterms:modified xsi:type="dcterms:W3CDTF">2021-01-07T15:30:14Z</dcterms:modified>
</cp:coreProperties>
</file>