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4" r:id="rId5"/>
    <p:sldId id="287" r:id="rId6"/>
    <p:sldId id="289" r:id="rId7"/>
    <p:sldId id="295" r:id="rId8"/>
    <p:sldId id="294" r:id="rId9"/>
    <p:sldId id="293" r:id="rId10"/>
    <p:sldId id="274" r:id="rId11"/>
    <p:sldId id="26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1/9/2019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ilZ99sGM-kA"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nIIjhAuC76g"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tAtbzV8CTV0"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o-M8rKiq35s"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cstate="print">
            <a:lum bright="4000" contrast="12000"/>
          </a:blip>
          <a:srcRect l="1666" t="2593" r="49" b="2593"/>
          <a:stretch>
            <a:fillRect/>
          </a:stretch>
        </p:blipFill>
        <p:spPr bwMode="auto">
          <a:xfrm>
            <a:off x="0" y="0"/>
            <a:ext cx="9144000" cy="5143500"/>
          </a:xfrm>
          <a:prstGeom prst="rect">
            <a:avLst/>
          </a:prstGeom>
          <a:noFill/>
        </p:spPr>
      </p:pic>
      <p:sp>
        <p:nvSpPr>
          <p:cNvPr id="9"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2800350"/>
            <a:ext cx="4876800" cy="742950"/>
          </a:xfrm>
        </p:spPr>
        <p:txBody>
          <a:bodyPr>
            <a:noAutofit/>
          </a:bodyPr>
          <a:lstStyle/>
          <a:p>
            <a:pPr algn="l"/>
            <a:r>
              <a:rPr lang="en-US" b="1" dirty="0" smtClean="0">
                <a:ln w="18415" cmpd="sng">
                  <a:solidFill>
                    <a:srgbClr val="FFFFFF"/>
                  </a:solidFill>
                  <a:prstDash val="solid"/>
                </a:ln>
                <a:solidFill>
                  <a:srgbClr val="FFFFFF"/>
                </a:solidFill>
                <a:effectLst>
                  <a:glow rad="139700">
                    <a:schemeClr val="accent6">
                      <a:satMod val="175000"/>
                      <a:alpha val="40000"/>
                    </a:schemeClr>
                  </a:glow>
                </a:effectLst>
                <a:latin typeface="BIRTH OF A HERO" pitchFamily="2" charset="0"/>
              </a:rPr>
              <a:t>Greek Mythology  &amp; Literature</a:t>
            </a:r>
            <a:endParaRPr lang="en-US" b="1" dirty="0">
              <a:ln w="18415" cmpd="sng">
                <a:solidFill>
                  <a:srgbClr val="FFFFFF"/>
                </a:solidFill>
                <a:prstDash val="solid"/>
              </a:ln>
              <a:solidFill>
                <a:srgbClr val="FFFFFF"/>
              </a:solidFill>
              <a:effectLst>
                <a:glow rad="139700">
                  <a:schemeClr val="accent6">
                    <a:satMod val="175000"/>
                    <a:alpha val="40000"/>
                  </a:schemeClr>
                </a:glow>
              </a:effectLst>
              <a:latin typeface="BIRTH OF A HERO" pitchFamily="2" charset="0"/>
            </a:endParaRPr>
          </a:p>
        </p:txBody>
      </p:sp>
      <p:sp>
        <p:nvSpPr>
          <p:cNvPr id="11"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a:t>
            </a:r>
            <a:r>
              <a:rPr lang="en-US" sz="2400" b="1" dirty="0" smtClean="0">
                <a:ln w="18415" cmpd="sng">
                  <a:solidFill>
                    <a:srgbClr val="FFFFFF"/>
                  </a:solidFill>
                  <a:prstDash val="solid"/>
                </a:ln>
                <a:solidFill>
                  <a:srgbClr val="FFFFFF"/>
                </a:solidFill>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dirty="0" smtClean="0"/>
              <a:t>The myths, poems and stories of ancient Greece have shaped how modern people speak, read and write. Like Democracy, they are Greece’s legacy to our civilization</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44468" y="1715035"/>
            <a:ext cx="6963566" cy="2246769"/>
          </a:xfrm>
          <a:prstGeom prst="rect">
            <a:avLst/>
          </a:prstGeom>
          <a:noFill/>
        </p:spPr>
        <p:txBody>
          <a:bodyPr wrap="square" rtlCol="0">
            <a:spAutoFit/>
          </a:bodyPr>
          <a:lstStyle/>
          <a:p>
            <a:pPr algn="ctr"/>
            <a:r>
              <a:rPr lang="en-US" sz="4400" spc="300" dirty="0" smtClean="0">
                <a:solidFill>
                  <a:srgbClr val="FF0000"/>
                </a:solidFill>
                <a:latin typeface="Baron Kuffner" pitchFamily="34" charset="0"/>
              </a:rPr>
              <a:t>Vs.</a:t>
            </a:r>
          </a:p>
          <a:p>
            <a:pPr algn="ctr"/>
            <a:r>
              <a:rPr lang="en-US" sz="9600" spc="300" dirty="0" smtClean="0">
                <a:solidFill>
                  <a:srgbClr val="FF0000"/>
                </a:solidFill>
                <a:latin typeface="Baron Kuffner" pitchFamily="34" charset="0"/>
              </a:rPr>
              <a:t>PERSIA</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par>
                          <p:cTn id="20" fill="hold">
                            <p:stCondLst>
                              <p:cond delay="8000"/>
                            </p:stCondLst>
                            <p:childTnLst>
                              <p:par>
                                <p:cTn id="21" presetID="53"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As a Farmer in ancient Greece, your way of life depends on events in nature. The crops you grow need sunshine and rain, though thunder and lightning scare you. When you look up at the night sky, you wonder about the twinkling lights you see there. You know that at certain times of the year, the weather will turn cold and gray and plants will die. Then, a few months later, green plants will grow again. How might you explain these natural events?</a:t>
            </a:r>
          </a:p>
          <a:p>
            <a:pPr marL="0" indent="0" algn="ctr">
              <a:buNone/>
            </a:pPr>
            <a:r>
              <a:rPr lang="en-US" sz="2000" dirty="0" smtClean="0"/>
              <a:t>Take a minute to write down your answer.</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14350"/>
            <a:ext cx="8382000" cy="1323439"/>
          </a:xfrm>
          <a:prstGeom prst="rect">
            <a:avLst/>
          </a:prstGeom>
        </p:spPr>
        <p:txBody>
          <a:bodyPr wrap="square">
            <a:spAutoFit/>
          </a:bodyPr>
          <a:lstStyle/>
          <a:p>
            <a:pPr algn="ctr"/>
            <a:r>
              <a:rPr lang="en-US" sz="2000" dirty="0" smtClean="0"/>
              <a:t>The Greeks lived in a time long before the development of science. To them, natural events like storms and changing seasons were a mystery. Today we can explain what causes these events. But to the Greeks, they seemed like the work of powerful gods.</a:t>
            </a:r>
            <a:endParaRPr lang="en-US" sz="2000" dirty="0"/>
          </a:p>
        </p:txBody>
      </p:sp>
      <p:pic>
        <p:nvPicPr>
          <p:cNvPr id="9220" name="Picture 4" descr="Related image"/>
          <p:cNvPicPr>
            <a:picLocks noChangeAspect="1" noChangeArrowheads="1"/>
          </p:cNvPicPr>
          <p:nvPr/>
        </p:nvPicPr>
        <p:blipFill>
          <a:blip r:embed="rId2" cstate="print">
            <a:lum bright="-2000" contrast="5000"/>
          </a:blip>
          <a:srcRect t="5479" b="25114"/>
          <a:stretch>
            <a:fillRect/>
          </a:stretch>
        </p:blipFill>
        <p:spPr bwMode="auto">
          <a:xfrm>
            <a:off x="-1" y="1885950"/>
            <a:ext cx="9144001" cy="3257550"/>
          </a:xfrm>
          <a:prstGeom prst="rect">
            <a:avLst/>
          </a:prstGeom>
          <a:noFill/>
        </p:spPr>
      </p:pic>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914400" y="1657350"/>
            <a:ext cx="62484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To learn more about this topic and others, read pages </a:t>
            </a:r>
            <a:r>
              <a:rPr lang="en-US" sz="2000" dirty="0" smtClean="0"/>
              <a:t>242 </a:t>
            </a:r>
            <a:r>
              <a:rPr lang="en-US" sz="2000" dirty="0" smtClean="0"/>
              <a:t>thru </a:t>
            </a:r>
            <a:r>
              <a:rPr lang="en-US" sz="2000" dirty="0" smtClean="0"/>
              <a:t>249 </a:t>
            </a:r>
            <a:r>
              <a:rPr lang="en-US" sz="2000" dirty="0" smtClean="0"/>
              <a:t>and complete the </a:t>
            </a:r>
            <a:r>
              <a:rPr lang="en-US" sz="2000" i="1" dirty="0" smtClean="0">
                <a:effectLst>
                  <a:glow rad="101600">
                    <a:schemeClr val="accent6">
                      <a:satMod val="175000"/>
                      <a:alpha val="40000"/>
                    </a:schemeClr>
                  </a:glow>
                </a:effectLst>
              </a:rPr>
              <a:t>section 3 assessment</a:t>
            </a:r>
            <a:r>
              <a:rPr lang="en-US" sz="2000" dirty="0" smtClean="0"/>
              <a:t>. Show me the completed work when finished. After everybody has finished a group reading and discussion will ensue.</a:t>
            </a:r>
          </a:p>
          <a:p>
            <a:pPr marL="0" indent="0">
              <a:buNone/>
            </a:pPr>
            <a:endParaRPr lang="en-US" sz="2000" dirty="0"/>
          </a:p>
        </p:txBody>
      </p:sp>
      <p:grpSp>
        <p:nvGrpSpPr>
          <p:cNvPr id="16" name="Group 15"/>
          <p:cNvGrpSpPr/>
          <p:nvPr/>
        </p:nvGrpSpPr>
        <p:grpSpPr>
          <a:xfrm>
            <a:off x="7772400" y="0"/>
            <a:ext cx="1371600" cy="5143500"/>
            <a:chOff x="7772400" y="0"/>
            <a:chExt cx="1371600" cy="5143500"/>
          </a:xfrm>
        </p:grpSpPr>
        <p:sp>
          <p:nvSpPr>
            <p:cNvPr id="6" name="Oval 5"/>
            <p:cNvSpPr/>
            <p:nvPr/>
          </p:nvSpPr>
          <p:spPr>
            <a:xfrm>
              <a:off x="8610600" y="742950"/>
              <a:ext cx="533400" cy="685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77200" y="742950"/>
              <a:ext cx="533400" cy="685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53400" y="0"/>
              <a:ext cx="609600" cy="361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610600" y="1581150"/>
              <a:ext cx="381000" cy="533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53400" y="2114550"/>
              <a:ext cx="533400" cy="838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534400" y="2266950"/>
              <a:ext cx="533400" cy="137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58200" y="3486150"/>
              <a:ext cx="533400" cy="685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34400" y="4629150"/>
              <a:ext cx="5334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53400" y="4781550"/>
              <a:ext cx="6858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2000" y="28575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Related image"/>
            <p:cNvPicPr>
              <a:picLocks noChangeAspect="1" noChangeArrowheads="1"/>
            </p:cNvPicPr>
            <p:nvPr/>
          </p:nvPicPr>
          <p:blipFill>
            <a:blip r:embed="rId2" cstate="print">
              <a:clrChange>
                <a:clrFrom>
                  <a:srgbClr val="FFFFFF"/>
                </a:clrFrom>
                <a:clrTo>
                  <a:srgbClr val="FFFFFF">
                    <a:alpha val="0"/>
                  </a:srgbClr>
                </a:clrTo>
              </a:clrChange>
            </a:blip>
            <a:srcRect l="20280" t="4185" r="39159" b="6709"/>
            <a:stretch>
              <a:fillRect/>
            </a:stretch>
          </p:blipFill>
          <p:spPr bwMode="auto">
            <a:xfrm>
              <a:off x="7772400" y="0"/>
              <a:ext cx="1371600" cy="5143500"/>
            </a:xfrm>
            <a:prstGeom prst="rect">
              <a:avLst/>
            </a:prstGeom>
            <a:noFill/>
          </p:spPr>
        </p:pic>
      </p:grpSp>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2"/>
          </p:cNvPr>
          <p:cNvPicPr>
            <a:picLocks noChangeAspect="1" noChangeArrowheads="1"/>
          </p:cNvPicPr>
          <p:nvPr/>
        </p:nvPicPr>
        <p:blipFill>
          <a:blip r:embed="rId3" cstate="print"/>
          <a:srcRect l="3125" t="6371" r="3125" b="25921"/>
          <a:stretch>
            <a:fillRect/>
          </a:stretch>
        </p:blipFill>
        <p:spPr bwMode="auto">
          <a:xfrm>
            <a:off x="381000" y="1864429"/>
            <a:ext cx="8382000" cy="3279071"/>
          </a:xfrm>
          <a:prstGeom prst="rect">
            <a:avLst/>
          </a:prstGeom>
          <a:noFill/>
        </p:spPr>
      </p:pic>
      <p:sp>
        <p:nvSpPr>
          <p:cNvPr id="3" name="Rectangle 2"/>
          <p:cNvSpPr/>
          <p:nvPr/>
        </p:nvSpPr>
        <p:spPr>
          <a:xfrm>
            <a:off x="0" y="1276350"/>
            <a:ext cx="9144000" cy="400110"/>
          </a:xfrm>
          <a:prstGeom prst="rect">
            <a:avLst/>
          </a:prstGeom>
        </p:spPr>
        <p:txBody>
          <a:bodyPr wrap="square">
            <a:spAutoFit/>
          </a:bodyPr>
          <a:lstStyle/>
          <a:p>
            <a:pPr algn="ctr"/>
            <a:r>
              <a:rPr lang="en-US" sz="2000" dirty="0" smtClean="0"/>
              <a:t>Lets watch a few videos explaining and illustrating Greek Mythology. </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Myths Explained the World</a:t>
            </a:r>
          </a:p>
        </p:txBody>
      </p:sp>
      <p:sp>
        <p:nvSpPr>
          <p:cNvPr id="6" name="Title 3"/>
          <p:cNvSpPr txBox="1">
            <a:spLocks/>
          </p:cNvSpPr>
          <p:nvPr/>
        </p:nvSpPr>
        <p:spPr>
          <a:xfrm rot="20490518">
            <a:off x="411914" y="4190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
        <p:nvSpPr>
          <p:cNvPr id="7" name="Title 3"/>
          <p:cNvSpPr txBox="1">
            <a:spLocks/>
          </p:cNvSpPr>
          <p:nvPr/>
        </p:nvSpPr>
        <p:spPr>
          <a:xfrm>
            <a:off x="457201" y="21145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effectLst>
                  <a:glow rad="101600">
                    <a:schemeClr val="accent6">
                      <a:satMod val="175000"/>
                      <a:alpha val="40000"/>
                    </a:schemeClr>
                  </a:glow>
                </a:effectLst>
                <a:latin typeface="BIRTH OF A HERO" panose="02000000000000000000" pitchFamily="2" charset="0"/>
              </a:rPr>
              <a:t>Creation  &amp; the  Titanomachy</a:t>
            </a:r>
          </a:p>
        </p:txBody>
      </p:sp>
      <p:pic>
        <p:nvPicPr>
          <p:cNvPr id="8" name="Picture 2" descr="Related image"/>
          <p:cNvPicPr>
            <a:picLocks noChangeAspect="1" noChangeArrowheads="1"/>
          </p:cNvPicPr>
          <p:nvPr/>
        </p:nvPicPr>
        <p:blipFill>
          <a:blip r:embed="rId4" cstate="print"/>
          <a:srcRect b="87500"/>
          <a:stretch>
            <a:fillRect/>
          </a:stretch>
        </p:blipFill>
        <p:spPr bwMode="auto">
          <a:xfrm rot="5400000">
            <a:off x="7248525" y="3248025"/>
            <a:ext cx="3409950" cy="381000"/>
          </a:xfrm>
          <a:prstGeom prst="rect">
            <a:avLst/>
          </a:prstGeom>
          <a:noFill/>
        </p:spPr>
      </p:pic>
      <p:pic>
        <p:nvPicPr>
          <p:cNvPr id="9" name="Picture 2" descr="Related image"/>
          <p:cNvPicPr>
            <a:picLocks noChangeAspect="1" noChangeArrowheads="1"/>
          </p:cNvPicPr>
          <p:nvPr/>
        </p:nvPicPr>
        <p:blipFill>
          <a:blip r:embed="rId4" cstate="print"/>
          <a:srcRect l="2339" b="87500"/>
          <a:stretch>
            <a:fillRect/>
          </a:stretch>
        </p:blipFill>
        <p:spPr bwMode="auto">
          <a:xfrm rot="16200000">
            <a:off x="-1438275" y="3324225"/>
            <a:ext cx="3257550" cy="381000"/>
          </a:xfrm>
          <a:prstGeom prst="rect">
            <a:avLst/>
          </a:prstGeom>
          <a:noFill/>
        </p:spPr>
      </p:pic>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hlinkClick r:id="rId2"/>
          </p:cNvPr>
          <p:cNvPicPr>
            <a:picLocks noChangeAspect="1" noChangeArrowheads="1"/>
          </p:cNvPicPr>
          <p:nvPr/>
        </p:nvPicPr>
        <p:blipFill>
          <a:blip r:embed="rId3" cstate="print">
            <a:lum contrast="7000"/>
          </a:blip>
          <a:srcRect l="3509" t="2155" r="2632" b="21144"/>
          <a:stretch>
            <a:fillRect/>
          </a:stretch>
        </p:blipFill>
        <p:spPr bwMode="auto">
          <a:xfrm>
            <a:off x="258271" y="1809750"/>
            <a:ext cx="8703021" cy="3333751"/>
          </a:xfrm>
          <a:prstGeom prst="rect">
            <a:avLst/>
          </a:prstGeom>
          <a:noFill/>
        </p:spPr>
      </p:pic>
      <p:pic>
        <p:nvPicPr>
          <p:cNvPr id="5" name="Picture 2" descr="Related image"/>
          <p:cNvPicPr>
            <a:picLocks noChangeAspect="1" noChangeArrowheads="1"/>
          </p:cNvPicPr>
          <p:nvPr/>
        </p:nvPicPr>
        <p:blipFill>
          <a:blip r:embed="rId4" cstate="print"/>
          <a:srcRect b="87500"/>
          <a:stretch>
            <a:fillRect/>
          </a:stretch>
        </p:blipFill>
        <p:spPr bwMode="auto">
          <a:xfrm rot="5400000">
            <a:off x="7248525" y="3248025"/>
            <a:ext cx="3409950" cy="381000"/>
          </a:xfrm>
          <a:prstGeom prst="rect">
            <a:avLst/>
          </a:prstGeom>
          <a:noFill/>
        </p:spPr>
      </p:pic>
      <p:pic>
        <p:nvPicPr>
          <p:cNvPr id="6" name="Picture 2" descr="Related image"/>
          <p:cNvPicPr>
            <a:picLocks noChangeAspect="1" noChangeArrowheads="1"/>
          </p:cNvPicPr>
          <p:nvPr/>
        </p:nvPicPr>
        <p:blipFill>
          <a:blip r:embed="rId4" cstate="print"/>
          <a:srcRect l="4094" b="87500"/>
          <a:stretch>
            <a:fillRect/>
          </a:stretch>
        </p:blipFill>
        <p:spPr bwMode="auto">
          <a:xfrm rot="16200000">
            <a:off x="-1476375" y="3286125"/>
            <a:ext cx="3333750" cy="381000"/>
          </a:xfrm>
          <a:prstGeom prst="rect">
            <a:avLst/>
          </a:prstGeom>
          <a:noFill/>
        </p:spPr>
      </p:pic>
      <p:sp>
        <p:nvSpPr>
          <p:cNvPr id="2" name="Title 3"/>
          <p:cNvSpPr txBox="1">
            <a:spLocks/>
          </p:cNvSpPr>
          <p:nvPr/>
        </p:nvSpPr>
        <p:spPr>
          <a:xfrm>
            <a:off x="457201" y="2038350"/>
            <a:ext cx="8686799" cy="4234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bg1"/>
                </a:solidFill>
                <a:effectLst>
                  <a:glow rad="101600">
                    <a:schemeClr val="accent6">
                      <a:satMod val="175000"/>
                      <a:alpha val="40000"/>
                    </a:schemeClr>
                  </a:glow>
                </a:effectLst>
                <a:latin typeface="BIRTH OF A HERO" panose="02000000000000000000" pitchFamily="2" charset="0"/>
              </a:rPr>
              <a:t>Hercules’s Twelve Labors</a:t>
            </a:r>
          </a:p>
        </p:txBody>
      </p:sp>
      <p:sp>
        <p:nvSpPr>
          <p:cNvPr id="8" name="Title 3"/>
          <p:cNvSpPr txBox="1">
            <a:spLocks/>
          </p:cNvSpPr>
          <p:nvPr/>
        </p:nvSpPr>
        <p:spPr>
          <a:xfrm rot="20490518">
            <a:off x="7803313" y="39623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
        <p:nvSpPr>
          <p:cNvPr id="9"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Myths Explained the World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rpheus and Eurydice film"/>
          <p:cNvPicPr>
            <a:picLocks noChangeAspect="1" noChangeArrowheads="1"/>
          </p:cNvPicPr>
          <p:nvPr/>
        </p:nvPicPr>
        <p:blipFill>
          <a:blip r:embed="rId2" cstate="print">
            <a:lum bright="-2000" contrast="18000"/>
          </a:blip>
          <a:srcRect t="11318" b="15667"/>
          <a:stretch>
            <a:fillRect/>
          </a:stretch>
        </p:blipFill>
        <p:spPr bwMode="auto">
          <a:xfrm>
            <a:off x="228600" y="1607004"/>
            <a:ext cx="8610600" cy="3536496"/>
          </a:xfrm>
          <a:prstGeom prst="rect">
            <a:avLst/>
          </a:prstGeom>
          <a:noFill/>
        </p:spPr>
      </p:pic>
      <p:pic>
        <p:nvPicPr>
          <p:cNvPr id="5" name="Picture 2" descr="Related image"/>
          <p:cNvPicPr>
            <a:picLocks noChangeAspect="1" noChangeArrowheads="1"/>
          </p:cNvPicPr>
          <p:nvPr/>
        </p:nvPicPr>
        <p:blipFill>
          <a:blip r:embed="rId3" cstate="print"/>
          <a:srcRect b="87500"/>
          <a:stretch>
            <a:fillRect/>
          </a:stretch>
        </p:blipFill>
        <p:spPr bwMode="auto">
          <a:xfrm rot="5400000">
            <a:off x="7172325" y="3171825"/>
            <a:ext cx="3562350" cy="381000"/>
          </a:xfrm>
          <a:prstGeom prst="rect">
            <a:avLst/>
          </a:prstGeom>
          <a:noFill/>
        </p:spPr>
      </p:pic>
      <p:pic>
        <p:nvPicPr>
          <p:cNvPr id="6" name="Picture 2" descr="Related image"/>
          <p:cNvPicPr>
            <a:picLocks noChangeAspect="1" noChangeArrowheads="1"/>
          </p:cNvPicPr>
          <p:nvPr/>
        </p:nvPicPr>
        <p:blipFill>
          <a:blip r:embed="rId3" cstate="print"/>
          <a:srcRect l="4094" b="87500"/>
          <a:stretch>
            <a:fillRect/>
          </a:stretch>
        </p:blipFill>
        <p:spPr bwMode="auto">
          <a:xfrm rot="16200000">
            <a:off x="-1552575" y="3209925"/>
            <a:ext cx="3486150" cy="381000"/>
          </a:xfrm>
          <a:prstGeom prst="rect">
            <a:avLst/>
          </a:prstGeom>
          <a:noFill/>
        </p:spPr>
      </p:pic>
      <p:sp>
        <p:nvSpPr>
          <p:cNvPr id="2" name="Title 3"/>
          <p:cNvSpPr txBox="1">
            <a:spLocks/>
          </p:cNvSpPr>
          <p:nvPr/>
        </p:nvSpPr>
        <p:spPr>
          <a:xfrm>
            <a:off x="457201" y="2038350"/>
            <a:ext cx="8686799" cy="4234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bg1"/>
                </a:solidFill>
                <a:effectLst>
                  <a:glow rad="101600">
                    <a:schemeClr val="accent6">
                      <a:satMod val="175000"/>
                      <a:alpha val="40000"/>
                    </a:schemeClr>
                  </a:glow>
                </a:effectLst>
                <a:latin typeface="BIRTH OF A HERO" panose="02000000000000000000" pitchFamily="2" charset="0"/>
              </a:rPr>
              <a:t>Orpheus and Eurydice </a:t>
            </a:r>
          </a:p>
        </p:txBody>
      </p:sp>
      <p:sp>
        <p:nvSpPr>
          <p:cNvPr id="8" name="Title 3"/>
          <p:cNvSpPr txBox="1">
            <a:spLocks/>
          </p:cNvSpPr>
          <p:nvPr/>
        </p:nvSpPr>
        <p:spPr>
          <a:xfrm rot="20490518">
            <a:off x="7041313" y="1904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
        <p:nvSpPr>
          <p:cNvPr id="9"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Myths Explained the World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Ancient Greek Literature</a:t>
            </a:r>
          </a:p>
        </p:txBody>
      </p:sp>
      <p:sp>
        <p:nvSpPr>
          <p:cNvPr id="7" name="Rectangle 6"/>
          <p:cNvSpPr/>
          <p:nvPr/>
        </p:nvSpPr>
        <p:spPr>
          <a:xfrm>
            <a:off x="0" y="1276350"/>
            <a:ext cx="9144000" cy="400110"/>
          </a:xfrm>
          <a:prstGeom prst="rect">
            <a:avLst/>
          </a:prstGeom>
        </p:spPr>
        <p:txBody>
          <a:bodyPr wrap="square">
            <a:spAutoFit/>
          </a:bodyPr>
          <a:lstStyle/>
          <a:p>
            <a:pPr algn="ctr"/>
            <a:r>
              <a:rPr lang="en-US" sz="2000" dirty="0" smtClean="0"/>
              <a:t>Lets watch a video illustrating Greek poetry. </a:t>
            </a:r>
            <a:endParaRPr lang="en-US" sz="2000" dirty="0"/>
          </a:p>
        </p:txBody>
      </p:sp>
      <p:pic>
        <p:nvPicPr>
          <p:cNvPr id="2050" name="Picture 2" descr="Related image">
            <a:hlinkClick r:id="rId2"/>
          </p:cNvPr>
          <p:cNvPicPr>
            <a:picLocks noChangeAspect="1" noChangeArrowheads="1"/>
          </p:cNvPicPr>
          <p:nvPr/>
        </p:nvPicPr>
        <p:blipFill>
          <a:blip r:embed="rId3" cstate="print">
            <a:lum bright="-1000" contrast="8000"/>
          </a:blip>
          <a:srcRect t="14790" b="12766"/>
          <a:stretch>
            <a:fillRect/>
          </a:stretch>
        </p:blipFill>
        <p:spPr bwMode="auto">
          <a:xfrm>
            <a:off x="381000" y="1887615"/>
            <a:ext cx="8382000" cy="3255885"/>
          </a:xfrm>
          <a:prstGeom prst="rect">
            <a:avLst/>
          </a:prstGeom>
          <a:noFill/>
        </p:spPr>
      </p:pic>
      <p:pic>
        <p:nvPicPr>
          <p:cNvPr id="9" name="Picture 2" descr="Related image"/>
          <p:cNvPicPr>
            <a:picLocks noChangeAspect="1" noChangeArrowheads="1"/>
          </p:cNvPicPr>
          <p:nvPr/>
        </p:nvPicPr>
        <p:blipFill>
          <a:blip r:embed="rId4" cstate="print"/>
          <a:srcRect b="87500"/>
          <a:stretch>
            <a:fillRect/>
          </a:stretch>
        </p:blipFill>
        <p:spPr bwMode="auto">
          <a:xfrm rot="5400000">
            <a:off x="7248525" y="3248025"/>
            <a:ext cx="3409950" cy="381000"/>
          </a:xfrm>
          <a:prstGeom prst="rect">
            <a:avLst/>
          </a:prstGeom>
          <a:noFill/>
        </p:spPr>
      </p:pic>
      <p:pic>
        <p:nvPicPr>
          <p:cNvPr id="8" name="Picture 2" descr="Related image"/>
          <p:cNvPicPr>
            <a:picLocks noChangeAspect="1" noChangeArrowheads="1"/>
          </p:cNvPicPr>
          <p:nvPr/>
        </p:nvPicPr>
        <p:blipFill>
          <a:blip r:embed="rId4" cstate="print"/>
          <a:srcRect l="2339" b="87500"/>
          <a:stretch>
            <a:fillRect/>
          </a:stretch>
        </p:blipFill>
        <p:spPr bwMode="auto">
          <a:xfrm rot="16200000">
            <a:off x="-1438275" y="3324225"/>
            <a:ext cx="3257550" cy="381000"/>
          </a:xfrm>
          <a:prstGeom prst="rect">
            <a:avLst/>
          </a:prstGeom>
          <a:noFill/>
        </p:spPr>
      </p:pic>
      <p:sp>
        <p:nvSpPr>
          <p:cNvPr id="10" name="Title 3"/>
          <p:cNvSpPr txBox="1">
            <a:spLocks/>
          </p:cNvSpPr>
          <p:nvPr/>
        </p:nvSpPr>
        <p:spPr>
          <a:xfrm rot="20490518">
            <a:off x="564314" y="4114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
        <p:nvSpPr>
          <p:cNvPr id="11" name="Title 3"/>
          <p:cNvSpPr txBox="1">
            <a:spLocks/>
          </p:cNvSpPr>
          <p:nvPr/>
        </p:nvSpPr>
        <p:spPr>
          <a:xfrm>
            <a:off x="457201" y="21145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effectLst>
                  <a:glow rad="101600">
                    <a:schemeClr val="accent6">
                      <a:satMod val="175000"/>
                      <a:alpha val="40000"/>
                    </a:schemeClr>
                  </a:glow>
                </a:effectLst>
                <a:latin typeface="BIRTH OF A HERO" panose="02000000000000000000" pitchFamily="2" charset="0"/>
              </a:rPr>
              <a:t>Homer’s The Iliad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esop's Fables :: Fox and Crow">
            <a:hlinkClick r:id="rId2"/>
          </p:cNvPr>
          <p:cNvPicPr>
            <a:picLocks noChangeAspect="1" noChangeArrowheads="1"/>
          </p:cNvPicPr>
          <p:nvPr/>
        </p:nvPicPr>
        <p:blipFill>
          <a:blip r:embed="rId3" cstate="print"/>
          <a:srcRect t="19637" b="23841"/>
          <a:stretch>
            <a:fillRect/>
          </a:stretch>
        </p:blipFill>
        <p:spPr bwMode="auto">
          <a:xfrm>
            <a:off x="381000" y="1804055"/>
            <a:ext cx="8458200" cy="3339445"/>
          </a:xfrm>
          <a:prstGeom prst="rect">
            <a:avLst/>
          </a:prstGeom>
          <a:noFill/>
        </p:spPr>
      </p:pic>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Ancient Greek Literature</a:t>
            </a:r>
          </a:p>
        </p:txBody>
      </p:sp>
      <p:pic>
        <p:nvPicPr>
          <p:cNvPr id="6" name="Picture 2" descr="Related image"/>
          <p:cNvPicPr>
            <a:picLocks noChangeAspect="1" noChangeArrowheads="1"/>
          </p:cNvPicPr>
          <p:nvPr/>
        </p:nvPicPr>
        <p:blipFill>
          <a:blip r:embed="rId4" cstate="print"/>
          <a:srcRect b="87500"/>
          <a:stretch>
            <a:fillRect/>
          </a:stretch>
        </p:blipFill>
        <p:spPr bwMode="auto">
          <a:xfrm rot="5400000">
            <a:off x="7210425" y="3209925"/>
            <a:ext cx="3486150" cy="381000"/>
          </a:xfrm>
          <a:prstGeom prst="rect">
            <a:avLst/>
          </a:prstGeom>
          <a:noFill/>
        </p:spPr>
      </p:pic>
      <p:pic>
        <p:nvPicPr>
          <p:cNvPr id="7" name="Picture 2" descr="Related image"/>
          <p:cNvPicPr>
            <a:picLocks noChangeAspect="1" noChangeArrowheads="1"/>
          </p:cNvPicPr>
          <p:nvPr/>
        </p:nvPicPr>
        <p:blipFill>
          <a:blip r:embed="rId4" cstate="print"/>
          <a:srcRect l="2339" b="87500"/>
          <a:stretch>
            <a:fillRect/>
          </a:stretch>
        </p:blipFill>
        <p:spPr bwMode="auto">
          <a:xfrm rot="16200000">
            <a:off x="-1476375" y="3286125"/>
            <a:ext cx="3333750" cy="381000"/>
          </a:xfrm>
          <a:prstGeom prst="rect">
            <a:avLst/>
          </a:prstGeom>
          <a:noFill/>
        </p:spPr>
      </p:pic>
      <p:sp>
        <p:nvSpPr>
          <p:cNvPr id="8" name="Title 3"/>
          <p:cNvSpPr txBox="1">
            <a:spLocks/>
          </p:cNvSpPr>
          <p:nvPr/>
        </p:nvSpPr>
        <p:spPr>
          <a:xfrm rot="20490518">
            <a:off x="7650914" y="4267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
        <p:nvSpPr>
          <p:cNvPr id="9" name="Title 3"/>
          <p:cNvSpPr txBox="1">
            <a:spLocks/>
          </p:cNvSpPr>
          <p:nvPr/>
        </p:nvSpPr>
        <p:spPr>
          <a:xfrm>
            <a:off x="457201" y="21145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effectLst>
                  <a:glow rad="101600">
                    <a:schemeClr val="accent6">
                      <a:satMod val="175000"/>
                      <a:alpha val="40000"/>
                    </a:schemeClr>
                  </a:glow>
                </a:effectLst>
                <a:latin typeface="BIRTH OF A HERO" panose="02000000000000000000" pitchFamily="2" charset="0"/>
              </a:rPr>
              <a:t>Aesop's Fables :: Fox and Crow</a:t>
            </a:r>
          </a:p>
        </p:txBody>
      </p:sp>
      <p:sp>
        <p:nvSpPr>
          <p:cNvPr id="10" name="Rectangle 9"/>
          <p:cNvSpPr/>
          <p:nvPr/>
        </p:nvSpPr>
        <p:spPr>
          <a:xfrm>
            <a:off x="0" y="1276350"/>
            <a:ext cx="9144000" cy="400110"/>
          </a:xfrm>
          <a:prstGeom prst="rect">
            <a:avLst/>
          </a:prstGeom>
        </p:spPr>
        <p:txBody>
          <a:bodyPr wrap="square">
            <a:spAutoFit/>
          </a:bodyPr>
          <a:lstStyle/>
          <a:p>
            <a:pPr algn="ctr"/>
            <a:r>
              <a:rPr lang="en-US" sz="2000" dirty="0" smtClean="0"/>
              <a:t>Lets watch a video illustrating Greek story telling.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328</Words>
  <Application>Microsoft Office PowerPoint</Application>
  <PresentationFormat>On-screen Show (16:9)</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219</cp:revision>
  <dcterms:created xsi:type="dcterms:W3CDTF">2018-08-02T00:45:41Z</dcterms:created>
  <dcterms:modified xsi:type="dcterms:W3CDTF">2019-01-09T14:43:05Z</dcterms:modified>
</cp:coreProperties>
</file>