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7" r:id="rId8"/>
    <p:sldId id="274" r:id="rId9"/>
    <p:sldId id="278" r:id="rId10"/>
    <p:sldId id="275" r:id="rId11"/>
    <p:sldId id="276" r:id="rId12"/>
    <p:sldId id="270" r:id="rId13"/>
    <p:sldId id="271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DUqg1ALdY7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f-OV4-uGPI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8H6uEyhNO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661" b="3539"/>
          <a:stretch>
            <a:fillRect/>
          </a:stretch>
        </p:blipFill>
        <p:spPr bwMode="auto">
          <a:xfrm>
            <a:off x="-46038" y="0"/>
            <a:ext cx="9190038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Revolución Francesa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1" y="1502815"/>
            <a:ext cx="8382000" cy="18309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En Europa, los franceses, al igual que los colonos americanos hastiados de los abusos del gobierno, se rebelaron. La 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Francesa fue el cambio pol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tico m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 importante que se produjo en Europa a fines del siglo XVIII, sirvi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de ejemplo para otros pa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ses y promovi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democracia en el mundo… incluyendo el Caribe. 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22530" name="Picture 2" descr="Image result for revolución frances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26" t="33447" r="1737" b="12376"/>
          <a:stretch>
            <a:fillRect/>
          </a:stretch>
        </p:blipFill>
        <p:spPr bwMode="auto">
          <a:xfrm>
            <a:off x="0" y="3443906"/>
            <a:ext cx="9144000" cy="1699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15991">
            <a:off x="321101" y="4533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Haití : Primera Republica del Caribe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43200" y="1502815"/>
            <a:ext cx="6019800" cy="34311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 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Haitiana surgi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en la colonia de </a:t>
            </a:r>
            <a:r>
              <a:rPr lang="es-ES" sz="2400" i="1" dirty="0" smtClean="0">
                <a:latin typeface="Caslon Antique" pitchFamily="18" charset="0"/>
              </a:rPr>
              <a:t>Saint Domingue </a:t>
            </a:r>
            <a:r>
              <a:rPr lang="es-ES" sz="2400" dirty="0" smtClean="0">
                <a:latin typeface="Caslon Antique" pitchFamily="18" charset="0"/>
              </a:rPr>
              <a:t>en el momento que se daba la 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 Francesa, con el fin de obtener la libertad e igualdad, en un sistema que explotaba y oprim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a su poblaci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negra y mulata. Esta 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 tuvo consecuencias en todo el Caribe, asestando un duro golpe al sistema esclavista predominante en la regi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n. Temeroso, el gobierno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ol, decreto facultades omn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modas para los gobernadores en Puerto Rico. 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  <p:pic>
        <p:nvPicPr>
          <p:cNvPr id="5122" name="Picture 2" descr="Image result for haitian revolutio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" contrast="9000"/>
          </a:blip>
          <a:srcRect l="15937" t="7547" r="51000" b="9434"/>
          <a:stretch>
            <a:fillRect/>
          </a:stretch>
        </p:blipFill>
        <p:spPr bwMode="auto">
          <a:xfrm>
            <a:off x="381000" y="1708342"/>
            <a:ext cx="2286000" cy="3042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473501" y="43052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600200"/>
            <a:ext cx="3200400" cy="3200400"/>
            <a:chOff x="762000" y="1600200"/>
            <a:chExt cx="3200400" cy="3200400"/>
          </a:xfrm>
        </p:grpSpPr>
        <p:pic>
          <p:nvPicPr>
            <p:cNvPr id="5124" name="Picture 4" descr="Image result for student shocked clipart&quot;"/>
            <p:cNvPicPr>
              <a:picLocks noChangeAspect="1" noChangeArrowheads="1"/>
            </p:cNvPicPr>
            <p:nvPr/>
          </p:nvPicPr>
          <p:blipFill>
            <a:blip r:embed="rId2" cstate="print">
              <a:lum bright="-3000" contrast="8000"/>
            </a:blip>
            <a:srcRect/>
            <a:stretch>
              <a:fillRect/>
            </a:stretch>
          </p:blipFill>
          <p:spPr bwMode="auto">
            <a:xfrm>
              <a:off x="762000" y="1600200"/>
              <a:ext cx="3200400" cy="3200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90800" y="180975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 CENA" pitchFamily="2" charset="0"/>
                </a:rPr>
                <a:t>¡¿Leer, no </a:t>
              </a:r>
              <a:r>
                <a:rPr lang="es-ES" sz="2000" dirty="0" smtClean="0">
                  <a:latin typeface="AR CENA" pitchFamily="2" charset="0"/>
                </a:rPr>
                <a:t>mirar</a:t>
              </a:r>
              <a:r>
                <a:rPr lang="en-US" sz="2000" dirty="0" smtClean="0">
                  <a:latin typeface="AR CENA" pitchFamily="2" charset="0"/>
                </a:rPr>
                <a:t>?!</a:t>
              </a:r>
              <a:endParaRPr lang="en-US" sz="2000" dirty="0">
                <a:latin typeface="AR CEN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343150"/>
            <a:ext cx="5334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Completa las actividades de assessment de las paginas 161 y 165 del libro. Env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ala al maestro al terminar.</a:t>
            </a:r>
            <a:endParaRPr lang="en-US" sz="2600" dirty="0">
              <a:solidFill>
                <a:prstClr val="black"/>
              </a:solidFill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11817"/>
            <a:ext cx="25908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2020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828800" y="1428750"/>
            <a:ext cx="54864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10: Nace la Cultura Borincana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lum contrast="2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1963916" cy="18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sucesos motivaron el crecimiento de la poblaci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Puerto Rico entre los siglos XVII y XIX?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160-165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7172" name="Picture 4" descr="Image result for puerto rico siglo xviii&quot;"/>
          <p:cNvPicPr>
            <a:picLocks noChangeAspect="1" noChangeArrowheads="1"/>
          </p:cNvPicPr>
          <p:nvPr/>
        </p:nvPicPr>
        <p:blipFill>
          <a:blip r:embed="rId2" cstate="print">
            <a:lum bright="4000" contrast="15000"/>
          </a:blip>
          <a:srcRect l="10000" r="10000"/>
          <a:stretch>
            <a:fillRect/>
          </a:stretch>
        </p:blipFill>
        <p:spPr bwMode="auto">
          <a:xfrm>
            <a:off x="6400800" y="0"/>
            <a:ext cx="27432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La Ilustraci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Pensamiento racional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milicias disciplinadas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 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atl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ntica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Declaraci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Independencia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francesa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Golpe de estado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276350"/>
            <a:ext cx="36576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haitiana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Facultades omn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modas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Designio divino</a:t>
            </a:r>
          </a:p>
        </p:txBody>
      </p:sp>
      <p:pic>
        <p:nvPicPr>
          <p:cNvPr id="10242" name="Picture 2" descr="Image result for reas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0" contrast="50000"/>
          </a:blip>
          <a:srcRect/>
          <a:stretch>
            <a:fillRect/>
          </a:stretch>
        </p:blipFill>
        <p:spPr bwMode="auto">
          <a:xfrm>
            <a:off x="6477000" y="2300048"/>
            <a:ext cx="2266950" cy="2614854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Cien a</a:t>
            </a:r>
            <a:r>
              <a:rPr lang="es-ES" sz="4400" b="1" dirty="0" smtClean="0">
                <a:latin typeface="Universalis ADF Std Cond"/>
              </a:rPr>
              <a:t>ñ</a:t>
            </a:r>
            <a:r>
              <a:rPr lang="es-ES" sz="4400" b="1" dirty="0" smtClean="0">
                <a:latin typeface="BIRTH OF A HERO" pitchFamily="2" charset="0"/>
              </a:rPr>
              <a:t>os de cambio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965" y="1502815"/>
            <a:ext cx="6409035" cy="34311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 A mediados del </a:t>
            </a:r>
            <a:r>
              <a:rPr lang="es-ES" sz="2400" dirty="0" smtClean="0">
                <a:latin typeface="Caslon Antique" pitchFamily="18" charset="0"/>
              </a:rPr>
              <a:t>siglo </a:t>
            </a:r>
            <a:r>
              <a:rPr lang="es-ES" sz="2400" dirty="0" smtClean="0">
                <a:latin typeface="Caslon Antique" pitchFamily="18" charset="0"/>
              </a:rPr>
              <a:t>XVIII, Puerto Rico era una colonia de 45 mil habitantes. Olvidada por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 y aislada del resto del mundo, la gente recurr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 al contrabando para sobrevivir. El atraso, la falta de educaci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y oportunidades eran comunes. </a:t>
            </a:r>
          </a:p>
          <a:p>
            <a:pPr>
              <a:lnSpc>
                <a:spcPts val="2600"/>
              </a:lnSpc>
            </a:pPr>
            <a:r>
              <a:rPr lang="es-ES" sz="2400" dirty="0" smtClean="0">
                <a:effectLst/>
                <a:latin typeface="Caslon Antique" pitchFamily="18" charset="0"/>
              </a:rPr>
              <a:t>Pero 100 a</a:t>
            </a:r>
            <a:r>
              <a:rPr lang="es-ES" sz="2000" dirty="0" smtClean="0">
                <a:effectLst/>
                <a:latin typeface="Caslon Antique" pitchFamily="18" charset="0"/>
              </a:rPr>
              <a:t>ñ</a:t>
            </a:r>
            <a:r>
              <a:rPr lang="es-ES" sz="2400" dirty="0" smtClean="0">
                <a:effectLst/>
                <a:latin typeface="Caslon Antique" pitchFamily="18" charset="0"/>
              </a:rPr>
              <a:t>os despu</a:t>
            </a:r>
            <a:r>
              <a:rPr lang="es-ES" sz="2000" dirty="0" smtClean="0">
                <a:effectLst/>
                <a:latin typeface="Caslon Antique" pitchFamily="18" charset="0"/>
              </a:rPr>
              <a:t>é</a:t>
            </a:r>
            <a:r>
              <a:rPr lang="es-ES" sz="2400" dirty="0" smtClean="0">
                <a:effectLst/>
                <a:latin typeface="Caslon Antique" pitchFamily="18" charset="0"/>
              </a:rPr>
              <a:t>s, el cuadro era otro, con mas de 583 mil habitantes, la isla era una exportadora de az</a:t>
            </a:r>
            <a:r>
              <a:rPr lang="es-ES" sz="2000" dirty="0" smtClean="0">
                <a:effectLst/>
                <a:latin typeface="Caslon Antique" pitchFamily="18" charset="0"/>
              </a:rPr>
              <a:t>ú</a:t>
            </a:r>
            <a:r>
              <a:rPr lang="es-ES" sz="2400" dirty="0" smtClean="0">
                <a:effectLst/>
                <a:latin typeface="Caslon Antique" pitchFamily="18" charset="0"/>
              </a:rPr>
              <a:t>car, caf</a:t>
            </a:r>
            <a:r>
              <a:rPr lang="es-ES" sz="2000" dirty="0" smtClean="0">
                <a:effectLst/>
                <a:latin typeface="Caslon Antique" pitchFamily="18" charset="0"/>
              </a:rPr>
              <a:t>é</a:t>
            </a:r>
            <a:r>
              <a:rPr lang="es-ES" sz="2400" dirty="0" smtClean="0">
                <a:effectLst/>
                <a:latin typeface="Caslon Antique" pitchFamily="18" charset="0"/>
              </a:rPr>
              <a:t> y tabaco. La reducci</a:t>
            </a:r>
            <a:r>
              <a:rPr lang="es-ES" sz="2000" dirty="0" smtClean="0">
                <a:effectLst/>
                <a:latin typeface="Caslon Antique" pitchFamily="18" charset="0"/>
              </a:rPr>
              <a:t>ó</a:t>
            </a:r>
            <a:r>
              <a:rPr lang="es-ES" sz="2400" dirty="0" smtClean="0">
                <a:effectLst/>
                <a:latin typeface="Caslon Antique" pitchFamily="18" charset="0"/>
              </a:rPr>
              <a:t>n de su imperio, forz</a:t>
            </a:r>
            <a:r>
              <a:rPr lang="es-ES" sz="2000" dirty="0" smtClean="0">
                <a:effectLst/>
                <a:latin typeface="Caslon Antique" pitchFamily="18" charset="0"/>
              </a:rPr>
              <a:t>ó</a:t>
            </a:r>
            <a:r>
              <a:rPr lang="es-ES" sz="2400" dirty="0" smtClean="0">
                <a:effectLst/>
                <a:latin typeface="Caslon Antique" pitchFamily="18" charset="0"/>
              </a:rPr>
              <a:t> a Espa</a:t>
            </a:r>
            <a:r>
              <a:rPr lang="es-ES" sz="2000" dirty="0" smtClean="0">
                <a:effectLst/>
                <a:latin typeface="Caslon Antique" pitchFamily="18" charset="0"/>
              </a:rPr>
              <a:t>ñ</a:t>
            </a:r>
            <a:r>
              <a:rPr lang="es-ES" sz="2400" dirty="0" smtClean="0">
                <a:effectLst/>
                <a:latin typeface="Caslon Antique" pitchFamily="18" charset="0"/>
              </a:rPr>
              <a:t>a a fijarse en la isla. Fue en esta </a:t>
            </a:r>
            <a:r>
              <a:rPr lang="es-ES" sz="2000" dirty="0" smtClean="0">
                <a:effectLst/>
                <a:latin typeface="Caslon Antique" pitchFamily="18" charset="0"/>
              </a:rPr>
              <a:t>é</a:t>
            </a:r>
            <a:r>
              <a:rPr lang="es-ES" sz="2400" dirty="0" smtClean="0">
                <a:effectLst/>
                <a:latin typeface="Caslon Antique" pitchFamily="18" charset="0"/>
              </a:rPr>
              <a:t>poca que los isle</a:t>
            </a:r>
            <a:r>
              <a:rPr lang="es-ES" sz="2000" dirty="0" smtClean="0">
                <a:effectLst/>
                <a:latin typeface="Caslon Antique" pitchFamily="18" charset="0"/>
              </a:rPr>
              <a:t>ñ</a:t>
            </a:r>
            <a:r>
              <a:rPr lang="es-ES" sz="2400" dirty="0" smtClean="0">
                <a:effectLst/>
                <a:latin typeface="Caslon Antique" pitchFamily="18" charset="0"/>
              </a:rPr>
              <a:t>os comenzaron a sentir una identidad propia.</a:t>
            </a:r>
            <a:endParaRPr lang="en-US" sz="2400" dirty="0">
              <a:effectLst/>
              <a:latin typeface="Caslon Antique" panose="02027200000000000000" pitchFamily="18" charset="0"/>
            </a:endParaRPr>
          </a:p>
        </p:txBody>
      </p:sp>
      <p:pic>
        <p:nvPicPr>
          <p:cNvPr id="9218" name="Picture 2" descr="Image result for casa jibara puerto rico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48000"/>
          </a:blip>
          <a:srcRect l="13333" t="29333" r="14423" b="35282"/>
          <a:stretch>
            <a:fillRect/>
          </a:stretch>
        </p:blipFill>
        <p:spPr bwMode="auto">
          <a:xfrm>
            <a:off x="6781800" y="2876550"/>
            <a:ext cx="1981199" cy="18288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Viene un mariscal reformista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965" y="1502815"/>
            <a:ext cx="6028035" cy="34311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Cien anos antes del cambio, en 1765, la Corona le asign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al mariscal Alejando O'Reilly la tarea de investigar las condiciones socio-econ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micas de la isla y recomendar mejoras en sus sistemas de defensa. Su informe no solo expuso los problemas que tenia la isla, sino que tambi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n describi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las condiciones de vida y las relaciones interpersonales en Puerto Rico en esa 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poca. Las reformas econ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micas que recomend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, fueron bien recibidas por el rey.</a:t>
            </a:r>
          </a:p>
        </p:txBody>
      </p:sp>
      <p:pic>
        <p:nvPicPr>
          <p:cNvPr id="8194" name="Picture 2" descr="Image result for alejandro o'reilly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929" t="11667" r="28022" b="11667"/>
          <a:stretch>
            <a:fillRect/>
          </a:stretch>
        </p:blipFill>
        <p:spPr bwMode="auto">
          <a:xfrm>
            <a:off x="6572250" y="0"/>
            <a:ext cx="257175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15991">
            <a:off x="6645702" y="45338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Ultimo ataque ingles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428751"/>
            <a:ext cx="8458200" cy="213359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En 1797, bajo el mando de Ralph Abercromby y Henry Harvey, decenas de barcos ingleses transportando a miles de soldados anclaron frente a la costa de Punta Cangrejos (Pi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ones). A pesar del gran tama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 de la fuerza invasora, estos fueron derrotadas y obligadas a huir en dos semanas. Esta victoria fue prueba de la lealtad de la isla a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 y tambi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n fue un episodio decisivo en la formaci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la sociedad criolla de Puerto Rico.</a:t>
            </a:r>
          </a:p>
        </p:txBody>
      </p:sp>
      <p:pic>
        <p:nvPicPr>
          <p:cNvPr id="1028" name="Picture 4" descr="https://historiapr.files.wordpress.com/2013/02/1797.jpg"/>
          <p:cNvPicPr>
            <a:picLocks noChangeAspect="1" noChangeArrowheads="1"/>
          </p:cNvPicPr>
          <p:nvPr/>
        </p:nvPicPr>
        <p:blipFill>
          <a:blip r:embed="rId2" cstate="print">
            <a:lum bright="-11000" contrast="17000"/>
          </a:blip>
          <a:srcRect b="8333"/>
          <a:stretch>
            <a:fillRect/>
          </a:stretch>
        </p:blipFill>
        <p:spPr bwMode="auto">
          <a:xfrm>
            <a:off x="2438400" y="3626755"/>
            <a:ext cx="4343400" cy="15167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Declaración de Independencia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1" y="1502815"/>
            <a:ext cx="8458200" cy="30501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Este ultimo ataque a Puerto Rico, por parte de una potencia europea se dio en un periodo donde revoluciones populistas se estaban dando en muchas partes de Am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rica contra sus amos en Europa. Tal vez la mas importante de estas revoluciones fue la de las trece colonias en Norteam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rica.</a:t>
            </a:r>
          </a:p>
          <a:p>
            <a:pPr algn="ctr">
              <a:lnSpc>
                <a:spcPts val="26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 algn="ctr"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 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Americana fue un alzamiento pol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tico en las Trece Colonias Brit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nicas a partir de 1765, que estall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en una guerra en 1775, y culmin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con la independencia de los Estados Unidos en 1783.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1" y="438150"/>
            <a:ext cx="5410199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La Declaraci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Independencia (que precipit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n) es un documento redactado por el segundo Congreso Continental, en Filadelfia el 4 de julio de 1776, que proclam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que las Trece Colonias norteamericanas  se hab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an autodefinido como trece nuevos  Estados soberanos e independientes y ya no reconoc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an el dominio brit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nico; en su lugar formaron un nuevo pa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s: los Estados Unidos.</a:t>
            </a:r>
          </a:p>
          <a:p>
            <a:pPr>
              <a:lnSpc>
                <a:spcPts val="26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ts val="2600"/>
              </a:lnSpc>
            </a:pPr>
            <a:r>
              <a:rPr lang="es-ES" sz="2400" dirty="0" smtClean="0">
                <a:latin typeface="Caslon Antique" pitchFamily="18" charset="0"/>
              </a:rPr>
              <a:t>Puerto Rico ya tenia una relaci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n, por a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os, con las colonias, con quien traficaban az</a:t>
            </a:r>
            <a:r>
              <a:rPr lang="es-ES" sz="2000" dirty="0" smtClean="0">
                <a:latin typeface="Caslon Antique" pitchFamily="18" charset="0"/>
              </a:rPr>
              <a:t>ú</a:t>
            </a:r>
            <a:r>
              <a:rPr lang="es-ES" sz="2400" dirty="0" smtClean="0">
                <a:latin typeface="Caslon Antique" pitchFamily="18" charset="0"/>
              </a:rPr>
              <a:t>car y muchos art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culos de contrabando.</a:t>
            </a:r>
          </a:p>
        </p:txBody>
      </p:sp>
      <p:pic>
        <p:nvPicPr>
          <p:cNvPr id="26626" name="Picture 2" descr="Image result for declaracion de independencia de las 13 colonias&quot;"/>
          <p:cNvPicPr>
            <a:picLocks noChangeAspect="1" noChangeArrowheads="1"/>
          </p:cNvPicPr>
          <p:nvPr/>
        </p:nvPicPr>
        <p:blipFill>
          <a:blip r:embed="rId2" cstate="print">
            <a:lum bright="2000" contrast="5000"/>
          </a:blip>
          <a:srcRect l="22819" r="28690"/>
          <a:stretch>
            <a:fillRect/>
          </a:stretch>
        </p:blipFill>
        <p:spPr bwMode="auto">
          <a:xfrm>
            <a:off x="5949862" y="0"/>
            <a:ext cx="3194138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549</Words>
  <Application>Microsoft Office PowerPoint</Application>
  <PresentationFormat>On-screen Show (16:9)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264</cp:revision>
  <dcterms:created xsi:type="dcterms:W3CDTF">2019-07-26T01:32:32Z</dcterms:created>
  <dcterms:modified xsi:type="dcterms:W3CDTF">2020-11-26T15:11:55Z</dcterms:modified>
</cp:coreProperties>
</file>