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64" r:id="rId5"/>
    <p:sldId id="265" r:id="rId6"/>
    <p:sldId id="266" r:id="rId7"/>
    <p:sldId id="267" r:id="rId8"/>
    <p:sldId id="263" r:id="rId9"/>
    <p:sldId id="259"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B64"/>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780" y="-3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8/21/2015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8/21/2015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8/21/2015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PROFESIONAL\7TH WRITING SMART ROOM KIT 2015-2016\Phillip Martin Clip Art\missouri_gw_carver.gif"/>
          <p:cNvPicPr>
            <a:picLocks noChangeAspect="1" noChangeArrowheads="1"/>
          </p:cNvPicPr>
          <p:nvPr/>
        </p:nvPicPr>
        <p:blipFill>
          <a:blip r:embed="rId2" cstate="print"/>
          <a:srcRect/>
          <a:stretch>
            <a:fillRect/>
          </a:stretch>
        </p:blipFill>
        <p:spPr bwMode="auto">
          <a:xfrm>
            <a:off x="4648200" y="1428751"/>
            <a:ext cx="4229100" cy="3419828"/>
          </a:xfrm>
          <a:prstGeom prst="rect">
            <a:avLst/>
          </a:prstGeom>
          <a:noFill/>
        </p:spPr>
      </p:pic>
      <p:pic>
        <p:nvPicPr>
          <p:cNvPr id="11266" name="Picture 2" descr="http://www.pinerichland.org/cms/lib07/PA01001138/Centricity/Domain/33/HOME.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4"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228600" y="2038350"/>
            <a:ext cx="5791200" cy="1828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One </a:t>
            </a:r>
            <a:r>
              <a:rPr kumimoji="0" lang="en-US" sz="5400" b="1" i="0" u="none" strike="noStrike" kern="1200" cap="none" spc="0" normalizeH="0" baseline="0" noProof="0" dirty="0" smtClean="0">
                <a:ln>
                  <a:noFill/>
                </a:ln>
                <a:solidFill>
                  <a:schemeClr val="bg1"/>
                </a:solidFill>
                <a:effectLst/>
                <a:uLnTx/>
                <a:uFillTx/>
                <a:latin typeface="UlusalOkul.Com Çizgili" pitchFamily="2" charset="0"/>
              </a:rPr>
              <a:t>Writer’s Process</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39433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pace.phillipmartin.info/space_half_moon.png"/>
          <p:cNvPicPr>
            <a:picLocks noChangeAspect="1" noChangeArrowheads="1"/>
          </p:cNvPicPr>
          <p:nvPr/>
        </p:nvPicPr>
        <p:blipFill>
          <a:blip r:embed="rId2" cstate="print"/>
          <a:srcRect/>
          <a:stretch>
            <a:fillRect/>
          </a:stretch>
        </p:blipFill>
        <p:spPr bwMode="auto">
          <a:xfrm>
            <a:off x="3272480" y="3943350"/>
            <a:ext cx="2613454" cy="1343025"/>
          </a:xfrm>
          <a:prstGeom prst="rect">
            <a:avLst/>
          </a:prstGeom>
          <a:noFill/>
        </p:spPr>
      </p:pic>
      <p:pic>
        <p:nvPicPr>
          <p:cNvPr id="8" name="Picture 6" descr="http://www.phillipmartin.info/webpage/student_art/charting_globe_logo.gif"/>
          <p:cNvPicPr>
            <a:picLocks noChangeAspect="1" noChangeArrowheads="1"/>
          </p:cNvPicPr>
          <p:nvPr/>
        </p:nvPicPr>
        <p:blipFill>
          <a:blip r:embed="rId3" cstate="print"/>
          <a:srcRect l="9595" t="42424" r="7646" b="6061"/>
          <a:stretch>
            <a:fillRect/>
          </a:stretch>
        </p:blipFill>
        <p:spPr bwMode="auto">
          <a:xfrm>
            <a:off x="2286000" y="0"/>
            <a:ext cx="4572000" cy="1126434"/>
          </a:xfrm>
          <a:prstGeom prst="rect">
            <a:avLst/>
          </a:prstGeom>
          <a:noFill/>
        </p:spPr>
      </p:pic>
      <p:sp>
        <p:nvSpPr>
          <p:cNvPr id="9" name="Rectangle 3"/>
          <p:cNvSpPr>
            <a:spLocks noGrp="1" noChangeArrowheads="1"/>
          </p:cNvSpPr>
          <p:nvPr>
            <p:ph type="subTitle" idx="1"/>
          </p:nvPr>
        </p:nvSpPr>
        <p:spPr>
          <a:xfrm>
            <a:off x="914400" y="1809750"/>
            <a:ext cx="7315200" cy="2286000"/>
          </a:xfrm>
        </p:spPr>
        <p:txBody>
          <a:bodyPr>
            <a:noAutofit/>
          </a:bodyPr>
          <a:lstStyle/>
          <a:p>
            <a:pPr algn="l">
              <a:lnSpc>
                <a:spcPct val="80000"/>
              </a:lnSpc>
            </a:pPr>
            <a:r>
              <a:rPr lang="en-US" sz="2400" b="1" dirty="0" smtClean="0">
                <a:solidFill>
                  <a:schemeClr val="bg1"/>
                </a:solidFill>
                <a:effectLst>
                  <a:outerShdw blurRad="38100" dist="38100" dir="2700000" algn="tl">
                    <a:srgbClr val="000000">
                      <a:alpha val="43137"/>
                    </a:srgbClr>
                  </a:outerShdw>
                </a:effectLst>
              </a:rPr>
              <a:t> Famous Science fiction writer Ray Bradbury said - </a:t>
            </a:r>
            <a:endParaRPr lang="en-US" sz="2400" b="1" dirty="0">
              <a:solidFill>
                <a:schemeClr val="bg1"/>
              </a:solidFill>
              <a:effectLst>
                <a:outerShdw blurRad="38100" dist="38100" dir="2700000" algn="tl">
                  <a:srgbClr val="000000">
                    <a:alpha val="43137"/>
                  </a:srgbClr>
                </a:outerShdw>
              </a:effectLst>
            </a:endParaRPr>
          </a:p>
          <a:p>
            <a:pPr algn="l">
              <a:lnSpc>
                <a:spcPct val="80000"/>
              </a:lnSpc>
            </a:pPr>
            <a:endParaRPr lang="en-US" sz="2400" b="1" dirty="0">
              <a:solidFill>
                <a:schemeClr val="bg1"/>
              </a:solidFill>
              <a:effectLst>
                <a:outerShdw blurRad="38100" dist="38100" dir="2700000" algn="tl">
                  <a:srgbClr val="000000">
                    <a:alpha val="43137"/>
                  </a:srgbClr>
                </a:outerShdw>
              </a:effectLst>
            </a:endParaRPr>
          </a:p>
          <a:p>
            <a:pPr algn="l">
              <a:lnSpc>
                <a:spcPct val="80000"/>
              </a:lnSpc>
            </a:pPr>
            <a:r>
              <a:rPr lang="en-US" sz="2400" b="1" dirty="0" smtClean="0">
                <a:solidFill>
                  <a:schemeClr val="bg1"/>
                </a:solidFill>
                <a:effectLst>
                  <a:outerShdw blurRad="38100" dist="38100" dir="2700000" algn="tl">
                    <a:srgbClr val="000000">
                      <a:alpha val="43137"/>
                    </a:srgbClr>
                  </a:outerShdw>
                </a:effectLst>
              </a:rPr>
              <a:t> “</a:t>
            </a:r>
            <a:r>
              <a:rPr lang="en-US" sz="2400" b="1" i="1" dirty="0" smtClean="0">
                <a:solidFill>
                  <a:schemeClr val="bg1"/>
                </a:solidFill>
                <a:effectLst>
                  <a:outerShdw blurRad="38100" dist="38100" dir="2700000" algn="tl">
                    <a:srgbClr val="000000">
                      <a:alpha val="43137"/>
                    </a:srgbClr>
                  </a:outerShdw>
                </a:effectLst>
              </a:rPr>
              <a:t>If </a:t>
            </a:r>
            <a:r>
              <a:rPr lang="en-US" sz="2400" b="1" i="1" dirty="0">
                <a:solidFill>
                  <a:schemeClr val="bg1"/>
                </a:solidFill>
                <a:effectLst>
                  <a:outerShdw blurRad="38100" dist="38100" dir="2700000" algn="tl">
                    <a:srgbClr val="000000">
                      <a:alpha val="43137"/>
                    </a:srgbClr>
                  </a:outerShdw>
                </a:effectLst>
              </a:rPr>
              <a:t>you can't read and write you can't think. Your thoughts are dispersed if you don't know how to read and write. You've got to be able to look at your thoughts on paper and discover what a fool you were</a:t>
            </a:r>
            <a:r>
              <a:rPr lang="en-US" sz="2400" b="1" dirty="0" smtClean="0">
                <a:solidFill>
                  <a:schemeClr val="bg1"/>
                </a:solidFill>
                <a:effectLst>
                  <a:outerShdw blurRad="38100" dist="38100" dir="2700000" algn="tl">
                    <a:srgbClr val="000000">
                      <a:alpha val="43137"/>
                    </a:srgbClr>
                  </a:outerShdw>
                </a:effectLst>
              </a:rPr>
              <a:t>.” </a:t>
            </a:r>
            <a:endParaRPr lang="en-US" sz="2400" b="1" dirty="0">
              <a:solidFill>
                <a:schemeClr val="bg1"/>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a:spLocks noGrp="1"/>
          </p:cNvSpPr>
          <p:nvPr>
            <p:ph type="subTitle" idx="1"/>
          </p:nvPr>
        </p:nvSpPr>
        <p:spPr>
          <a:xfrm>
            <a:off x="457200" y="1733550"/>
            <a:ext cx="5334000" cy="1600200"/>
          </a:xfrm>
        </p:spPr>
        <p:txBody>
          <a:bodyPr>
            <a:noAutofit/>
          </a:bodyPr>
          <a:lstStyle/>
          <a:p>
            <a:pPr algn="l">
              <a:buFont typeface="Wingdings" pitchFamily="2" charset="2"/>
              <a:buChar char="Ø"/>
            </a:pPr>
            <a:r>
              <a:rPr lang="en-US" sz="2400" dirty="0" smtClean="0">
                <a:solidFill>
                  <a:schemeClr val="bg1"/>
                </a:solidFill>
              </a:rPr>
              <a:t>Evaluate a writing sample using the writing process</a:t>
            </a:r>
          </a:p>
          <a:p>
            <a:pPr algn="l">
              <a:buFont typeface="Wingdings" pitchFamily="2" charset="2"/>
              <a:buChar char="Ø"/>
            </a:pPr>
            <a:r>
              <a:rPr lang="en-US" sz="2400" dirty="0" smtClean="0">
                <a:solidFill>
                  <a:schemeClr val="bg1"/>
                </a:solidFill>
              </a:rPr>
              <a:t>Evaluate a writing sample by applying the traits of writing</a:t>
            </a:r>
            <a:endParaRPr lang="en-US" sz="2400" dirty="0">
              <a:solidFill>
                <a:schemeClr val="bg1"/>
              </a:solidFill>
            </a:endParaRPr>
          </a:p>
        </p:txBody>
      </p:sp>
      <p:pic>
        <p:nvPicPr>
          <p:cNvPr id="4"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0" y="1733550"/>
            <a:ext cx="1653778" cy="2860590"/>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ports.phillipmartin.info/karate.gif"/>
          <p:cNvPicPr>
            <a:picLocks noChangeAspect="1" noChangeArrowheads="1"/>
          </p:cNvPicPr>
          <p:nvPr/>
        </p:nvPicPr>
        <p:blipFill>
          <a:blip r:embed="rId2" cstate="print"/>
          <a:srcRect/>
          <a:stretch>
            <a:fillRect/>
          </a:stretch>
        </p:blipFill>
        <p:spPr bwMode="auto">
          <a:xfrm>
            <a:off x="5943600" y="2038350"/>
            <a:ext cx="2894415" cy="2781300"/>
          </a:xfrm>
          <a:prstGeom prst="rect">
            <a:avLst/>
          </a:prstGeom>
          <a:noFill/>
        </p:spPr>
      </p:pic>
      <p:sp>
        <p:nvSpPr>
          <p:cNvPr id="4" name="Subtitle 2"/>
          <p:cNvSpPr txBox="1">
            <a:spLocks/>
          </p:cNvSpPr>
          <p:nvPr/>
        </p:nvSpPr>
        <p:spPr>
          <a:xfrm>
            <a:off x="457200" y="1885950"/>
            <a:ext cx="5791200" cy="16764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Take a minute and read the story in page 11.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Why will</a:t>
            </a:r>
            <a:r>
              <a:rPr kumimoji="0" lang="en-US" sz="2400" b="0" i="0" u="none" strike="noStrike" kern="1200" cap="none" spc="0" normalizeH="0" noProof="0" dirty="0" smtClean="0">
                <a:ln>
                  <a:noFill/>
                </a:ln>
                <a:solidFill>
                  <a:schemeClr val="bg1"/>
                </a:solidFill>
                <a:effectLst/>
                <a:uLnTx/>
                <a:uFillTx/>
                <a:latin typeface="+mn-lt"/>
                <a:ea typeface="+mn-ea"/>
                <a:cs typeface="+mn-cs"/>
              </a:rPr>
              <a:t> we follow Kaylie’s writing experience?</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
        <p:nvSpPr>
          <p:cNvPr id="5"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Setting Goals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885950"/>
            <a:ext cx="2895600" cy="26670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glow rad="139700">
                    <a:schemeClr val="accent6">
                      <a:satMod val="175000"/>
                      <a:alpha val="40000"/>
                    </a:schemeClr>
                  </a:glow>
                </a:effectLst>
                <a:uLnTx/>
                <a:uFillTx/>
                <a:latin typeface="+mn-lt"/>
                <a:ea typeface="+mn-ea"/>
                <a:cs typeface="+mn-cs"/>
              </a:rPr>
              <a:t>Ideas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glow rad="139700">
                    <a:schemeClr val="accent6">
                      <a:satMod val="175000"/>
                      <a:alpha val="40000"/>
                    </a:schemeClr>
                  </a:glow>
                </a:effectLst>
                <a:uLnTx/>
                <a:uFillTx/>
                <a:latin typeface="+mn-lt"/>
                <a:ea typeface="+mn-ea"/>
                <a:cs typeface="+mn-cs"/>
              </a:rPr>
              <a:t>Organization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Voice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glow rad="139700">
                    <a:schemeClr val="accent6">
                      <a:satMod val="175000"/>
                      <a:alpha val="40000"/>
                    </a:schemeClr>
                  </a:glow>
                </a:effectLst>
                <a:uLnTx/>
                <a:uFillTx/>
                <a:latin typeface="+mn-lt"/>
                <a:ea typeface="+mn-ea"/>
                <a:cs typeface="+mn-cs"/>
              </a:rPr>
              <a:t>Word Choice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effectLst>
                  <a:glow rad="139700">
                    <a:schemeClr val="accent6">
                      <a:satMod val="175000"/>
                      <a:alpha val="40000"/>
                    </a:schemeClr>
                  </a:glow>
                </a:effectLst>
              </a:rPr>
              <a:t>Sentence Fluency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glow rad="139700">
                    <a:schemeClr val="accent6">
                      <a:satMod val="175000"/>
                      <a:alpha val="40000"/>
                    </a:schemeClr>
                  </a:glow>
                </a:effectLst>
                <a:uLnTx/>
                <a:uFillTx/>
                <a:latin typeface="+mn-lt"/>
                <a:ea typeface="+mn-ea"/>
                <a:cs typeface="+mn-cs"/>
              </a:rPr>
              <a:t>Conventions</a:t>
            </a:r>
            <a:endParaRPr kumimoji="0" lang="en-US" sz="2400" b="0" i="0" u="none" strike="noStrike" kern="1200" cap="none" spc="0" normalizeH="0" baseline="0" noProof="0" dirty="0">
              <a:ln>
                <a:noFill/>
              </a:ln>
              <a:solidFill>
                <a:schemeClr val="bg1"/>
              </a:solidFill>
              <a:effectLst>
                <a:glow rad="139700">
                  <a:schemeClr val="accent6">
                    <a:satMod val="175000"/>
                    <a:alpha val="40000"/>
                  </a:schemeClr>
                </a:glow>
              </a:effectLst>
              <a:uLnTx/>
              <a:uFillTx/>
              <a:latin typeface="+mn-lt"/>
              <a:ea typeface="+mn-ea"/>
              <a:cs typeface="+mn-cs"/>
            </a:endParaRPr>
          </a:p>
        </p:txBody>
      </p:sp>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Previewing the Goals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Rectangle 2"/>
          <p:cNvSpPr txBox="1">
            <a:spLocks noChangeArrowheads="1"/>
          </p:cNvSpPr>
          <p:nvPr/>
        </p:nvSpPr>
        <p:spPr>
          <a:xfrm>
            <a:off x="228600" y="895350"/>
            <a:ext cx="3733800" cy="762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4A9C92"/>
                </a:solidFill>
                <a:effectLst/>
                <a:uLnTx/>
                <a:uFillTx/>
                <a:ea typeface="+mj-ea"/>
                <a:cs typeface="+mj-cs"/>
              </a:rPr>
              <a:t>Goals for expository writing are:</a:t>
            </a:r>
          </a:p>
        </p:txBody>
      </p:sp>
      <p:pic>
        <p:nvPicPr>
          <p:cNvPr id="5124" name="Picture 4" descr="http://vignette3.wikia.nocookie.net/saintsrow/images/3/36/Stronghold_tags_Yin_Yang.png/revision/latest?cb=20130222032716"/>
          <p:cNvPicPr>
            <a:picLocks noChangeAspect="1" noChangeArrowheads="1"/>
          </p:cNvPicPr>
          <p:nvPr/>
        </p:nvPicPr>
        <p:blipFill>
          <a:blip r:embed="rId2" cstate="print"/>
          <a:srcRect/>
          <a:stretch>
            <a:fillRect/>
          </a:stretch>
        </p:blipFill>
        <p:spPr bwMode="auto">
          <a:xfrm>
            <a:off x="5257800" y="1200150"/>
            <a:ext cx="2469006" cy="2305051"/>
          </a:xfrm>
          <a:prstGeom prst="rect">
            <a:avLst/>
          </a:prstGeom>
          <a:noFill/>
        </p:spPr>
      </p:pic>
      <p:sp>
        <p:nvSpPr>
          <p:cNvPr id="8" name="Rectangle 7"/>
          <p:cNvSpPr/>
          <p:nvPr/>
        </p:nvSpPr>
        <p:spPr>
          <a:xfrm>
            <a:off x="3276600" y="3562350"/>
            <a:ext cx="5334000" cy="1151084"/>
          </a:xfrm>
          <a:prstGeom prst="rect">
            <a:avLst/>
          </a:prstGeom>
        </p:spPr>
        <p:txBody>
          <a:bodyPr wrap="square">
            <a:spAutoFit/>
          </a:bodyPr>
          <a:lstStyle/>
          <a:p>
            <a:pPr marL="342900" lvl="0" indent="-342900" algn="r" fontAlgn="base">
              <a:spcBef>
                <a:spcPct val="20000"/>
              </a:spcBef>
              <a:spcAft>
                <a:spcPct val="0"/>
              </a:spcAft>
              <a:defRPr/>
            </a:pPr>
            <a:r>
              <a:rPr lang="en-US" sz="2000" b="1" kern="0" dirty="0" smtClean="0">
                <a:solidFill>
                  <a:prstClr val="white"/>
                </a:solidFill>
              </a:rPr>
              <a:t>Take four minutes to answer the following questions in pg. 12:</a:t>
            </a:r>
          </a:p>
          <a:p>
            <a:pPr marL="342900" lvl="0" indent="-342900" algn="r"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Try It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par>
                          <p:cTn id="33" fill="hold">
                            <p:stCondLst>
                              <p:cond delay="2000"/>
                            </p:stCondLst>
                            <p:childTnLst>
                              <p:par>
                                <p:cTn id="34" presetID="2" presetClass="entr" presetSubtype="1"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Writing Process: </a:t>
            </a:r>
            <a:r>
              <a:rPr lang="en-US" sz="4000" b="1" dirty="0" smtClean="0">
                <a:solidFill>
                  <a:srgbClr val="4A9C92"/>
                </a:solidFill>
                <a:latin typeface="UlusalOkul.Com Çizgili" pitchFamily="2" charset="0"/>
              </a:rPr>
              <a:t>Prewriting</a:t>
            </a:r>
            <a:endParaRPr kumimoji="0" lang="en-US" sz="4000" b="1" i="0" u="none" strike="noStrike" kern="1200" cap="none" spc="0" normalizeH="0" baseline="0" noProof="0" dirty="0">
              <a:ln>
                <a:noFill/>
              </a:ln>
              <a:solidFill>
                <a:srgbClr val="4A9C92"/>
              </a:solidFill>
              <a:effectLst/>
              <a:uLnTx/>
              <a:uFillTx/>
              <a:latin typeface="UlusalOkul.Com Çizgili" pitchFamily="2" charset="0"/>
            </a:endParaRPr>
          </a:p>
        </p:txBody>
      </p:sp>
      <p:sp>
        <p:nvSpPr>
          <p:cNvPr id="3" name="Rectangle 3"/>
          <p:cNvSpPr txBox="1">
            <a:spLocks noChangeArrowheads="1"/>
          </p:cNvSpPr>
          <p:nvPr/>
        </p:nvSpPr>
        <p:spPr>
          <a:xfrm>
            <a:off x="3657600" y="1123950"/>
            <a:ext cx="5105400" cy="1371600"/>
          </a:xfrm>
          <a:prstGeom prst="rect">
            <a:avLst/>
          </a:prstGeom>
        </p:spPr>
        <p:txBody>
          <a:bodyPr/>
          <a:lstStyle/>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2400" b="1" i="0" u="none" strike="noStrike" kern="1200" cap="none" spc="0" normalizeH="0" baseline="0" noProof="0" dirty="0" smtClean="0">
                <a:ln>
                  <a:noFill/>
                </a:ln>
                <a:solidFill>
                  <a:srgbClr val="B3D34D"/>
                </a:solidFill>
                <a:effectLst/>
                <a:uLnTx/>
                <a:uFillTx/>
                <a:latin typeface="+mn-lt"/>
                <a:ea typeface="+mn-ea"/>
                <a:cs typeface="+mn-cs"/>
              </a:rPr>
              <a:t>Listing</a:t>
            </a:r>
            <a:r>
              <a:rPr kumimoji="0" lang="en-US" sz="2400" b="0" i="0" u="none" strike="noStrike" kern="1200" cap="none" spc="0" normalizeH="0" baseline="0" noProof="0" dirty="0" smtClean="0">
                <a:ln>
                  <a:noFill/>
                </a:ln>
                <a:solidFill>
                  <a:srgbClr val="B3D34D"/>
                </a:solidFill>
                <a:effectLst/>
                <a:uLnTx/>
                <a:uFillTx/>
                <a:latin typeface="+mn-lt"/>
                <a:ea typeface="+mn-ea"/>
                <a:cs typeface="+mn-cs"/>
              </a:rPr>
              <a:t> is another type of prewriting technique that can help you explore a </a:t>
            </a:r>
            <a:r>
              <a:rPr kumimoji="0" lang="en-US" sz="2400" b="0" i="0" u="none" strike="noStrike" kern="1200" cap="none" spc="0" normalizeH="0" baseline="0" noProof="0" dirty="0" smtClean="0">
                <a:ln>
                  <a:noFill/>
                </a:ln>
                <a:solidFill>
                  <a:srgbClr val="B3D34D"/>
                </a:solidFill>
                <a:effectLst>
                  <a:outerShdw blurRad="38100" dist="38100" dir="2700000" algn="tl">
                    <a:srgbClr val="FFFFFF"/>
                  </a:outerShdw>
                </a:effectLst>
                <a:uLnTx/>
                <a:uFillTx/>
                <a:latin typeface="+mn-lt"/>
                <a:ea typeface="+mn-ea"/>
                <a:cs typeface="+mn-cs"/>
              </a:rPr>
              <a:t>topic of your choice</a:t>
            </a:r>
            <a:r>
              <a:rPr kumimoji="0" lang="en-US" sz="2400" b="0" i="0" u="none" strike="noStrike" kern="1200" cap="none" spc="0" normalizeH="0" baseline="0" noProof="0" dirty="0" smtClean="0">
                <a:ln>
                  <a:noFill/>
                </a:ln>
                <a:solidFill>
                  <a:srgbClr val="B3D34D"/>
                </a:solidFill>
                <a:effectLst/>
                <a:uLnTx/>
                <a:uFillTx/>
                <a:latin typeface="+mn-lt"/>
                <a:ea typeface="+mn-ea"/>
                <a:cs typeface="+mn-cs"/>
              </a:rPr>
              <a:t>.</a:t>
            </a:r>
          </a:p>
        </p:txBody>
      </p:sp>
      <p:pic>
        <p:nvPicPr>
          <p:cNvPr id="4098" name="Picture 2" descr="http://www.clker.com/cliparts/x/0/Y/P/5/A/parchment-with-no-background-edges-md.png"/>
          <p:cNvPicPr>
            <a:picLocks noChangeAspect="1" noChangeArrowheads="1"/>
          </p:cNvPicPr>
          <p:nvPr/>
        </p:nvPicPr>
        <p:blipFill>
          <a:blip r:embed="rId2" cstate="print"/>
          <a:srcRect/>
          <a:stretch>
            <a:fillRect/>
          </a:stretch>
        </p:blipFill>
        <p:spPr bwMode="auto">
          <a:xfrm>
            <a:off x="381000" y="2114550"/>
            <a:ext cx="5638800" cy="2633134"/>
          </a:xfrm>
          <a:prstGeom prst="rect">
            <a:avLst/>
          </a:prstGeom>
          <a:noFill/>
        </p:spPr>
      </p:pic>
      <p:graphicFrame>
        <p:nvGraphicFramePr>
          <p:cNvPr id="5" name="Table 4"/>
          <p:cNvGraphicFramePr>
            <a:graphicFrameLocks noGrp="1"/>
          </p:cNvGraphicFramePr>
          <p:nvPr/>
        </p:nvGraphicFramePr>
        <p:xfrm>
          <a:off x="914400" y="2571750"/>
          <a:ext cx="4495800" cy="1865134"/>
        </p:xfrm>
        <a:graphic>
          <a:graphicData uri="http://schemas.openxmlformats.org/drawingml/2006/table">
            <a:tbl>
              <a:tblPr firstRow="1" bandRow="1">
                <a:tableStyleId>{2D5ABB26-0587-4C30-8999-92F81FD0307C}</a:tableStyleId>
              </a:tblPr>
              <a:tblGrid>
                <a:gridCol w="1123950"/>
                <a:gridCol w="1123950"/>
                <a:gridCol w="1123950"/>
                <a:gridCol w="1123950"/>
              </a:tblGrid>
              <a:tr h="402094">
                <a:tc>
                  <a:txBody>
                    <a:bodyPr/>
                    <a:lstStyle/>
                    <a:p>
                      <a:pPr algn="ctr"/>
                      <a:r>
                        <a:rPr lang="en-US" sz="1800" b="1" dirty="0" smtClean="0">
                          <a:solidFill>
                            <a:srgbClr val="336B64"/>
                          </a:solidFill>
                          <a:latin typeface="Brush Script MT" pitchFamily="66" charset="0"/>
                        </a:rPr>
                        <a:t>background</a:t>
                      </a:r>
                      <a:endParaRPr lang="en-US" sz="1800" b="1" dirty="0">
                        <a:solidFill>
                          <a:srgbClr val="336B64"/>
                        </a:solidFill>
                        <a:latin typeface="Brush Script MT" pitchFamily="66" charset="0"/>
                      </a:endParaRPr>
                    </a:p>
                  </a:txBody>
                  <a:tcPr/>
                </a:tc>
                <a:tc>
                  <a:txBody>
                    <a:bodyPr/>
                    <a:lstStyle/>
                    <a:p>
                      <a:pPr algn="ctr"/>
                      <a:r>
                        <a:rPr lang="en-US" sz="1800" b="1" dirty="0" smtClean="0">
                          <a:solidFill>
                            <a:srgbClr val="336B64"/>
                          </a:solidFill>
                          <a:latin typeface="Brush Script MT" pitchFamily="66" charset="0"/>
                        </a:rPr>
                        <a:t>equipment</a:t>
                      </a:r>
                      <a:endParaRPr lang="en-US" sz="1800" b="1" dirty="0">
                        <a:solidFill>
                          <a:srgbClr val="336B64"/>
                        </a:solidFill>
                        <a:latin typeface="Brush Script MT" pitchFamily="66" charset="0"/>
                      </a:endParaRPr>
                    </a:p>
                  </a:txBody>
                  <a:tcPr/>
                </a:tc>
                <a:tc>
                  <a:txBody>
                    <a:bodyPr/>
                    <a:lstStyle/>
                    <a:p>
                      <a:pPr algn="ctr"/>
                      <a:r>
                        <a:rPr lang="en-US" sz="1800" b="1" dirty="0" smtClean="0">
                          <a:solidFill>
                            <a:srgbClr val="336B64"/>
                          </a:solidFill>
                          <a:latin typeface="Brush Script MT" pitchFamily="66" charset="0"/>
                        </a:rPr>
                        <a:t>techniques</a:t>
                      </a:r>
                      <a:endParaRPr lang="en-US" sz="1800" b="1" dirty="0">
                        <a:solidFill>
                          <a:srgbClr val="336B64"/>
                        </a:solidFill>
                        <a:latin typeface="Brush Script MT" pitchFamily="66" charset="0"/>
                      </a:endParaRPr>
                    </a:p>
                  </a:txBody>
                  <a:tcPr/>
                </a:tc>
                <a:tc>
                  <a:txBody>
                    <a:bodyPr/>
                    <a:lstStyle/>
                    <a:p>
                      <a:pPr algn="ctr"/>
                      <a:r>
                        <a:rPr lang="en-US" sz="1800" b="1" dirty="0" smtClean="0">
                          <a:solidFill>
                            <a:srgbClr val="336B64"/>
                          </a:solidFill>
                          <a:latin typeface="Brush Script MT" pitchFamily="66" charset="0"/>
                        </a:rPr>
                        <a:t>benefits</a:t>
                      </a:r>
                      <a:endParaRPr lang="en-US" sz="1800" b="1" dirty="0">
                        <a:solidFill>
                          <a:srgbClr val="336B64"/>
                        </a:solidFill>
                        <a:latin typeface="Brush Script MT" pitchFamily="66" charset="0"/>
                      </a:endParaRPr>
                    </a:p>
                  </a:txBody>
                  <a:tcPr/>
                </a:tc>
              </a:tr>
              <a:tr h="642233">
                <a:tc>
                  <a:txBody>
                    <a:bodyPr/>
                    <a:lstStyle/>
                    <a:p>
                      <a:pPr>
                        <a:buFont typeface="Arial" pitchFamily="34" charset="0"/>
                        <a:buChar char="•"/>
                      </a:pPr>
                      <a:r>
                        <a:rPr lang="en-US" sz="1400" b="1" dirty="0" smtClean="0"/>
                        <a:t>Started 1882</a:t>
                      </a:r>
                      <a:endParaRPr lang="en-US" sz="1400" b="1" dirty="0"/>
                    </a:p>
                  </a:txBody>
                  <a:tcPr/>
                </a:tc>
                <a:tc>
                  <a:txBody>
                    <a:bodyPr/>
                    <a:lstStyle/>
                    <a:p>
                      <a:pPr>
                        <a:buFont typeface="Arial" pitchFamily="34" charset="0"/>
                        <a:buChar char="•"/>
                      </a:pPr>
                      <a:r>
                        <a:rPr lang="en-US" sz="1400" b="1" dirty="0" smtClean="0"/>
                        <a:t>Uniform called “</a:t>
                      </a:r>
                      <a:r>
                        <a:rPr lang="en-US" sz="1400" b="1" dirty="0" err="1" smtClean="0"/>
                        <a:t>Gi</a:t>
                      </a:r>
                      <a:r>
                        <a:rPr lang="en-US" sz="1400" b="1" dirty="0" smtClean="0"/>
                        <a:t>”</a:t>
                      </a:r>
                      <a:endParaRPr lang="en-US" sz="1400" b="1" dirty="0"/>
                    </a:p>
                  </a:txBody>
                  <a:tcPr/>
                </a:tc>
                <a:tc>
                  <a:txBody>
                    <a:bodyPr/>
                    <a:lstStyle/>
                    <a:p>
                      <a:pPr>
                        <a:buFont typeface="Arial" pitchFamily="34" charset="0"/>
                        <a:buChar char="•"/>
                      </a:pPr>
                      <a:r>
                        <a:rPr lang="en-US" sz="1400" b="1" dirty="0" smtClean="0"/>
                        <a:t>Throws - take partner down</a:t>
                      </a:r>
                      <a:endParaRPr lang="en-US" sz="1400" b="1" dirty="0"/>
                    </a:p>
                  </a:txBody>
                  <a:tcPr/>
                </a:tc>
                <a:tc>
                  <a:txBody>
                    <a:bodyPr/>
                    <a:lstStyle/>
                    <a:p>
                      <a:pPr>
                        <a:buFont typeface="Arial" pitchFamily="34" charset="0"/>
                        <a:buChar char="•"/>
                      </a:pPr>
                      <a:r>
                        <a:rPr lang="en-US" sz="1400" b="1" dirty="0" smtClean="0"/>
                        <a:t>Builds muscle strength</a:t>
                      </a:r>
                      <a:endParaRPr lang="en-US" sz="1400" b="1" dirty="0"/>
                    </a:p>
                  </a:txBody>
                  <a:tcPr/>
                </a:tc>
              </a:tr>
              <a:tr h="642233">
                <a:tc>
                  <a:txBody>
                    <a:bodyPr/>
                    <a:lstStyle/>
                    <a:p>
                      <a:pPr>
                        <a:buFont typeface="Arial" pitchFamily="34" charset="0"/>
                        <a:buChar char="•"/>
                      </a:pPr>
                      <a:r>
                        <a:rPr lang="en-US" sz="1400" b="1" dirty="0" smtClean="0"/>
                        <a:t>Based on Jujitsu</a:t>
                      </a:r>
                      <a:endParaRPr lang="en-US" sz="1400" b="1" dirty="0"/>
                    </a:p>
                  </a:txBody>
                  <a:tcPr/>
                </a:tc>
                <a:tc>
                  <a:txBody>
                    <a:bodyPr/>
                    <a:lstStyle/>
                    <a:p>
                      <a:pPr>
                        <a:buFont typeface="Arial" pitchFamily="34" charset="0"/>
                        <a:buChar char="•"/>
                      </a:pPr>
                      <a:r>
                        <a:rPr lang="en-US" sz="1400" b="1" dirty="0" smtClean="0">
                          <a:solidFill>
                            <a:srgbClr val="FF0000"/>
                          </a:solidFill>
                        </a:rPr>
                        <a:t>C</a:t>
                      </a:r>
                      <a:r>
                        <a:rPr lang="en-US" sz="1400" b="1" dirty="0" smtClean="0">
                          <a:solidFill>
                            <a:srgbClr val="336B64"/>
                          </a:solidFill>
                        </a:rPr>
                        <a:t>o</a:t>
                      </a:r>
                      <a:r>
                        <a:rPr lang="en-US" sz="1400" b="1" dirty="0" smtClean="0"/>
                        <a:t>l</a:t>
                      </a:r>
                      <a:r>
                        <a:rPr lang="en-US" sz="1400" b="1" dirty="0" smtClean="0">
                          <a:solidFill>
                            <a:srgbClr val="7030A0"/>
                          </a:solidFill>
                        </a:rPr>
                        <a:t>o</a:t>
                      </a:r>
                      <a:r>
                        <a:rPr lang="en-US" sz="1400" b="1" dirty="0" smtClean="0">
                          <a:solidFill>
                            <a:schemeClr val="accent1">
                              <a:lumMod val="50000"/>
                            </a:schemeClr>
                          </a:solidFill>
                        </a:rPr>
                        <a:t>r</a:t>
                      </a:r>
                      <a:r>
                        <a:rPr lang="en-US" sz="1400" b="1" dirty="0" smtClean="0"/>
                        <a:t> of belt tells level</a:t>
                      </a:r>
                      <a:endParaRPr lang="en-US" sz="1400" b="1" dirty="0"/>
                    </a:p>
                  </a:txBody>
                  <a:tcPr/>
                </a:tc>
                <a:tc>
                  <a:txBody>
                    <a:bodyPr/>
                    <a:lstStyle/>
                    <a:p>
                      <a:pPr>
                        <a:buFont typeface="Arial" pitchFamily="34" charset="0"/>
                        <a:buChar char="•"/>
                      </a:pPr>
                      <a:r>
                        <a:rPr lang="en-US" sz="1400" b="1" dirty="0" smtClean="0"/>
                        <a:t>Grapple - control partner</a:t>
                      </a:r>
                      <a:endParaRPr lang="en-US" sz="1400" b="1" dirty="0"/>
                    </a:p>
                  </a:txBody>
                  <a:tcPr/>
                </a:tc>
                <a:tc>
                  <a:txBody>
                    <a:bodyPr/>
                    <a:lstStyle/>
                    <a:p>
                      <a:pPr>
                        <a:buFont typeface="Arial" pitchFamily="34" charset="0"/>
                        <a:buChar char="•"/>
                      </a:pPr>
                      <a:r>
                        <a:rPr lang="en-US" sz="1400" b="1" dirty="0" smtClean="0"/>
                        <a:t>Improves mental</a:t>
                      </a:r>
                      <a:r>
                        <a:rPr lang="en-US" sz="1400" b="1" baseline="0" dirty="0" smtClean="0"/>
                        <a:t> discipline</a:t>
                      </a:r>
                      <a:endParaRPr lang="en-US" sz="1400" b="1" dirty="0"/>
                    </a:p>
                  </a:txBody>
                  <a:tcPr/>
                </a:tc>
              </a:tr>
            </a:tbl>
          </a:graphicData>
        </a:graphic>
      </p:graphicFrame>
      <p:sp>
        <p:nvSpPr>
          <p:cNvPr id="6" name="Rectangle 5"/>
          <p:cNvSpPr/>
          <p:nvPr/>
        </p:nvSpPr>
        <p:spPr>
          <a:xfrm>
            <a:off x="6172200" y="2952750"/>
            <a:ext cx="2514600" cy="1569660"/>
          </a:xfrm>
          <a:prstGeom prst="rect">
            <a:avLst/>
          </a:prstGeom>
        </p:spPr>
        <p:txBody>
          <a:bodyPr wrap="square">
            <a:spAutoFit/>
          </a:bodyPr>
          <a:lstStyle/>
          <a:p>
            <a:pPr marL="342900" lvl="0" indent="-342900" algn="r" fontAlgn="base">
              <a:spcBef>
                <a:spcPct val="20000"/>
              </a:spcBef>
              <a:spcAft>
                <a:spcPct val="0"/>
              </a:spcAft>
              <a:defRPr/>
            </a:pPr>
            <a:r>
              <a:rPr lang="en-US" sz="2400" kern="0" dirty="0" smtClean="0">
                <a:solidFill>
                  <a:prstClr val="white"/>
                </a:solidFill>
              </a:rPr>
              <a:t>In this case Kaylie decided to write about Judo.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381000" y="133350"/>
            <a:ext cx="6172200" cy="16002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Writing Process: </a:t>
            </a:r>
            <a:r>
              <a:rPr lang="en-US" sz="3100" b="1" dirty="0" smtClean="0">
                <a:solidFill>
                  <a:srgbClr val="4A9C92"/>
                </a:solidFill>
                <a:latin typeface="UlusalOkul.Com Çizgili" pitchFamily="2" charset="0"/>
              </a:rPr>
              <a:t>The Remaining Steps</a:t>
            </a:r>
            <a:endParaRPr kumimoji="0" lang="en-US" sz="3100" b="1" i="0" u="none" strike="noStrike" kern="1200" cap="none" spc="0" normalizeH="0" baseline="0" noProof="0" dirty="0">
              <a:ln>
                <a:noFill/>
              </a:ln>
              <a:solidFill>
                <a:srgbClr val="4A9C92"/>
              </a:solidFill>
              <a:effectLst/>
              <a:uLnTx/>
              <a:uFillTx/>
              <a:latin typeface="UlusalOkul.Com Çizgili" pitchFamily="2" charset="0"/>
            </a:endParaRPr>
          </a:p>
        </p:txBody>
      </p:sp>
      <p:sp>
        <p:nvSpPr>
          <p:cNvPr id="3" name="Rectangle 2"/>
          <p:cNvSpPr/>
          <p:nvPr/>
        </p:nvSpPr>
        <p:spPr>
          <a:xfrm>
            <a:off x="457201" y="1885950"/>
            <a:ext cx="4267199" cy="1938992"/>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Read pgs. 14-28 to discover how Kaylie engaged her writing assignment. Complete the </a:t>
            </a:r>
            <a:r>
              <a:rPr lang="en-US" sz="2400" i="1" kern="0" dirty="0" smtClean="0">
                <a:solidFill>
                  <a:prstClr val="white"/>
                </a:solidFill>
                <a:effectLst>
                  <a:glow rad="139700">
                    <a:schemeClr val="accent6">
                      <a:satMod val="175000"/>
                      <a:alpha val="40000"/>
                    </a:schemeClr>
                  </a:glow>
                </a:effectLst>
              </a:rPr>
              <a:t>Try It </a:t>
            </a:r>
            <a:r>
              <a:rPr lang="en-US" sz="2400" kern="0" dirty="0" smtClean="0">
                <a:solidFill>
                  <a:prstClr val="white"/>
                </a:solidFill>
              </a:rPr>
              <a:t>activities from pgs. 15, 16, 17, 18, 19, 20, 21, 22, and 23</a:t>
            </a:r>
          </a:p>
        </p:txBody>
      </p:sp>
      <p:pic>
        <p:nvPicPr>
          <p:cNvPr id="4098" name="Picture 2" descr="http://wpl-teens.winnipeg.ca/Blog/Uploads/Post/14/02/kapow.jpg"/>
          <p:cNvPicPr>
            <a:picLocks noChangeAspect="1" noChangeArrowheads="1"/>
          </p:cNvPicPr>
          <p:nvPr/>
        </p:nvPicPr>
        <p:blipFill>
          <a:blip r:embed="rId2" cstate="print">
            <a:clrChange>
              <a:clrFrom>
                <a:srgbClr val="FEFAFB"/>
              </a:clrFrom>
              <a:clrTo>
                <a:srgbClr val="FEFAFB">
                  <a:alpha val="0"/>
                </a:srgbClr>
              </a:clrTo>
            </a:clrChange>
            <a:lum contrast="30000"/>
          </a:blip>
          <a:srcRect r="3812"/>
          <a:stretch>
            <a:fillRect/>
          </a:stretch>
        </p:blipFill>
        <p:spPr bwMode="auto">
          <a:xfrm>
            <a:off x="5562600" y="1504950"/>
            <a:ext cx="3124200" cy="3106807"/>
          </a:xfrm>
          <a:prstGeom prst="rect">
            <a:avLst/>
          </a:prstGeom>
          <a:noFill/>
          <a:effectLst>
            <a:softEdge rad="31750"/>
          </a:effec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Seatwork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Rectangle 3"/>
          <p:cNvSpPr txBox="1">
            <a:spLocks noChangeArrowheads="1"/>
          </p:cNvSpPr>
          <p:nvPr/>
        </p:nvSpPr>
        <p:spPr bwMode="auto">
          <a:xfrm>
            <a:off x="457200" y="1733550"/>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1" fontAlgn="base" latinLnBrk="0" hangingPunct="1">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bg1"/>
                </a:solidFill>
                <a:effectLst/>
                <a:uLnTx/>
                <a:uFillTx/>
              </a:rPr>
              <a:t>In addition to the previous work you completed, here, enjoy more.</a:t>
            </a:r>
          </a:p>
        </p:txBody>
      </p:sp>
      <p:sp>
        <p:nvSpPr>
          <p:cNvPr id="7" name="Rectangle 6"/>
          <p:cNvSpPr/>
          <p:nvPr/>
        </p:nvSpPr>
        <p:spPr>
          <a:xfrm>
            <a:off x="3124200" y="2266950"/>
            <a:ext cx="5486399" cy="2160591"/>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3-8 and 5-10. Then:</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End Punctuation 1</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End Punctuation 2</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Commas Between Items in a Series 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2190750"/>
            <a:ext cx="6019800" cy="1066800"/>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Journals and Learning Logs</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296</Words>
  <Application>Microsoft Office PowerPoint</Application>
  <PresentationFormat>On-screen Show (16:9)</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92</cp:revision>
  <dcterms:created xsi:type="dcterms:W3CDTF">2014-07-21T19:21:28Z</dcterms:created>
  <dcterms:modified xsi:type="dcterms:W3CDTF">2015-08-21T12:46:30Z</dcterms:modified>
</cp:coreProperties>
</file>