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64" r:id="rId5"/>
    <p:sldId id="270" r:id="rId6"/>
    <p:sldId id="267" r:id="rId7"/>
    <p:sldId id="271" r:id="rId8"/>
    <p:sldId id="260" r:id="rId9"/>
    <p:sldId id="272" r:id="rId10"/>
    <p:sldId id="273" r:id="rId11"/>
    <p:sldId id="274" r:id="rId12"/>
    <p:sldId id="275" r:id="rId13"/>
    <p:sldId id="26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culty1" initials="f" lastIdx="2" clrIdx="0">
    <p:extLst>
      <p:ext uri="{19B8F6BF-5375-455C-9EA6-DF929625EA0E}">
        <p15:presenceInfo xmlns:p15="http://schemas.microsoft.com/office/powerpoint/2012/main" xmlns="" userId="faculty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04" y="-1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NuWNhmxBtVY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-EJD6jcWn2A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e2KFTUoM324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HTnxsQHYHUc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C:\Users\Jim\Desktop\El-Yunque-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r="9789"/>
          <a:stretch>
            <a:fillRect/>
          </a:stretch>
        </p:blipFill>
        <p:spPr bwMode="auto">
          <a:xfrm>
            <a:off x="-381000" y="0"/>
            <a:ext cx="9525000" cy="546735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3600" y="819150"/>
            <a:ext cx="3200400" cy="51435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aslon Antique" panose="02027200000000000000" pitchFamily="18" charset="0"/>
              </a:rPr>
              <a:t>con Jim Soto</a:t>
            </a:r>
          </a:p>
        </p:txBody>
      </p:sp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9000"/>
          </a:blip>
          <a:srcRect r="38555"/>
          <a:stretch>
            <a:fillRect/>
          </a:stretch>
        </p:blipFill>
        <p:spPr bwMode="auto">
          <a:xfrm>
            <a:off x="0" y="0"/>
            <a:ext cx="6477000" cy="546735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1267" name="Picture 3" descr="C:\Users\Jim\Desktop\El-Yunque-.jpg"/>
          <p:cNvPicPr>
            <a:picLocks noChangeAspect="1" noChangeArrowheads="1"/>
          </p:cNvPicPr>
          <p:nvPr/>
        </p:nvPicPr>
        <p:blipFill>
          <a:blip r:embed="rId2" cstate="print"/>
          <a:srcRect r="73163"/>
          <a:stretch>
            <a:fillRect/>
          </a:stretch>
        </p:blipFill>
        <p:spPr bwMode="auto">
          <a:xfrm>
            <a:off x="-381000" y="1"/>
            <a:ext cx="2895600" cy="546735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285750"/>
            <a:ext cx="5638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3200" b="1" spc="3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  <a:ea typeface="+mj-ea"/>
                <a:cs typeface="+mj-cs"/>
              </a:rPr>
              <a:t>Capitulo</a:t>
            </a:r>
            <a:r>
              <a:rPr lang="en-US" sz="3200" b="1" spc="3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  <a:ea typeface="+mj-ea"/>
                <a:cs typeface="+mj-cs"/>
              </a:rPr>
              <a:t> 1: </a:t>
            </a:r>
            <a:r>
              <a:rPr lang="en-US" sz="3200" b="1" spc="3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</a:rPr>
              <a:t>Tierra </a:t>
            </a:r>
            <a:r>
              <a:rPr lang="es-ES" sz="3200" b="1" spc="3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</a:rPr>
              <a:t>Caribeña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-419100" y="4552950"/>
            <a:ext cx="838200" cy="895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  <a:ea typeface="+mj-ea"/>
                <a:cs typeface="+mj-cs"/>
              </a:rPr>
              <a:t>3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pic>
        <p:nvPicPr>
          <p:cNvPr id="1026" name="Picture 2" descr="C:\Users\Jim\Desktop\Pictur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81000" y="1809750"/>
            <a:ext cx="9155113" cy="26765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>
                <a:latin typeface="BIRTH OF A HERO" pitchFamily="2" charset="0"/>
              </a:rPr>
              <a:t>Las islas adyacentes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428750"/>
            <a:ext cx="502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Caslon Antique" pitchFamily="18" charset="0"/>
              </a:rPr>
              <a:t>Existe bajo la jurisdicci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Puerto Rico aproximadamente unas 140 geoestructuras insulares, entre islas, islotes (o isletas) y cayos, e de distintas extensiones y magnitudes, que bordean las costas de la isla principal. Las islas secundarias o adyacentes a la isla principal de Puerto Rico, como son Vieques, Culebra, La Mona y Caja de Muertos.</a:t>
            </a:r>
            <a:endParaRPr lang="en-US" sz="2400" dirty="0">
              <a:latin typeface="Caslon Antique" pitchFamily="18" charset="0"/>
            </a:endParaRPr>
          </a:p>
        </p:txBody>
      </p:sp>
      <p:pic>
        <p:nvPicPr>
          <p:cNvPr id="1026" name="Picture 2" descr="Image result for archipielago de puerto rico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850"/>
          <a:stretch/>
        </p:blipFill>
        <p:spPr bwMode="auto">
          <a:xfrm>
            <a:off x="5581650" y="1733550"/>
            <a:ext cx="31242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26055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38600" y="2190750"/>
            <a:ext cx="4334554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Toma 20 minutos para leer y contestar la pregunta inicial y definir los t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600" dirty="0" smtClean="0">
                <a:latin typeface="Caslon Antique" panose="02027200000000000000" pitchFamily="18" charset="0"/>
              </a:rPr>
              <a:t>rminos del d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a. Prep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600" dirty="0" smtClean="0">
                <a:latin typeface="Caslon Antique" panose="02027200000000000000" pitchFamily="18" charset="0"/>
              </a:rPr>
              <a:t>rate para discutir la lectura 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5800" y="1505199"/>
            <a:ext cx="3124200" cy="3119096"/>
            <a:chOff x="685800" y="1505199"/>
            <a:chExt cx="3124200" cy="3119096"/>
          </a:xfrm>
        </p:grpSpPr>
        <p:sp>
          <p:nvSpPr>
            <p:cNvPr id="5" name="Oval 4"/>
            <p:cNvSpPr/>
            <p:nvPr/>
          </p:nvSpPr>
          <p:spPr>
            <a:xfrm>
              <a:off x="1600200" y="18097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057400" y="20383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752600" y="19621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590800" y="25717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981200" y="25717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62000" y="27241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90600" y="32575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14400" y="363855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19243194">
              <a:off x="803002" y="4027822"/>
              <a:ext cx="457200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438400" y="34861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19400" y="3181350"/>
              <a:ext cx="6858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 descr="Image result for reading a book clipart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0" y="1505199"/>
              <a:ext cx="3124200" cy="311909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038350"/>
            <a:ext cx="4800600" cy="21336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s-ES" sz="2800" dirty="0" smtClean="0">
                <a:latin typeface="Caslon Antique" panose="02027200000000000000" pitchFamily="18" charset="0"/>
              </a:rPr>
              <a:t>Completa las actividades de assessment de la pagina 17 del libro y las paginas 8 y 9 del cuaderno de actividades. </a:t>
            </a:r>
            <a:r>
              <a:rPr lang="es-ES" sz="2800" dirty="0" smtClean="0">
                <a:latin typeface="Caslon Antique" panose="02027200000000000000" pitchFamily="18" charset="0"/>
              </a:rPr>
              <a:t>Env</a:t>
            </a:r>
            <a:r>
              <a:rPr lang="es-ES" sz="2400" dirty="0" smtClean="0">
                <a:latin typeface="Caslon Antique" panose="02027200000000000000" pitchFamily="18" charset="0"/>
              </a:rPr>
              <a:t>í</a:t>
            </a:r>
            <a:r>
              <a:rPr lang="es-ES" sz="2800" dirty="0" smtClean="0">
                <a:latin typeface="Caslon Antique" panose="02027200000000000000" pitchFamily="18" charset="0"/>
              </a:rPr>
              <a:t>alas al maestro por correo electr</a:t>
            </a:r>
            <a:r>
              <a:rPr lang="es-ES" sz="2400" dirty="0" smtClean="0">
                <a:latin typeface="Caslon Antique" panose="02027200000000000000" pitchFamily="18" charset="0"/>
              </a:rPr>
              <a:t>ó</a:t>
            </a:r>
            <a:r>
              <a:rPr lang="es-ES" sz="2800" dirty="0" smtClean="0">
                <a:latin typeface="Caslon Antique" panose="02027200000000000000" pitchFamily="18" charset="0"/>
              </a:rPr>
              <a:t>nico.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581150"/>
            <a:ext cx="2438400" cy="2709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9637638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2019</a:t>
            </a:r>
          </a:p>
        </p:txBody>
      </p:sp>
      <p:sp>
        <p:nvSpPr>
          <p:cNvPr id="4" name="TextBox 3"/>
          <p:cNvSpPr txBox="1"/>
          <p:nvPr/>
        </p:nvSpPr>
        <p:spPr>
          <a:xfrm rot="523213">
            <a:off x="1872772" y="2060921"/>
            <a:ext cx="5399418" cy="991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ES" sz="7200" b="1" spc="300" dirty="0" smtClean="0"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  <a:latin typeface="Baron Kuffner" pitchFamily="34" charset="0"/>
              </a:rPr>
              <a:t>EL PASADO</a:t>
            </a:r>
            <a:endParaRPr lang="es-ES" sz="7200" b="1" spc="300" dirty="0"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</a:effectLst>
              <a:latin typeface="Baron Kuffner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1 : Una mirada geográfica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P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</a:rPr>
              <a:t>Cáp.1 : P.R. Tierra Caribeña</a:t>
            </a:r>
          </a:p>
        </p:txBody>
      </p:sp>
      <p:pic>
        <p:nvPicPr>
          <p:cNvPr id="4" name="Picture 2" descr="Image result for cemi puerto rico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429000" y="3105150"/>
            <a:ext cx="2184880" cy="15790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502815"/>
            <a:ext cx="6637635" cy="286321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es-ES" sz="2400" dirty="0">
                <a:latin typeface="Trebuchet MS"/>
              </a:rPr>
              <a:t>¿</a:t>
            </a:r>
            <a:r>
              <a:rPr lang="es-ES" sz="2400" dirty="0">
                <a:latin typeface="Caslon Antique" panose="02027200000000000000" pitchFamily="18" charset="0"/>
              </a:rPr>
              <a:t>Que importancia puede tener la geograf</a:t>
            </a:r>
            <a:r>
              <a:rPr lang="es-ES" sz="20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en la vida diaria?</a:t>
            </a:r>
          </a:p>
          <a:p>
            <a:pPr>
              <a:lnSpc>
                <a:spcPct val="150000"/>
              </a:lnSpc>
            </a:pPr>
            <a:endParaRPr lang="es-E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0000"/>
              </a:lnSpc>
            </a:pPr>
            <a:r>
              <a:rPr lang="es-ES" sz="24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Paginas 14-19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1A6524-9587-4845-8EA1-F54334A277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24" t="33140" r="11682" b="35792"/>
          <a:stretch/>
        </p:blipFill>
        <p:spPr>
          <a:xfrm>
            <a:off x="0" y="3986310"/>
            <a:ext cx="5105400" cy="11571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9180E89-F1D6-4AA5-8EAE-5A5DAE9DCF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24" t="33140" r="11682" b="35792"/>
          <a:stretch/>
        </p:blipFill>
        <p:spPr>
          <a:xfrm flipH="1">
            <a:off x="4953000" y="3986310"/>
            <a:ext cx="4191000" cy="115719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504950"/>
            <a:ext cx="3429000" cy="3276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Geograf</a:t>
            </a:r>
            <a:r>
              <a:rPr lang="es-ES" sz="2000" dirty="0">
                <a:latin typeface="Caslon Antique" pitchFamily="18" charset="0"/>
              </a:rPr>
              <a:t>í</a:t>
            </a:r>
            <a:r>
              <a:rPr lang="es-ES" sz="2400" dirty="0">
                <a:latin typeface="Caslon Antique" pitchFamily="18" charset="0"/>
              </a:rPr>
              <a:t>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Geograf</a:t>
            </a:r>
            <a:r>
              <a:rPr lang="es-ES" sz="2000" dirty="0">
                <a:latin typeface="Caslon Antique" pitchFamily="18" charset="0"/>
              </a:rPr>
              <a:t>í</a:t>
            </a:r>
            <a:r>
              <a:rPr lang="es-ES" sz="2400" dirty="0">
                <a:latin typeface="Caslon Antique" pitchFamily="18" charset="0"/>
              </a:rPr>
              <a:t>a f</a:t>
            </a:r>
            <a:r>
              <a:rPr lang="es-ES" sz="2000" dirty="0">
                <a:latin typeface="Caslon Antique" pitchFamily="18" charset="0"/>
              </a:rPr>
              <a:t>í</a:t>
            </a:r>
            <a:r>
              <a:rPr lang="es-ES" sz="2400" dirty="0">
                <a:latin typeface="Caslon Antique" pitchFamily="18" charset="0"/>
              </a:rPr>
              <a:t>sica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Geograf</a:t>
            </a:r>
            <a:r>
              <a:rPr lang="es-ES" sz="2000" dirty="0">
                <a:latin typeface="Caslon Antique" pitchFamily="18" charset="0"/>
              </a:rPr>
              <a:t>í</a:t>
            </a:r>
            <a:r>
              <a:rPr lang="es-ES" sz="2400" dirty="0">
                <a:latin typeface="Caslon Antique" pitchFamily="18" charset="0"/>
              </a:rPr>
              <a:t>a humana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Geomorfolog</a:t>
            </a:r>
            <a:r>
              <a:rPr lang="es-ES" sz="2000" b="1" dirty="0">
                <a:latin typeface="Caslon Antique" pitchFamily="18" charset="0"/>
              </a:rPr>
              <a:t>í</a:t>
            </a:r>
            <a:r>
              <a:rPr lang="es-ES" sz="2400" dirty="0">
                <a:latin typeface="Caslon Antique" pitchFamily="18" charset="0"/>
              </a:rPr>
              <a:t>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Archipi</a:t>
            </a:r>
            <a:r>
              <a:rPr lang="es-ES" sz="2000" dirty="0">
                <a:latin typeface="Caslon Antique" pitchFamily="18" charset="0"/>
              </a:rPr>
              <a:t>é</a:t>
            </a:r>
            <a:r>
              <a:rPr lang="es-ES" sz="2400" dirty="0">
                <a:latin typeface="Caslon Antique" pitchFamily="18" charset="0"/>
              </a:rPr>
              <a:t>lago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Plataforma antillana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s-ES" sz="2400" dirty="0">
              <a:latin typeface="Caslon Antique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95800" y="1504950"/>
            <a:ext cx="3733800" cy="3276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Sedimentario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Plataforma insular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Regiones geom</a:t>
            </a:r>
            <a:r>
              <a:rPr lang="es-ES" sz="2000" b="1" dirty="0">
                <a:latin typeface="Palatino Linotype" panose="02040502050505030304" pitchFamily="18" charset="0"/>
              </a:rPr>
              <a:t>ó</a:t>
            </a:r>
            <a:r>
              <a:rPr lang="es-ES" sz="2400" dirty="0">
                <a:latin typeface="Caslon Antique" pitchFamily="18" charset="0"/>
              </a:rPr>
              <a:t>rficas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Ígnea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Meteorizaci</a:t>
            </a:r>
            <a:r>
              <a:rPr lang="es-ES" sz="2000" dirty="0">
                <a:latin typeface="Caslon Antique" pitchFamily="18" charset="0"/>
              </a:rPr>
              <a:t>ó</a:t>
            </a:r>
            <a:r>
              <a:rPr lang="es-ES" sz="2400" dirty="0">
                <a:latin typeface="Caslon Antique" pitchFamily="18" charset="0"/>
              </a:rPr>
              <a:t>n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Faldas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discutir…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502815"/>
            <a:ext cx="3970635" cy="228813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400" dirty="0">
                <a:latin typeface="Trebuchet MS"/>
              </a:rPr>
              <a:t>¿</a:t>
            </a:r>
            <a:r>
              <a:rPr lang="es-ES" sz="2400" dirty="0">
                <a:latin typeface="Caslon Antique" panose="02027200000000000000" pitchFamily="18" charset="0"/>
              </a:rPr>
              <a:t>Has viajado por la isla de Puerto Rico? </a:t>
            </a:r>
            <a:r>
              <a:rPr lang="es-ES" sz="2400" dirty="0">
                <a:latin typeface="Trebuchet MS"/>
              </a:rPr>
              <a:t>¿</a:t>
            </a:r>
            <a:r>
              <a:rPr lang="es-ES" sz="2400" dirty="0">
                <a:latin typeface="Caslon Antique" panose="02027200000000000000" pitchFamily="18" charset="0"/>
              </a:rPr>
              <a:t>Que has notado acerca de sus diferentes localizaciones? Explica.</a:t>
            </a:r>
          </a:p>
        </p:txBody>
      </p:sp>
      <p:pic>
        <p:nvPicPr>
          <p:cNvPr id="1026" name="Picture 2" descr="Image result for las tetas de cayey map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072"/>
          <a:stretch/>
        </p:blipFill>
        <p:spPr bwMode="auto">
          <a:xfrm>
            <a:off x="4876800" y="819150"/>
            <a:ext cx="355346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392817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  <a:ea typeface="+mj-ea"/>
                <a:cs typeface="+mj-cs"/>
              </a:rPr>
              <a:t>Las regiones geomórficas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1" y="1657350"/>
            <a:ext cx="5791200" cy="2819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ES" sz="2400" dirty="0">
                <a:latin typeface="Caslon Antique" panose="02027200000000000000"/>
              </a:rPr>
              <a:t>Puerto Rico consiste de cuatro regiones geom</a:t>
            </a:r>
            <a:r>
              <a:rPr lang="es-ES" sz="2000" dirty="0">
                <a:latin typeface="Caslon Antique" panose="02027200000000000000"/>
              </a:rPr>
              <a:t>ó</a:t>
            </a:r>
            <a:r>
              <a:rPr lang="es-ES" sz="2400" dirty="0">
                <a:latin typeface="Caslon Antique" panose="02027200000000000000"/>
              </a:rPr>
              <a:t>rficas: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>
                <a:latin typeface="Caslon Antique" panose="02027200000000000000"/>
              </a:rPr>
              <a:t>El interior monta</a:t>
            </a:r>
            <a:r>
              <a:rPr lang="es-ES" sz="2000" dirty="0">
                <a:latin typeface="Caslon Antique" panose="02027200000000000000"/>
              </a:rPr>
              <a:t>ñ</a:t>
            </a:r>
            <a:r>
              <a:rPr lang="es-ES" sz="2400" dirty="0">
                <a:latin typeface="Caslon Antique" panose="02027200000000000000"/>
              </a:rPr>
              <a:t>oso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>
                <a:latin typeface="Caslon Antique" panose="02027200000000000000"/>
              </a:rPr>
              <a:t>El Carso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>
                <a:latin typeface="Caslon Antique" panose="02027200000000000000"/>
              </a:rPr>
              <a:t>Los llanos costeros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>
                <a:latin typeface="Caslon Antique" panose="02027200000000000000"/>
              </a:rPr>
              <a:t>Las islas adyacentes</a:t>
            </a:r>
            <a:endParaRPr lang="en-US" sz="2400" dirty="0">
              <a:latin typeface="Caslon Antique" panose="02027200000000000000"/>
            </a:endParaRPr>
          </a:p>
        </p:txBody>
      </p:sp>
      <p:pic>
        <p:nvPicPr>
          <p:cNvPr id="6146" name="Picture 2" descr="Puerto Rico Shining Waving Flag - Loop Stock Footage Video ..."/>
          <p:cNvPicPr>
            <a:picLocks noChangeAspect="1" noChangeArrowheads="1"/>
          </p:cNvPicPr>
          <p:nvPr/>
        </p:nvPicPr>
        <p:blipFill>
          <a:blip r:embed="rId2" cstate="print"/>
          <a:srcRect l="11268" t="31666" r="28638" b="1667"/>
          <a:stretch>
            <a:fillRect/>
          </a:stretch>
        </p:blipFill>
        <p:spPr bwMode="auto">
          <a:xfrm>
            <a:off x="5257800" y="1885950"/>
            <a:ext cx="3307080" cy="20669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>
                <a:latin typeface="BIRTH OF A HERO" pitchFamily="2" charset="0"/>
              </a:rPr>
              <a:t>El interior montañoso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30BFBBE-4219-4E78-AFC6-EB379467EFC0}"/>
              </a:ext>
            </a:extLst>
          </p:cNvPr>
          <p:cNvSpPr/>
          <p:nvPr/>
        </p:nvSpPr>
        <p:spPr>
          <a:xfrm>
            <a:off x="468630" y="1809750"/>
            <a:ext cx="4572000" cy="256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R" sz="2400" dirty="0">
                <a:latin typeface="Caslon Antique" panose="02027200000000000000" pitchFamily="18" charset="0"/>
              </a:rPr>
              <a:t>La regi</a:t>
            </a:r>
            <a:r>
              <a:rPr lang="es-PR" sz="2000" dirty="0">
                <a:latin typeface="Caslon Antique" panose="02027200000000000000" pitchFamily="18" charset="0"/>
              </a:rPr>
              <a:t>ó</a:t>
            </a:r>
            <a:r>
              <a:rPr lang="es-PR" sz="2400" dirty="0">
                <a:latin typeface="Caslon Antique" panose="02027200000000000000" pitchFamily="18" charset="0"/>
              </a:rPr>
              <a:t>n del interior monta</a:t>
            </a:r>
            <a:r>
              <a:rPr lang="es-PR" sz="2000" dirty="0">
                <a:latin typeface="Caslon Antique" panose="02027200000000000000" pitchFamily="18" charset="0"/>
              </a:rPr>
              <a:t>ñ</a:t>
            </a:r>
            <a:r>
              <a:rPr lang="es-PR" sz="2400" dirty="0">
                <a:latin typeface="Caslon Antique" panose="02027200000000000000" pitchFamily="18" charset="0"/>
              </a:rPr>
              <a:t>oso ocupa la parte central y más elevada de P.R.</a:t>
            </a:r>
          </a:p>
          <a:p>
            <a:pPr>
              <a:lnSpc>
                <a:spcPts val="2000"/>
              </a:lnSpc>
            </a:pPr>
            <a:endParaRPr lang="es-PR" sz="2400" dirty="0">
              <a:latin typeface="Caslon Antique" panose="02027200000000000000" pitchFamily="18" charset="0"/>
            </a:endParaRPr>
          </a:p>
          <a:p>
            <a:r>
              <a:rPr lang="es-PR" sz="2400" dirty="0">
                <a:latin typeface="Caslon Antique" panose="02027200000000000000" pitchFamily="18" charset="0"/>
              </a:rPr>
              <a:t>La formaci</a:t>
            </a:r>
            <a:r>
              <a:rPr lang="es-PR" sz="2000" dirty="0">
                <a:latin typeface="Caslon Antique" panose="02027200000000000000" pitchFamily="18" charset="0"/>
              </a:rPr>
              <a:t>ó</a:t>
            </a:r>
            <a:r>
              <a:rPr lang="es-PR" sz="2400" dirty="0">
                <a:latin typeface="Caslon Antique" panose="02027200000000000000" pitchFamily="18" charset="0"/>
              </a:rPr>
              <a:t>n mas extensa del interior montañoso es constituida por: la Sierra de Luquillo, Sierra de Cayey y la Cordillera Central.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xmlns="" id="{569EBBA6-2A24-4AAA-AC1A-D63B0EBDD2E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25"/>
          <a:stretch/>
        </p:blipFill>
        <p:spPr>
          <a:xfrm>
            <a:off x="5086548" y="1691330"/>
            <a:ext cx="3611682" cy="22467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515991">
            <a:off x="7913099" y="1686520"/>
            <a:ext cx="78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-150" dirty="0">
                <a:solidFill>
                  <a:srgbClr val="FF0000"/>
                </a:solidFill>
                <a:latin typeface="Caslon Antique Italic" pitchFamily="18" charset="0"/>
              </a:rPr>
              <a:t>PULSAR</a:t>
            </a:r>
          </a:p>
        </p:txBody>
      </p:sp>
    </p:spTree>
    <p:extLst>
      <p:ext uri="{BB962C8B-B14F-4D97-AF65-F5344CB8AC3E}">
        <p14:creationId xmlns:p14="http://schemas.microsoft.com/office/powerpoint/2010/main" xmlns="" val="383036444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>
                <a:latin typeface="BIRTH OF A HERO" pitchFamily="2" charset="0"/>
              </a:rPr>
              <a:t>El Carso</a:t>
            </a:r>
          </a:p>
        </p:txBody>
      </p:sp>
      <p:pic>
        <p:nvPicPr>
          <p:cNvPr id="1028" name="Picture 4" descr="Image result for carso puerto rico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66" r="10000" b="4444"/>
          <a:stretch/>
        </p:blipFill>
        <p:spPr bwMode="auto">
          <a:xfrm>
            <a:off x="5410200" y="1857728"/>
            <a:ext cx="3124200" cy="231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515991">
            <a:off x="7788701" y="1899424"/>
            <a:ext cx="78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-150" dirty="0">
                <a:solidFill>
                  <a:schemeClr val="bg1">
                    <a:lumMod val="9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733550"/>
            <a:ext cx="4648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Caslon Antique" pitchFamily="18" charset="0"/>
              </a:rPr>
              <a:t>Alrededor de una tercera parte del territorio de Puerto Rico es c</a:t>
            </a:r>
            <a:r>
              <a:rPr lang="es-ES" sz="2000" dirty="0" smtClean="0">
                <a:latin typeface="Caslon Antique" pitchFamily="18" charset="0"/>
              </a:rPr>
              <a:t>á</a:t>
            </a:r>
            <a:r>
              <a:rPr lang="es-ES" sz="2400" dirty="0" smtClean="0">
                <a:latin typeface="Caslon Antique" pitchFamily="18" charset="0"/>
              </a:rPr>
              <a:t>rstico. La regi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m</a:t>
            </a:r>
            <a:r>
              <a:rPr lang="es-ES" sz="2000" dirty="0" smtClean="0">
                <a:latin typeface="Caslon Antique" pitchFamily="18" charset="0"/>
              </a:rPr>
              <a:t>á</a:t>
            </a:r>
            <a:r>
              <a:rPr lang="es-ES" sz="2400" dirty="0" smtClean="0">
                <a:latin typeface="Caslon Antique" pitchFamily="18" charset="0"/>
              </a:rPr>
              <a:t>s grande y extensa es la franja del norte de Puerto Rico, entre Aguadilla y Lo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za. Una segunda regi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c</a:t>
            </a:r>
            <a:r>
              <a:rPr lang="es-ES" sz="2000" dirty="0" smtClean="0">
                <a:latin typeface="Caslon Antique" pitchFamily="18" charset="0"/>
              </a:rPr>
              <a:t>á</a:t>
            </a:r>
            <a:r>
              <a:rPr lang="es-ES" sz="2400" dirty="0" smtClean="0">
                <a:latin typeface="Caslon Antique" pitchFamily="18" charset="0"/>
              </a:rPr>
              <a:t>rstica de gran extensión se encuentra al suroeste, entre Ponce y Cabo Rojo.</a:t>
            </a:r>
            <a:endParaRPr lang="en-US" sz="2400" dirty="0">
              <a:latin typeface="Caslon Antique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>
                <a:latin typeface="BIRTH OF A HERO" pitchFamily="2" charset="0"/>
              </a:rPr>
              <a:t>Los llanos costeros</a:t>
            </a:r>
          </a:p>
        </p:txBody>
      </p:sp>
      <p:pic>
        <p:nvPicPr>
          <p:cNvPr id="2050" name="Picture 2" descr="Related imag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900"/>
          <a:stretch/>
        </p:blipFill>
        <p:spPr bwMode="auto">
          <a:xfrm>
            <a:off x="5181600" y="1733550"/>
            <a:ext cx="344897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515991">
            <a:off x="7827916" y="1851446"/>
            <a:ext cx="78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-150" dirty="0">
                <a:solidFill>
                  <a:srgbClr val="FF0000"/>
                </a:solidFill>
                <a:latin typeface="Caslon Antique Italic" pitchFamily="18" charset="0"/>
              </a:rPr>
              <a:t>PULSAR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276350"/>
            <a:ext cx="4648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Caslon Antique" pitchFamily="18" charset="0"/>
              </a:rPr>
              <a:t>El llano costanero del norte consiste en arena, arcilla y otros sedimentos depositados por los r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os que discurren hacia el Atl</a:t>
            </a:r>
            <a:r>
              <a:rPr lang="es-ES" sz="2000" dirty="0" smtClean="0">
                <a:latin typeface="Caslon Antique" pitchFamily="18" charset="0"/>
              </a:rPr>
              <a:t>á</a:t>
            </a:r>
            <a:r>
              <a:rPr lang="es-ES" sz="2400" dirty="0" smtClean="0">
                <a:latin typeface="Caslon Antique" pitchFamily="18" charset="0"/>
              </a:rPr>
              <a:t>ntico. Algunas  lagunas, ca</a:t>
            </a:r>
            <a:r>
              <a:rPr lang="es-ES" sz="2000" dirty="0" smtClean="0">
                <a:latin typeface="Caslon Antique" pitchFamily="18" charset="0"/>
              </a:rPr>
              <a:t>ñ</a:t>
            </a:r>
            <a:r>
              <a:rPr lang="es-ES" sz="2400" dirty="0" smtClean="0">
                <a:latin typeface="Caslon Antique" pitchFamily="18" charset="0"/>
              </a:rPr>
              <a:t>os y ci</a:t>
            </a:r>
            <a:r>
              <a:rPr lang="es-ES" sz="2000" dirty="0" smtClean="0">
                <a:latin typeface="Caslon Antique" pitchFamily="18" charset="0"/>
              </a:rPr>
              <a:t>é</a:t>
            </a:r>
            <a:r>
              <a:rPr lang="es-ES" sz="2400" dirty="0" smtClean="0">
                <a:latin typeface="Caslon Antique" pitchFamily="18" charset="0"/>
              </a:rPr>
              <a:t>nagas principales de Puerto Rico incluyen a: laguna Tortuguero (Vega Baja), ci</a:t>
            </a:r>
            <a:r>
              <a:rPr lang="es-ES" sz="2000" dirty="0" smtClean="0">
                <a:latin typeface="Caslon Antique" pitchFamily="18" charset="0"/>
              </a:rPr>
              <a:t>é</a:t>
            </a:r>
            <a:r>
              <a:rPr lang="es-ES" sz="2400" dirty="0" smtClean="0">
                <a:latin typeface="Caslon Antique" pitchFamily="18" charset="0"/>
              </a:rPr>
              <a:t>naga de Las Cucharillas (Cata</a:t>
            </a:r>
            <a:r>
              <a:rPr lang="es-ES" sz="2000" dirty="0" smtClean="0">
                <a:latin typeface="Caslon Antique" pitchFamily="18" charset="0"/>
              </a:rPr>
              <a:t>ñ</a:t>
            </a:r>
            <a:r>
              <a:rPr lang="es-ES" sz="2400" dirty="0" smtClean="0">
                <a:latin typeface="Caslon Antique" pitchFamily="18" charset="0"/>
              </a:rPr>
              <a:t>o), Boquer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(Cabo Rojo) y laguna San Jos</a:t>
            </a:r>
            <a:r>
              <a:rPr lang="es-ES" sz="2000" dirty="0" smtClean="0">
                <a:latin typeface="Caslon Antique" pitchFamily="18" charset="0"/>
              </a:rPr>
              <a:t>é</a:t>
            </a:r>
            <a:r>
              <a:rPr lang="es-ES" sz="2400" dirty="0" smtClean="0">
                <a:latin typeface="Caslon Antique" pitchFamily="18" charset="0"/>
              </a:rPr>
              <a:t> (San Juan). </a:t>
            </a:r>
            <a:endParaRPr lang="en-US" sz="2400" dirty="0">
              <a:latin typeface="Caslon Antiqu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647035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389</Words>
  <Application>Microsoft Office PowerPoint</Application>
  <PresentationFormat>On-screen Show (16:9)</PresentationFormat>
  <Paragraphs>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</cp:lastModifiedBy>
  <cp:revision>106</cp:revision>
  <dcterms:created xsi:type="dcterms:W3CDTF">2019-07-26T01:32:32Z</dcterms:created>
  <dcterms:modified xsi:type="dcterms:W3CDTF">2020-08-19T18:27:03Z</dcterms:modified>
</cp:coreProperties>
</file>