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78" r:id="rId4"/>
    <p:sldId id="279" r:id="rId5"/>
    <p:sldId id="290" r:id="rId6"/>
    <p:sldId id="289" r:id="rId7"/>
    <p:sldId id="291" r:id="rId8"/>
    <p:sldId id="292" r:id="rId9"/>
    <p:sldId id="293" r:id="rId10"/>
    <p:sldId id="294" r:id="rId11"/>
    <p:sldId id="295" r:id="rId12"/>
    <p:sldId id="296" r:id="rId13"/>
    <p:sldId id="298" r:id="rId14"/>
    <p:sldId id="299" r:id="rId15"/>
    <p:sldId id="297" r:id="rId16"/>
    <p:sldId id="300" r:id="rId17"/>
    <p:sldId id="301" r:id="rId18"/>
    <p:sldId id="302" r:id="rId19"/>
    <p:sldId id="303" r:id="rId20"/>
    <p:sldId id="304" r:id="rId21"/>
    <p:sldId id="263" r:id="rId22"/>
    <p:sldId id="259"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9C92"/>
    <a:srgbClr val="5BB1A7"/>
    <a:srgbClr val="B3D34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98" d="100"/>
          <a:sy n="98" d="100"/>
        </p:scale>
        <p:origin x="-270" y="-10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486645-C053-4D1D-9259-975A05A9501B}" type="datetimeFigureOut">
              <a:rPr lang="en-US" smtClean="0"/>
              <a:pPr/>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25F7D-84D9-4C05-B173-7B2E001E8625}"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486645-C053-4D1D-9259-975A05A9501B}" type="datetimeFigureOut">
              <a:rPr lang="en-US" smtClean="0"/>
              <a:pPr/>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25F7D-84D9-4C05-B173-7B2E001E8625}"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486645-C053-4D1D-9259-975A05A9501B}" type="datetimeFigureOut">
              <a:rPr lang="en-US" smtClean="0"/>
              <a:pPr/>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25F7D-84D9-4C05-B173-7B2E001E8625}"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486645-C053-4D1D-9259-975A05A9501B}" type="datetimeFigureOut">
              <a:rPr lang="en-US" smtClean="0"/>
              <a:pPr/>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25F7D-84D9-4C05-B173-7B2E001E8625}"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486645-C053-4D1D-9259-975A05A9501B}" type="datetimeFigureOut">
              <a:rPr lang="en-US" smtClean="0"/>
              <a:pPr/>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25F7D-84D9-4C05-B173-7B2E001E8625}"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486645-C053-4D1D-9259-975A05A9501B}" type="datetimeFigureOut">
              <a:rPr lang="en-US" smtClean="0"/>
              <a:pPr/>
              <a:t>4/21/2016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E25F7D-84D9-4C05-B173-7B2E001E8625}"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486645-C053-4D1D-9259-975A05A9501B}" type="datetimeFigureOut">
              <a:rPr lang="en-US" smtClean="0"/>
              <a:pPr/>
              <a:t>4/21/2016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E25F7D-84D9-4C05-B173-7B2E001E8625}"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486645-C053-4D1D-9259-975A05A9501B}" type="datetimeFigureOut">
              <a:rPr lang="en-US" smtClean="0"/>
              <a:pPr/>
              <a:t>4/21/2016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E25F7D-84D9-4C05-B173-7B2E001E8625}"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486645-C053-4D1D-9259-975A05A9501B}" type="datetimeFigureOut">
              <a:rPr lang="en-US" smtClean="0"/>
              <a:pPr/>
              <a:t>4/21/2016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E25F7D-84D9-4C05-B173-7B2E001E8625}"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486645-C053-4D1D-9259-975A05A9501B}" type="datetimeFigureOut">
              <a:rPr lang="en-US" smtClean="0"/>
              <a:pPr/>
              <a:t>4/21/2016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E25F7D-84D9-4C05-B173-7B2E001E8625}"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486645-C053-4D1D-9259-975A05A9501B}" type="datetimeFigureOut">
              <a:rPr lang="en-US" smtClean="0"/>
              <a:pPr/>
              <a:t>4/21/2016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E25F7D-84D9-4C05-B173-7B2E001E8625}"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5486645-C053-4D1D-9259-975A05A9501B}" type="datetimeFigureOut">
              <a:rPr lang="en-US" smtClean="0"/>
              <a:pPr/>
              <a:t>4/21/2016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1E25F7D-84D9-4C05-B173-7B2E001E86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pinerichland.org/cms/lib07/PA01001138/Centricity/Domain/33/HOME.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001000" y="209550"/>
            <a:ext cx="1143000" cy="385011"/>
          </a:xfrm>
          <a:prstGeom prst="rect">
            <a:avLst/>
          </a:prstGeom>
          <a:noFill/>
        </p:spPr>
      </p:pic>
      <p:pic>
        <p:nvPicPr>
          <p:cNvPr id="1030" name="Picture 6" descr="http://writesource.iparadigms.com/_/rsrc/1320362105589/config/customLogo.gif?revision=11"/>
          <p:cNvPicPr>
            <a:picLocks noChangeAspect="1" noChangeArrowheads="1"/>
          </p:cNvPicPr>
          <p:nvPr/>
        </p:nvPicPr>
        <p:blipFill>
          <a:blip r:embed="rId3" cstate="print"/>
          <a:srcRect l="1250" t="37333" r="33750" b="20000"/>
          <a:stretch>
            <a:fillRect/>
          </a:stretch>
        </p:blipFill>
        <p:spPr bwMode="auto">
          <a:xfrm>
            <a:off x="0" y="1047751"/>
            <a:ext cx="2819400" cy="433754"/>
          </a:xfrm>
          <a:prstGeom prst="rect">
            <a:avLst/>
          </a:prstGeom>
          <a:noFill/>
          <a:effectLst>
            <a:softEdge rad="12700"/>
          </a:effectLst>
        </p:spPr>
      </p:pic>
      <p:sp>
        <p:nvSpPr>
          <p:cNvPr id="26" name="Subtitle 2"/>
          <p:cNvSpPr>
            <a:spLocks noGrp="1"/>
          </p:cNvSpPr>
          <p:nvPr>
            <p:ph type="subTitle" idx="1"/>
          </p:nvPr>
        </p:nvSpPr>
        <p:spPr>
          <a:xfrm>
            <a:off x="381000" y="4171950"/>
            <a:ext cx="1524000" cy="533400"/>
          </a:xfrm>
        </p:spPr>
        <p:txBody>
          <a:bodyPr>
            <a:normAutofit/>
          </a:bodyPr>
          <a:lstStyle/>
          <a:p>
            <a:r>
              <a:rPr lang="en-US" sz="2400" dirty="0" smtClean="0">
                <a:solidFill>
                  <a:schemeClr val="bg1"/>
                </a:solidFill>
              </a:rPr>
              <a:t>Jim Soto</a:t>
            </a:r>
            <a:endParaRPr lang="en-US" sz="2400" dirty="0">
              <a:solidFill>
                <a:schemeClr val="bg1"/>
              </a:solidFill>
            </a:endParaRPr>
          </a:p>
        </p:txBody>
      </p:sp>
      <p:sp>
        <p:nvSpPr>
          <p:cNvPr id="7" name="Subtitle 2"/>
          <p:cNvSpPr txBox="1">
            <a:spLocks/>
          </p:cNvSpPr>
          <p:nvPr/>
        </p:nvSpPr>
        <p:spPr>
          <a:xfrm>
            <a:off x="228600" y="209550"/>
            <a:ext cx="457200" cy="381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1" i="0" u="none" strike="noStrike" kern="1200" cap="none" spc="0" normalizeH="0" baseline="0" noProof="0" dirty="0" smtClean="0">
                <a:ln>
                  <a:noFill/>
                </a:ln>
                <a:solidFill>
                  <a:schemeClr val="bg1"/>
                </a:solidFill>
                <a:effectLst/>
                <a:uLnTx/>
                <a:uFillTx/>
                <a:latin typeface="+mn-lt"/>
                <a:ea typeface="+mn-ea"/>
                <a:cs typeface="+mn-cs"/>
              </a:rPr>
              <a:t>Q4</a:t>
            </a:r>
            <a:endParaRPr kumimoji="0" lang="en-US" b="1" i="0" u="none" strike="noStrike" kern="1200" cap="none" spc="0" normalizeH="0" baseline="0" noProof="0" dirty="0">
              <a:ln>
                <a:noFill/>
              </a:ln>
              <a:solidFill>
                <a:schemeClr val="bg1"/>
              </a:solidFill>
              <a:effectLst/>
              <a:uLnTx/>
              <a:uFillTx/>
              <a:latin typeface="+mn-lt"/>
              <a:ea typeface="+mn-ea"/>
              <a:cs typeface="+mn-cs"/>
            </a:endParaRPr>
          </a:p>
        </p:txBody>
      </p:sp>
      <p:sp>
        <p:nvSpPr>
          <p:cNvPr id="8" name="Subtitle 2"/>
          <p:cNvSpPr txBox="1">
            <a:spLocks/>
          </p:cNvSpPr>
          <p:nvPr/>
        </p:nvSpPr>
        <p:spPr>
          <a:xfrm>
            <a:off x="4038600" y="1809750"/>
            <a:ext cx="4114800" cy="2514600"/>
          </a:xfrm>
          <a:prstGeom prst="rect">
            <a:avLst/>
          </a:prstGeom>
        </p:spPr>
        <p:txBody>
          <a:bodyPr vert="horz" lIns="91440" tIns="45720" rIns="91440" bIns="45720" rtlCol="0">
            <a:norm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5400" b="1" i="0" u="none" strike="noStrike" kern="1200" cap="none" spc="0" normalizeH="0" baseline="0" noProof="0" dirty="0" smtClean="0">
                <a:ln>
                  <a:noFill/>
                </a:ln>
                <a:solidFill>
                  <a:schemeClr val="bg1"/>
                </a:solidFill>
                <a:effectLst/>
                <a:uLnTx/>
                <a:uFillTx/>
                <a:latin typeface="UlusalOkul.Com Çizgili" pitchFamily="2" charset="0"/>
              </a:rPr>
              <a:t>Research Writing</a:t>
            </a:r>
            <a:endParaRPr kumimoji="0" lang="en-US" sz="5400" b="1" i="0" u="none" strike="noStrike" kern="1200" cap="none" spc="0" normalizeH="0" baseline="0" noProof="0" dirty="0">
              <a:ln>
                <a:noFill/>
              </a:ln>
              <a:solidFill>
                <a:schemeClr val="bg1"/>
              </a:solidFill>
              <a:effectLst/>
              <a:uLnTx/>
              <a:uFillTx/>
              <a:latin typeface="UlusalOkul.Com Çizgili" pitchFamily="2" charset="0"/>
            </a:endParaRPr>
          </a:p>
        </p:txBody>
      </p:sp>
      <p:pic>
        <p:nvPicPr>
          <p:cNvPr id="10242" name="Picture 2" descr="E:\PROFESIONAL\7TH WRITING SMART ROOM KIT 2015-2016\Phillip Martin Clip Art\la_languagearts.gif"/>
          <p:cNvPicPr>
            <a:picLocks noChangeAspect="1" noChangeArrowheads="1"/>
          </p:cNvPicPr>
          <p:nvPr/>
        </p:nvPicPr>
        <p:blipFill>
          <a:blip r:embed="rId4" cstate="print"/>
          <a:srcRect/>
          <a:stretch>
            <a:fillRect/>
          </a:stretch>
        </p:blipFill>
        <p:spPr bwMode="auto">
          <a:xfrm>
            <a:off x="381000" y="1657350"/>
            <a:ext cx="4953000" cy="2660248"/>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1000"/>
                                        <p:tgtEl>
                                          <p:spTgt spid="26">
                                            <p:txEl>
                                              <p:pRg st="0" end="0"/>
                                            </p:txEl>
                                          </p:spTgt>
                                        </p:tgtEl>
                                      </p:cBhvr>
                                    </p:animEffect>
                                    <p:anim calcmode="lin" valueType="num">
                                      <p:cBhvr>
                                        <p:cTn id="8"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1000"/>
                                        <p:tgtEl>
                                          <p:spTgt spid="7">
                                            <p:txEl>
                                              <p:pRg st="0" end="0"/>
                                            </p:txEl>
                                          </p:spTgt>
                                        </p:tgtEl>
                                      </p:cBhvr>
                                    </p:animEffect>
                                    <p:anim calcmode="lin" valueType="num">
                                      <p:cBhvr>
                                        <p:cTn id="1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7" grpId="0" build="p"/>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457200" y="1733550"/>
            <a:ext cx="5334000" cy="2971800"/>
          </a:xfrm>
          <a:prstGeom prst="rect">
            <a:avLst/>
          </a:prstGeom>
        </p:spPr>
        <p:txBody>
          <a:bodyPr>
            <a:noAutofit/>
          </a:bodyPr>
          <a:lstStyle/>
          <a:p>
            <a:pPr lvl="0">
              <a:defRPr/>
            </a:pPr>
            <a:r>
              <a:rPr lang="en-US" sz="2400" dirty="0" smtClean="0">
                <a:solidFill>
                  <a:schemeClr val="bg1"/>
                </a:solidFill>
              </a:rPr>
              <a:t>If you know the Web address of a page on the Net, you can type into the address bar and use the “</a:t>
            </a:r>
            <a:r>
              <a:rPr lang="en-US" sz="2400" i="1" dirty="0" smtClean="0">
                <a:solidFill>
                  <a:schemeClr val="bg1"/>
                </a:solidFill>
              </a:rPr>
              <a:t>Return</a:t>
            </a:r>
            <a:r>
              <a:rPr lang="en-US" sz="2400" dirty="0" smtClean="0">
                <a:solidFill>
                  <a:schemeClr val="bg1"/>
                </a:solidFill>
              </a:rPr>
              <a:t>” or “</a:t>
            </a:r>
            <a:r>
              <a:rPr lang="en-US" sz="2400" i="1" dirty="0" smtClean="0">
                <a:solidFill>
                  <a:schemeClr val="bg1"/>
                </a:solidFill>
              </a:rPr>
              <a:t>Enter</a:t>
            </a:r>
            <a:r>
              <a:rPr lang="en-US" sz="2400" dirty="0" smtClean="0">
                <a:solidFill>
                  <a:schemeClr val="bg1"/>
                </a:solidFill>
              </a:rPr>
              <a:t>” keys to go there. Clicking the links on a page will get you to related pages. Navigation arrows let you return to pages you’ve been to. But a mouse controller makes things even easier. </a:t>
            </a:r>
            <a:endParaRPr lang="en-US" sz="2300" dirty="0" smtClean="0">
              <a:solidFill>
                <a:schemeClr val="bg1"/>
              </a:solidFill>
              <a:effectLst/>
            </a:endParaRPr>
          </a:p>
        </p:txBody>
      </p:sp>
      <p:sp>
        <p:nvSpPr>
          <p:cNvPr id="3" name="Subtitle 2"/>
          <p:cNvSpPr txBox="1">
            <a:spLocks/>
          </p:cNvSpPr>
          <p:nvPr/>
        </p:nvSpPr>
        <p:spPr>
          <a:xfrm>
            <a:off x="457200" y="133350"/>
            <a:ext cx="4800600" cy="685800"/>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noProof="0" dirty="0" smtClean="0">
                <a:solidFill>
                  <a:schemeClr val="bg1"/>
                </a:solidFill>
                <a:latin typeface="UlusalOkul.Com Çizgili" pitchFamily="2" charset="0"/>
              </a:rPr>
              <a:t>Using Browsers</a:t>
            </a:r>
            <a:endParaRPr kumimoji="0" lang="en-US" sz="4000" b="1" i="0" u="none" strike="noStrike" kern="1200" cap="none" spc="0" normalizeH="0" baseline="0" noProof="0" dirty="0">
              <a:ln>
                <a:noFill/>
              </a:ln>
              <a:solidFill>
                <a:schemeClr val="bg1"/>
              </a:solidFill>
              <a:effectLst/>
              <a:uLnTx/>
              <a:uFillTx/>
              <a:latin typeface="UlusalOkul.Com Çizgili" pitchFamily="2" charset="0"/>
            </a:endParaRPr>
          </a:p>
        </p:txBody>
      </p:sp>
      <p:pic>
        <p:nvPicPr>
          <p:cNvPr id="3074" name="Picture 2" descr="http://japan.phillipmartin.info/japan_online.gif"/>
          <p:cNvPicPr>
            <a:picLocks noChangeAspect="1" noChangeArrowheads="1"/>
          </p:cNvPicPr>
          <p:nvPr/>
        </p:nvPicPr>
        <p:blipFill>
          <a:blip r:embed="rId2" cstate="print"/>
          <a:srcRect/>
          <a:stretch>
            <a:fillRect/>
          </a:stretch>
        </p:blipFill>
        <p:spPr bwMode="auto">
          <a:xfrm>
            <a:off x="5562600" y="1885950"/>
            <a:ext cx="3257001" cy="2609849"/>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457200" y="133350"/>
            <a:ext cx="4800600" cy="685800"/>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noProof="0" dirty="0" smtClean="0">
                <a:solidFill>
                  <a:schemeClr val="bg1"/>
                </a:solidFill>
                <a:latin typeface="UlusalOkul.Com Çizgili" pitchFamily="2" charset="0"/>
              </a:rPr>
              <a:t>Search Engines</a:t>
            </a:r>
            <a:endParaRPr kumimoji="0" lang="en-US" sz="4000" b="1" i="0" u="none" strike="noStrike" kern="1200" cap="none" spc="0" normalizeH="0" baseline="0" noProof="0" dirty="0">
              <a:ln>
                <a:noFill/>
              </a:ln>
              <a:solidFill>
                <a:schemeClr val="bg1"/>
              </a:solidFill>
              <a:effectLst/>
              <a:uLnTx/>
              <a:uFillTx/>
              <a:latin typeface="UlusalOkul.Com Çizgili" pitchFamily="2" charset="0"/>
            </a:endParaRPr>
          </a:p>
        </p:txBody>
      </p:sp>
      <p:sp>
        <p:nvSpPr>
          <p:cNvPr id="3" name="Subtitle 2"/>
          <p:cNvSpPr txBox="1">
            <a:spLocks/>
          </p:cNvSpPr>
          <p:nvPr/>
        </p:nvSpPr>
        <p:spPr>
          <a:xfrm>
            <a:off x="457200" y="1733550"/>
            <a:ext cx="5029200" cy="2895600"/>
          </a:xfrm>
          <a:prstGeom prst="rect">
            <a:avLst/>
          </a:prstGeom>
        </p:spPr>
        <p:txBody>
          <a:bodyPr>
            <a:noAutofit/>
          </a:bodyPr>
          <a:lstStyle/>
          <a:p>
            <a:pPr lvl="0">
              <a:defRPr/>
            </a:pPr>
            <a:r>
              <a:rPr lang="en-US" sz="2400" dirty="0" smtClean="0">
                <a:solidFill>
                  <a:schemeClr val="bg1"/>
                </a:solidFill>
              </a:rPr>
              <a:t>Search sites or engines help catalog and navigate the Internet faster and more efficiently. Search engines are the taxi drivers of the Net.</a:t>
            </a:r>
          </a:p>
          <a:p>
            <a:pPr lvl="0">
              <a:defRPr/>
            </a:pPr>
            <a:endParaRPr lang="en-US" sz="2400" dirty="0" smtClean="0">
              <a:solidFill>
                <a:schemeClr val="bg1"/>
              </a:solidFill>
            </a:endParaRPr>
          </a:p>
          <a:p>
            <a:pPr>
              <a:defRPr/>
            </a:pPr>
            <a:r>
              <a:rPr lang="en-US" sz="2400" dirty="0" smtClean="0">
                <a:solidFill>
                  <a:schemeClr val="bg1"/>
                </a:solidFill>
              </a:rPr>
              <a:t>Read page 366 for some important points about the Internet.</a:t>
            </a:r>
            <a:endParaRPr lang="en-US" sz="2400" dirty="0" smtClean="0">
              <a:solidFill>
                <a:schemeClr val="bg1"/>
              </a:solidFill>
              <a:effectLst/>
            </a:endParaRPr>
          </a:p>
        </p:txBody>
      </p:sp>
      <p:pic>
        <p:nvPicPr>
          <p:cNvPr id="26626" name="Picture 2" descr="http://patrickcoombe.com/wp-content/uploads/2015/09/new-google-logo-2015.png"/>
          <p:cNvPicPr>
            <a:picLocks noChangeAspect="1" noChangeArrowheads="1"/>
          </p:cNvPicPr>
          <p:nvPr/>
        </p:nvPicPr>
        <p:blipFill>
          <a:blip r:embed="rId2" cstate="print"/>
          <a:srcRect/>
          <a:stretch>
            <a:fillRect/>
          </a:stretch>
        </p:blipFill>
        <p:spPr bwMode="auto">
          <a:xfrm rot="424308">
            <a:off x="5589393" y="581532"/>
            <a:ext cx="2599823" cy="1083850"/>
          </a:xfrm>
          <a:prstGeom prst="rect">
            <a:avLst/>
          </a:prstGeom>
          <a:noFill/>
        </p:spPr>
      </p:pic>
      <p:pic>
        <p:nvPicPr>
          <p:cNvPr id="26628" name="Picture 4" descr="https://upload.wikimedia.org/wikipedia/commons/thumb/e/e9/Bing_logo.svg/1000px-Bing_logo.svg.png"/>
          <p:cNvPicPr>
            <a:picLocks noChangeAspect="1" noChangeArrowheads="1"/>
          </p:cNvPicPr>
          <p:nvPr/>
        </p:nvPicPr>
        <p:blipFill>
          <a:blip r:embed="rId3" cstate="print"/>
          <a:srcRect/>
          <a:stretch>
            <a:fillRect/>
          </a:stretch>
        </p:blipFill>
        <p:spPr bwMode="auto">
          <a:xfrm rot="679188">
            <a:off x="5317470" y="1817599"/>
            <a:ext cx="2002876" cy="892290"/>
          </a:xfrm>
          <a:prstGeom prst="rect">
            <a:avLst/>
          </a:prstGeom>
          <a:noFill/>
        </p:spPr>
      </p:pic>
      <p:pic>
        <p:nvPicPr>
          <p:cNvPr id="26630" name="Picture 6" descr="http://www.iiests.org/images/phocadownload/yahoo-icon.png"/>
          <p:cNvPicPr>
            <a:picLocks noChangeAspect="1" noChangeArrowheads="1"/>
          </p:cNvPicPr>
          <p:nvPr/>
        </p:nvPicPr>
        <p:blipFill>
          <a:blip r:embed="rId4" cstate="print"/>
          <a:srcRect/>
          <a:stretch>
            <a:fillRect/>
          </a:stretch>
        </p:blipFill>
        <p:spPr bwMode="auto">
          <a:xfrm rot="20671446">
            <a:off x="7610356" y="1571505"/>
            <a:ext cx="1238250" cy="1238250"/>
          </a:xfrm>
          <a:prstGeom prst="rect">
            <a:avLst/>
          </a:prstGeom>
          <a:noFill/>
        </p:spPr>
      </p:pic>
      <p:pic>
        <p:nvPicPr>
          <p:cNvPr id="26632" name="Picture 8" descr="http://vignette2.wikia.nocookie.net/logopedia/images/3/32/AskLogoNew07.png/revision/latest?cb=20101130020622"/>
          <p:cNvPicPr>
            <a:picLocks noChangeAspect="1" noChangeArrowheads="1"/>
          </p:cNvPicPr>
          <p:nvPr/>
        </p:nvPicPr>
        <p:blipFill>
          <a:blip r:embed="rId5" cstate="print"/>
          <a:srcRect/>
          <a:stretch>
            <a:fillRect/>
          </a:stretch>
        </p:blipFill>
        <p:spPr bwMode="auto">
          <a:xfrm rot="21391319">
            <a:off x="5517671" y="2923565"/>
            <a:ext cx="1584122" cy="1125738"/>
          </a:xfrm>
          <a:prstGeom prst="rect">
            <a:avLst/>
          </a:prstGeom>
          <a:noFill/>
          <a:effectLst>
            <a:softEdge rad="12700"/>
          </a:effectLst>
        </p:spPr>
      </p:pic>
      <p:pic>
        <p:nvPicPr>
          <p:cNvPr id="26634" name="Picture 10" descr="https://upload.wikimedia.org/wikipedia/en/thumb/9/92/MSN_logo.svg/1280px-MSN_logo.svg.png"/>
          <p:cNvPicPr>
            <a:picLocks noChangeAspect="1" noChangeArrowheads="1"/>
          </p:cNvPicPr>
          <p:nvPr/>
        </p:nvPicPr>
        <p:blipFill>
          <a:blip r:embed="rId6" cstate="print"/>
          <a:srcRect/>
          <a:stretch>
            <a:fillRect/>
          </a:stretch>
        </p:blipFill>
        <p:spPr bwMode="auto">
          <a:xfrm rot="775278">
            <a:off x="6990703" y="3761806"/>
            <a:ext cx="1865088" cy="71656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457200" y="133350"/>
            <a:ext cx="3581400" cy="685800"/>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noProof="0" dirty="0" smtClean="0">
                <a:solidFill>
                  <a:schemeClr val="bg1"/>
                </a:solidFill>
                <a:latin typeface="UlusalOkul.Com Çizgili" pitchFamily="2" charset="0"/>
              </a:rPr>
              <a:t>Libraries!!!</a:t>
            </a:r>
            <a:endParaRPr kumimoji="0" lang="en-US" sz="4000" b="1" i="0" u="none" strike="noStrike" kern="1200" cap="none" spc="0" normalizeH="0" baseline="0" noProof="0" dirty="0">
              <a:ln>
                <a:noFill/>
              </a:ln>
              <a:solidFill>
                <a:schemeClr val="bg1"/>
              </a:solidFill>
              <a:effectLst/>
              <a:uLnTx/>
              <a:uFillTx/>
              <a:latin typeface="UlusalOkul.Com Çizgili" pitchFamily="2" charset="0"/>
            </a:endParaRPr>
          </a:p>
        </p:txBody>
      </p:sp>
      <p:sp>
        <p:nvSpPr>
          <p:cNvPr id="3" name="Subtitle 2"/>
          <p:cNvSpPr txBox="1">
            <a:spLocks/>
          </p:cNvSpPr>
          <p:nvPr/>
        </p:nvSpPr>
        <p:spPr>
          <a:xfrm>
            <a:off x="3733800" y="1809750"/>
            <a:ext cx="4953000" cy="2667000"/>
          </a:xfrm>
          <a:prstGeom prst="rect">
            <a:avLst/>
          </a:prstGeom>
        </p:spPr>
        <p:txBody>
          <a:bodyPr>
            <a:noAutofit/>
          </a:bodyPr>
          <a:lstStyle/>
          <a:p>
            <a:pPr lvl="0" algn="r">
              <a:defRPr/>
            </a:pPr>
            <a:r>
              <a:rPr lang="en-US" sz="2400" dirty="0" smtClean="0">
                <a:solidFill>
                  <a:schemeClr val="bg1"/>
                </a:solidFill>
              </a:rPr>
              <a:t>Once upon a time there where these wonderful places called </a:t>
            </a:r>
            <a:r>
              <a:rPr lang="en-US" sz="2400" dirty="0" smtClean="0">
                <a:solidFill>
                  <a:schemeClr val="bg1"/>
                </a:solidFill>
                <a:effectLst>
                  <a:glow rad="139700">
                    <a:schemeClr val="accent6">
                      <a:satMod val="175000"/>
                      <a:alpha val="40000"/>
                    </a:schemeClr>
                  </a:glow>
                </a:effectLst>
              </a:rPr>
              <a:t>libraries</a:t>
            </a:r>
            <a:r>
              <a:rPr lang="en-US" sz="2400" dirty="0" smtClean="0">
                <a:solidFill>
                  <a:schemeClr val="bg1"/>
                </a:solidFill>
              </a:rPr>
              <a:t>. They had books and books and more books.</a:t>
            </a:r>
          </a:p>
          <a:p>
            <a:pPr lvl="0" algn="r">
              <a:defRPr/>
            </a:pPr>
            <a:r>
              <a:rPr lang="en-US" sz="2400" dirty="0" smtClean="0">
                <a:solidFill>
                  <a:schemeClr val="bg1"/>
                </a:solidFill>
                <a:effectLst/>
              </a:rPr>
              <a:t>They also had newspapers, magazines, DVDs, and a lot more. Some still exist.</a:t>
            </a:r>
          </a:p>
          <a:p>
            <a:pPr algn="r">
              <a:defRPr/>
            </a:pPr>
            <a:r>
              <a:rPr lang="en-US" sz="2400" dirty="0" smtClean="0">
                <a:solidFill>
                  <a:schemeClr val="bg1"/>
                </a:solidFill>
              </a:rPr>
              <a:t>Go to page 367 to learn all about them.</a:t>
            </a:r>
            <a:r>
              <a:rPr lang="en-US" sz="2400" dirty="0" smtClean="0">
                <a:solidFill>
                  <a:prstClr val="white"/>
                </a:solidFill>
              </a:rPr>
              <a:t> </a:t>
            </a:r>
            <a:endParaRPr lang="en-US" sz="2300" dirty="0" smtClean="0">
              <a:solidFill>
                <a:schemeClr val="bg1"/>
              </a:solidFill>
              <a:effectLst/>
            </a:endParaRPr>
          </a:p>
        </p:txBody>
      </p:sp>
      <p:pic>
        <p:nvPicPr>
          <p:cNvPr id="4098" name="Picture 2" descr="http://clipart.mrdonn.org/bookshelf.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04800" y="1885950"/>
            <a:ext cx="3287782" cy="26670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457200" y="133350"/>
            <a:ext cx="8458200" cy="685800"/>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noProof="0" dirty="0" smtClean="0">
                <a:solidFill>
                  <a:schemeClr val="bg1"/>
                </a:solidFill>
                <a:latin typeface="UlusalOkul.Com Çizgili" pitchFamily="2" charset="0"/>
              </a:rPr>
              <a:t>Searching a Computer Catalog</a:t>
            </a:r>
            <a:endParaRPr kumimoji="0" lang="en-US" sz="4000" b="1" i="0" u="none" strike="noStrike" kern="1200" cap="none" spc="0" normalizeH="0" baseline="0" noProof="0" dirty="0">
              <a:ln>
                <a:noFill/>
              </a:ln>
              <a:solidFill>
                <a:schemeClr val="bg1"/>
              </a:solidFill>
              <a:effectLst/>
              <a:uLnTx/>
              <a:uFillTx/>
              <a:latin typeface="UlusalOkul.Com Çizgili" pitchFamily="2" charset="0"/>
            </a:endParaRPr>
          </a:p>
        </p:txBody>
      </p:sp>
      <p:sp>
        <p:nvSpPr>
          <p:cNvPr id="3" name="Subtitle 2"/>
          <p:cNvSpPr txBox="1">
            <a:spLocks/>
          </p:cNvSpPr>
          <p:nvPr/>
        </p:nvSpPr>
        <p:spPr>
          <a:xfrm>
            <a:off x="3124200" y="1657350"/>
            <a:ext cx="5562600" cy="3048000"/>
          </a:xfrm>
          <a:prstGeom prst="rect">
            <a:avLst/>
          </a:prstGeom>
        </p:spPr>
        <p:txBody>
          <a:bodyPr>
            <a:noAutofit/>
          </a:bodyPr>
          <a:lstStyle/>
          <a:p>
            <a:pPr algn="r">
              <a:defRPr/>
            </a:pPr>
            <a:r>
              <a:rPr lang="en-US" sz="2400" dirty="0" smtClean="0">
                <a:solidFill>
                  <a:schemeClr val="bg1"/>
                </a:solidFill>
              </a:rPr>
              <a:t>Every computer catalog is a little different. Consult your librarian or IT for help. With a computer catalog, you can find information on the same book (title, author, subject).Depending on the subject matter of the book you can use a </a:t>
            </a:r>
            <a:r>
              <a:rPr lang="en-US" sz="2400" i="1" dirty="0" smtClean="0">
                <a:solidFill>
                  <a:schemeClr val="bg1"/>
                </a:solidFill>
                <a:effectLst>
                  <a:glow rad="139700">
                    <a:schemeClr val="accent3">
                      <a:satMod val="175000"/>
                      <a:alpha val="40000"/>
                    </a:schemeClr>
                  </a:glow>
                </a:effectLst>
              </a:rPr>
              <a:t>key word </a:t>
            </a:r>
            <a:r>
              <a:rPr lang="en-US" sz="2400" dirty="0" smtClean="0">
                <a:solidFill>
                  <a:schemeClr val="bg1"/>
                </a:solidFill>
              </a:rPr>
              <a:t>to help you find what you’re looking for. Go to page 368 to learn all about them.</a:t>
            </a:r>
            <a:endParaRPr lang="en-US" sz="2300" dirty="0" smtClean="0">
              <a:solidFill>
                <a:schemeClr val="bg1"/>
              </a:solidFill>
              <a:effectLst/>
            </a:endParaRPr>
          </a:p>
        </p:txBody>
      </p:sp>
      <p:pic>
        <p:nvPicPr>
          <p:cNvPr id="29698" name="Picture 2" descr="http://internet.phillipmartin.info/computer_02_m.png"/>
          <p:cNvPicPr>
            <a:picLocks noChangeAspect="1" noChangeArrowheads="1"/>
          </p:cNvPicPr>
          <p:nvPr/>
        </p:nvPicPr>
        <p:blipFill>
          <a:blip r:embed="rId2" cstate="print"/>
          <a:srcRect/>
          <a:stretch>
            <a:fillRect/>
          </a:stretch>
        </p:blipFill>
        <p:spPr bwMode="auto">
          <a:xfrm>
            <a:off x="457201" y="2114550"/>
            <a:ext cx="2608564" cy="24384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457200" y="133350"/>
            <a:ext cx="6705600" cy="685800"/>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noProof="0" dirty="0" smtClean="0">
                <a:solidFill>
                  <a:schemeClr val="bg1"/>
                </a:solidFill>
                <a:latin typeface="UlusalOkul.Com Çizgili" pitchFamily="2" charset="0"/>
              </a:rPr>
              <a:t>Searching a Card Catalog</a:t>
            </a:r>
            <a:endParaRPr kumimoji="0" lang="en-US" sz="4000" b="1" i="0" u="none" strike="noStrike" kern="1200" cap="none" spc="0" normalizeH="0" baseline="0" noProof="0" dirty="0">
              <a:ln>
                <a:noFill/>
              </a:ln>
              <a:solidFill>
                <a:schemeClr val="bg1"/>
              </a:solidFill>
              <a:effectLst/>
              <a:uLnTx/>
              <a:uFillTx/>
              <a:latin typeface="UlusalOkul.Com Çizgili" pitchFamily="2" charset="0"/>
            </a:endParaRPr>
          </a:p>
        </p:txBody>
      </p:sp>
      <p:sp>
        <p:nvSpPr>
          <p:cNvPr id="3" name="Subtitle 2"/>
          <p:cNvSpPr txBox="1">
            <a:spLocks/>
          </p:cNvSpPr>
          <p:nvPr/>
        </p:nvSpPr>
        <p:spPr>
          <a:xfrm>
            <a:off x="457200" y="1657350"/>
            <a:ext cx="8229600" cy="1600200"/>
          </a:xfrm>
          <a:prstGeom prst="rect">
            <a:avLst/>
          </a:prstGeom>
        </p:spPr>
        <p:txBody>
          <a:bodyPr>
            <a:noAutofit/>
          </a:bodyPr>
          <a:lstStyle/>
          <a:p>
            <a:pPr algn="ctr">
              <a:defRPr/>
            </a:pPr>
            <a:r>
              <a:rPr lang="en-US" sz="2400" dirty="0" smtClean="0">
                <a:solidFill>
                  <a:schemeClr val="bg1"/>
                </a:solidFill>
              </a:rPr>
              <a:t>Chances are that when you go to college you’ll be using a library. They might have a card catalog. You’ll find them in a cabinet full of drawers that contain title, author, subject cards that are arranged alphabetically. Check out page 369 for specific details.</a:t>
            </a:r>
            <a:endParaRPr lang="en-US" sz="2300" dirty="0" smtClean="0">
              <a:solidFill>
                <a:schemeClr val="bg1"/>
              </a:solidFill>
              <a:effectLst/>
            </a:endParaRPr>
          </a:p>
        </p:txBody>
      </p:sp>
      <p:pic>
        <p:nvPicPr>
          <p:cNvPr id="28674" name="Picture 2" descr="http://www.clipartlord.com/wp-content/uploads/2013/03/library-shelves.png"/>
          <p:cNvPicPr>
            <a:picLocks noChangeAspect="1" noChangeArrowheads="1"/>
          </p:cNvPicPr>
          <p:nvPr/>
        </p:nvPicPr>
        <p:blipFill>
          <a:blip r:embed="rId2" cstate="print"/>
          <a:srcRect t="8791" b="12088"/>
          <a:stretch>
            <a:fillRect/>
          </a:stretch>
        </p:blipFill>
        <p:spPr bwMode="auto">
          <a:xfrm>
            <a:off x="1676400" y="3409950"/>
            <a:ext cx="5757334" cy="12954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457200" y="133350"/>
            <a:ext cx="4191000" cy="685800"/>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noProof="0" dirty="0" smtClean="0">
                <a:solidFill>
                  <a:schemeClr val="bg1"/>
                </a:solidFill>
                <a:latin typeface="UlusalOkul.Com Çizgili" pitchFamily="2" charset="0"/>
              </a:rPr>
              <a:t>Finding Books</a:t>
            </a:r>
            <a:endParaRPr kumimoji="0" lang="en-US" sz="4000" b="1" i="0" u="none" strike="noStrike" kern="1200" cap="none" spc="0" normalizeH="0" baseline="0" noProof="0" dirty="0">
              <a:ln>
                <a:noFill/>
              </a:ln>
              <a:solidFill>
                <a:schemeClr val="bg1"/>
              </a:solidFill>
              <a:effectLst/>
              <a:uLnTx/>
              <a:uFillTx/>
              <a:latin typeface="UlusalOkul.Com Çizgili" pitchFamily="2" charset="0"/>
            </a:endParaRPr>
          </a:p>
        </p:txBody>
      </p:sp>
      <p:sp>
        <p:nvSpPr>
          <p:cNvPr id="3" name="Subtitle 2"/>
          <p:cNvSpPr txBox="1">
            <a:spLocks/>
          </p:cNvSpPr>
          <p:nvPr/>
        </p:nvSpPr>
        <p:spPr>
          <a:xfrm>
            <a:off x="457200" y="1733550"/>
            <a:ext cx="5334000" cy="2971800"/>
          </a:xfrm>
          <a:prstGeom prst="rect">
            <a:avLst/>
          </a:prstGeom>
        </p:spPr>
        <p:txBody>
          <a:bodyPr>
            <a:noAutofit/>
          </a:bodyPr>
          <a:lstStyle/>
          <a:p>
            <a:pPr lvl="0">
              <a:defRPr/>
            </a:pPr>
            <a:r>
              <a:rPr lang="en-US" sz="2400" dirty="0" smtClean="0">
                <a:solidFill>
                  <a:schemeClr val="bg1"/>
                </a:solidFill>
              </a:rPr>
              <a:t>Each catalog entry for a book includes a call number. You can use this number to find the book you’re looking for. </a:t>
            </a:r>
          </a:p>
          <a:p>
            <a:pPr lvl="0">
              <a:defRPr/>
            </a:pPr>
            <a:endParaRPr lang="en-US" sz="2400" dirty="0" smtClean="0">
              <a:solidFill>
                <a:schemeClr val="bg1"/>
              </a:solidFill>
            </a:endParaRPr>
          </a:p>
          <a:p>
            <a:pPr>
              <a:defRPr/>
            </a:pPr>
            <a:r>
              <a:rPr lang="en-US" sz="2400" dirty="0" smtClean="0">
                <a:solidFill>
                  <a:schemeClr val="bg1"/>
                </a:solidFill>
              </a:rPr>
              <a:t>Read page 370 to learn about the </a:t>
            </a:r>
            <a:r>
              <a:rPr lang="en-US" sz="2400" i="1" dirty="0" smtClean="0">
                <a:solidFill>
                  <a:schemeClr val="bg1"/>
                </a:solidFill>
                <a:effectLst>
                  <a:glow rad="139700">
                    <a:schemeClr val="accent4">
                      <a:satMod val="175000"/>
                      <a:alpha val="40000"/>
                    </a:schemeClr>
                  </a:glow>
                </a:effectLst>
              </a:rPr>
              <a:t>Dewey system</a:t>
            </a:r>
            <a:r>
              <a:rPr lang="en-US" sz="2400" dirty="0" smtClean="0">
                <a:solidFill>
                  <a:schemeClr val="bg1"/>
                </a:solidFill>
              </a:rPr>
              <a:t> to arrange books </a:t>
            </a:r>
            <a:r>
              <a:rPr lang="en-US" sz="2400" dirty="0" smtClean="0">
                <a:solidFill>
                  <a:schemeClr val="bg1"/>
                </a:solidFill>
              </a:rPr>
              <a:t>works, then complete the </a:t>
            </a:r>
            <a:r>
              <a:rPr lang="en-US" sz="2400" i="1" dirty="0" smtClean="0">
                <a:solidFill>
                  <a:schemeClr val="bg1"/>
                </a:solidFill>
                <a:effectLst>
                  <a:glow rad="101600">
                    <a:schemeClr val="accent2">
                      <a:satMod val="175000"/>
                      <a:alpha val="40000"/>
                    </a:schemeClr>
                  </a:glow>
                </a:effectLst>
              </a:rPr>
              <a:t>Try IT</a:t>
            </a:r>
            <a:r>
              <a:rPr lang="en-US" sz="2400" dirty="0" smtClean="0">
                <a:solidFill>
                  <a:schemeClr val="bg1"/>
                </a:solidFill>
              </a:rPr>
              <a:t> assessment. Prepare for a discussion in five minutes.</a:t>
            </a:r>
            <a:endParaRPr lang="en-US" sz="2400" dirty="0" smtClean="0">
              <a:solidFill>
                <a:schemeClr val="bg1"/>
              </a:solidFill>
              <a:effectLst/>
            </a:endParaRPr>
          </a:p>
        </p:txBody>
      </p:sp>
      <p:grpSp>
        <p:nvGrpSpPr>
          <p:cNvPr id="6" name="Group 5"/>
          <p:cNvGrpSpPr/>
          <p:nvPr/>
        </p:nvGrpSpPr>
        <p:grpSpPr>
          <a:xfrm>
            <a:off x="5867400" y="1810641"/>
            <a:ext cx="2902952" cy="2869021"/>
            <a:chOff x="5867400" y="1810641"/>
            <a:chExt cx="2902952" cy="2869021"/>
          </a:xfrm>
        </p:grpSpPr>
        <p:pic>
          <p:nvPicPr>
            <p:cNvPr id="4098" name="Picture 2" descr="http://www.tildee.com/uploads/27-07-2011/69440FCB-DB30-41F8-8FC3-C95CD39FB88F.gif"/>
            <p:cNvPicPr>
              <a:picLocks noChangeAspect="1" noChangeArrowheads="1"/>
            </p:cNvPicPr>
            <p:nvPr/>
          </p:nvPicPr>
          <p:blipFill>
            <a:blip r:embed="rId2" cstate="print"/>
            <a:srcRect r="38844"/>
            <a:stretch>
              <a:fillRect/>
            </a:stretch>
          </p:blipFill>
          <p:spPr bwMode="auto">
            <a:xfrm flipH="1">
              <a:off x="5867400" y="1810641"/>
              <a:ext cx="2902952" cy="2869021"/>
            </a:xfrm>
            <a:prstGeom prst="rect">
              <a:avLst/>
            </a:prstGeom>
            <a:noFill/>
          </p:spPr>
        </p:pic>
        <p:sp>
          <p:nvSpPr>
            <p:cNvPr id="5" name="TextBox 4"/>
            <p:cNvSpPr txBox="1"/>
            <p:nvPr/>
          </p:nvSpPr>
          <p:spPr>
            <a:xfrm>
              <a:off x="5943600" y="3714750"/>
              <a:ext cx="609600" cy="338554"/>
            </a:xfrm>
            <a:prstGeom prst="rect">
              <a:avLst/>
            </a:prstGeom>
            <a:noFill/>
          </p:spPr>
          <p:txBody>
            <a:bodyPr wrap="square" rtlCol="0">
              <a:spAutoFit/>
            </a:bodyPr>
            <a:lstStyle/>
            <a:p>
              <a:pPr algn="ctr"/>
              <a:r>
                <a:rPr lang="en-US" sz="800" b="1" dirty="0" smtClean="0"/>
                <a:t>973</a:t>
              </a:r>
            </a:p>
            <a:p>
              <a:pPr algn="ctr"/>
              <a:r>
                <a:rPr lang="en-US" sz="800" b="1" dirty="0" smtClean="0"/>
                <a:t>M</a:t>
              </a:r>
              <a:endParaRPr lang="en-US" sz="800" b="1" dirty="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457200" y="133350"/>
            <a:ext cx="4495800" cy="685800"/>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noProof="0" dirty="0" smtClean="0">
                <a:solidFill>
                  <a:schemeClr val="bg1"/>
                </a:solidFill>
                <a:latin typeface="UlusalOkul.Com Çizgili" pitchFamily="2" charset="0"/>
              </a:rPr>
              <a:t>Parts of a Books</a:t>
            </a:r>
            <a:endParaRPr kumimoji="0" lang="en-US" sz="4000" b="1" i="0" u="none" strike="noStrike" kern="1200" cap="none" spc="0" normalizeH="0" baseline="0" noProof="0" dirty="0">
              <a:ln>
                <a:noFill/>
              </a:ln>
              <a:solidFill>
                <a:schemeClr val="bg1"/>
              </a:solidFill>
              <a:effectLst/>
              <a:uLnTx/>
              <a:uFillTx/>
              <a:latin typeface="UlusalOkul.Com Çizgili" pitchFamily="2" charset="0"/>
            </a:endParaRPr>
          </a:p>
        </p:txBody>
      </p:sp>
      <p:pic>
        <p:nvPicPr>
          <p:cNvPr id="4098" name="Picture 2" descr="https://www.clipartool.com/wp-content/uploads/2016/02/book-clip-art-free.png"/>
          <p:cNvPicPr>
            <a:picLocks noChangeAspect="1" noChangeArrowheads="1"/>
          </p:cNvPicPr>
          <p:nvPr/>
        </p:nvPicPr>
        <p:blipFill>
          <a:blip r:embed="rId2" cstate="print"/>
          <a:srcRect/>
          <a:stretch>
            <a:fillRect/>
          </a:stretch>
        </p:blipFill>
        <p:spPr bwMode="auto">
          <a:xfrm rot="2135862">
            <a:off x="5884886" y="2429209"/>
            <a:ext cx="2992620" cy="1876405"/>
          </a:xfrm>
          <a:prstGeom prst="rect">
            <a:avLst/>
          </a:prstGeom>
          <a:noFill/>
        </p:spPr>
      </p:pic>
      <p:sp>
        <p:nvSpPr>
          <p:cNvPr id="4" name="Subtitle 2"/>
          <p:cNvSpPr txBox="1">
            <a:spLocks/>
          </p:cNvSpPr>
          <p:nvPr/>
        </p:nvSpPr>
        <p:spPr>
          <a:xfrm>
            <a:off x="457200" y="1733550"/>
            <a:ext cx="5791200" cy="2971800"/>
          </a:xfrm>
          <a:prstGeom prst="rect">
            <a:avLst/>
          </a:prstGeom>
        </p:spPr>
        <p:txBody>
          <a:bodyPr>
            <a:noAutofit/>
          </a:bodyPr>
          <a:lstStyle/>
          <a:p>
            <a:pPr lvl="0">
              <a:defRPr/>
            </a:pPr>
            <a:r>
              <a:rPr lang="en-US" sz="2400" dirty="0" smtClean="0">
                <a:solidFill>
                  <a:schemeClr val="bg1"/>
                </a:solidFill>
              </a:rPr>
              <a:t>Understanding the parts of a nonfiction book can help you use them more efficiently. The </a:t>
            </a:r>
            <a:r>
              <a:rPr lang="en-US" sz="2400" i="1" dirty="0" smtClean="0">
                <a:solidFill>
                  <a:schemeClr val="bg1"/>
                </a:solidFill>
              </a:rPr>
              <a:t>title page, copyright page, preface, table of contents, cross reference, appendix, glossary, bibliography, </a:t>
            </a:r>
            <a:r>
              <a:rPr lang="en-US" sz="2400" dirty="0" smtClean="0">
                <a:solidFill>
                  <a:schemeClr val="bg1"/>
                </a:solidFill>
              </a:rPr>
              <a:t>and the </a:t>
            </a:r>
            <a:r>
              <a:rPr lang="en-US" sz="2400" i="1" dirty="0" smtClean="0">
                <a:solidFill>
                  <a:schemeClr val="bg1"/>
                </a:solidFill>
              </a:rPr>
              <a:t>index</a:t>
            </a:r>
            <a:r>
              <a:rPr lang="en-US" sz="2400" dirty="0" smtClean="0">
                <a:solidFill>
                  <a:schemeClr val="bg1"/>
                </a:solidFill>
              </a:rPr>
              <a:t> are all essential book parts. Read about them in page 371, then complete the </a:t>
            </a:r>
            <a:r>
              <a:rPr lang="en-US" sz="2400" i="1" dirty="0" smtClean="0">
                <a:solidFill>
                  <a:schemeClr val="bg1"/>
                </a:solidFill>
                <a:effectLst>
                  <a:glow rad="101600">
                    <a:schemeClr val="accent2">
                      <a:satMod val="175000"/>
                      <a:alpha val="40000"/>
                    </a:schemeClr>
                  </a:glow>
                </a:effectLst>
              </a:rPr>
              <a:t>Try IT</a:t>
            </a:r>
            <a:r>
              <a:rPr lang="en-US" sz="2400" dirty="0" smtClean="0">
                <a:solidFill>
                  <a:schemeClr val="bg1"/>
                </a:solidFill>
              </a:rPr>
              <a:t> assessment. Prepare for a discussion in five minutes.</a:t>
            </a:r>
            <a:endParaRPr lang="en-US" sz="2400" dirty="0" smtClean="0">
              <a:solidFill>
                <a:schemeClr val="bg1"/>
              </a:solidFill>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lipartsign.com/upload/2016/01/24/library-free-school-clip-art-by-phillip-martin-librarian.gif"/>
          <p:cNvPicPr>
            <a:picLocks noChangeAspect="1" noChangeArrowheads="1"/>
          </p:cNvPicPr>
          <p:nvPr/>
        </p:nvPicPr>
        <p:blipFill>
          <a:blip r:embed="rId2" cstate="print"/>
          <a:srcRect/>
          <a:stretch>
            <a:fillRect/>
          </a:stretch>
        </p:blipFill>
        <p:spPr bwMode="auto">
          <a:xfrm>
            <a:off x="381000" y="2190750"/>
            <a:ext cx="2514600" cy="2209799"/>
          </a:xfrm>
          <a:prstGeom prst="rect">
            <a:avLst/>
          </a:prstGeom>
          <a:noFill/>
        </p:spPr>
      </p:pic>
      <p:sp>
        <p:nvSpPr>
          <p:cNvPr id="3" name="Subtitle 2"/>
          <p:cNvSpPr txBox="1">
            <a:spLocks/>
          </p:cNvSpPr>
          <p:nvPr/>
        </p:nvSpPr>
        <p:spPr>
          <a:xfrm>
            <a:off x="457200" y="133350"/>
            <a:ext cx="5486400" cy="685800"/>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noProof="0" dirty="0" smtClean="0">
                <a:solidFill>
                  <a:schemeClr val="bg1"/>
                </a:solidFill>
                <a:latin typeface="UlusalOkul.Com Çizgili" pitchFamily="2" charset="0"/>
              </a:rPr>
              <a:t>Using Encyclopedias</a:t>
            </a:r>
            <a:endParaRPr kumimoji="0" lang="en-US" sz="4000" b="1" i="0" u="none" strike="noStrike" kern="1200" cap="none" spc="0" normalizeH="0" baseline="0" noProof="0" dirty="0">
              <a:ln>
                <a:noFill/>
              </a:ln>
              <a:solidFill>
                <a:schemeClr val="bg1"/>
              </a:solidFill>
              <a:effectLst/>
              <a:uLnTx/>
              <a:uFillTx/>
              <a:latin typeface="UlusalOkul.Com Çizgili" pitchFamily="2" charset="0"/>
            </a:endParaRPr>
          </a:p>
        </p:txBody>
      </p:sp>
      <p:sp>
        <p:nvSpPr>
          <p:cNvPr id="4" name="Subtitle 2"/>
          <p:cNvSpPr txBox="1">
            <a:spLocks/>
          </p:cNvSpPr>
          <p:nvPr/>
        </p:nvSpPr>
        <p:spPr>
          <a:xfrm>
            <a:off x="3048000" y="1581150"/>
            <a:ext cx="5638800" cy="2895600"/>
          </a:xfrm>
          <a:prstGeom prst="rect">
            <a:avLst/>
          </a:prstGeom>
        </p:spPr>
        <p:txBody>
          <a:bodyPr>
            <a:noAutofit/>
          </a:bodyPr>
          <a:lstStyle/>
          <a:p>
            <a:pPr algn="r">
              <a:defRPr/>
            </a:pPr>
            <a:r>
              <a:rPr lang="en-US" sz="2400" dirty="0" smtClean="0">
                <a:solidFill>
                  <a:schemeClr val="bg1"/>
                </a:solidFill>
                <a:effectLst/>
              </a:rPr>
              <a:t>Before the advent of the Internet, the most used reference were encyclopedias. Encyclopedias are a set of books, a CD or a website with articles on any subject imaginable with topics arranged alphabetically. Read page 372 for additional details</a:t>
            </a:r>
            <a:r>
              <a:rPr lang="en-US" sz="2400" dirty="0" smtClean="0">
                <a:solidFill>
                  <a:schemeClr val="bg1"/>
                </a:solidFill>
                <a:effectLst/>
              </a:rPr>
              <a:t>. C</a:t>
            </a:r>
            <a:r>
              <a:rPr lang="en-US" sz="2400" dirty="0" smtClean="0">
                <a:solidFill>
                  <a:schemeClr val="bg1"/>
                </a:solidFill>
              </a:rPr>
              <a:t>omplete </a:t>
            </a:r>
            <a:r>
              <a:rPr lang="en-US" sz="2400" dirty="0" smtClean="0">
                <a:solidFill>
                  <a:schemeClr val="bg1"/>
                </a:solidFill>
              </a:rPr>
              <a:t>the </a:t>
            </a:r>
            <a:r>
              <a:rPr lang="en-US" sz="2400" i="1" dirty="0" smtClean="0">
                <a:solidFill>
                  <a:schemeClr val="bg1"/>
                </a:solidFill>
                <a:effectLst>
                  <a:glow rad="101600">
                    <a:schemeClr val="accent2">
                      <a:satMod val="175000"/>
                      <a:alpha val="40000"/>
                    </a:schemeClr>
                  </a:glow>
                </a:effectLst>
              </a:rPr>
              <a:t>Try IT</a:t>
            </a:r>
            <a:r>
              <a:rPr lang="en-US" sz="2400" dirty="0" smtClean="0">
                <a:solidFill>
                  <a:schemeClr val="bg1"/>
                </a:solidFill>
              </a:rPr>
              <a:t> assessment. Prepare for a discussion in five minutes.</a:t>
            </a:r>
          </a:p>
          <a:p>
            <a:pPr lvl="0" algn="r">
              <a:defRPr/>
            </a:pPr>
            <a:r>
              <a:rPr lang="en-US" sz="2400" dirty="0" smtClean="0">
                <a:solidFill>
                  <a:schemeClr val="bg1"/>
                </a:solidFill>
                <a:effectLst/>
              </a:rPr>
              <a:t>  </a:t>
            </a:r>
            <a:endParaRPr lang="en-US" sz="2300" dirty="0" smtClean="0">
              <a:solidFill>
                <a:schemeClr val="bg1"/>
              </a:solidFill>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457200" y="133350"/>
            <a:ext cx="7467600" cy="685800"/>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noProof="0" dirty="0" smtClean="0">
                <a:solidFill>
                  <a:schemeClr val="bg1"/>
                </a:solidFill>
                <a:latin typeface="UlusalOkul.Com Çizgili" pitchFamily="2" charset="0"/>
              </a:rPr>
              <a:t>Finding Magazine Articles</a:t>
            </a:r>
            <a:endParaRPr kumimoji="0" lang="en-US" sz="4000" b="1" i="0" u="none" strike="noStrike" kern="1200" cap="none" spc="0" normalizeH="0" baseline="0" noProof="0" dirty="0">
              <a:ln>
                <a:noFill/>
              </a:ln>
              <a:solidFill>
                <a:schemeClr val="bg1"/>
              </a:solidFill>
              <a:effectLst/>
              <a:uLnTx/>
              <a:uFillTx/>
              <a:latin typeface="UlusalOkul.Com Çizgili" pitchFamily="2" charset="0"/>
            </a:endParaRPr>
          </a:p>
        </p:txBody>
      </p:sp>
      <p:sp>
        <p:nvSpPr>
          <p:cNvPr id="3" name="Subtitle 2"/>
          <p:cNvSpPr txBox="1">
            <a:spLocks/>
          </p:cNvSpPr>
          <p:nvPr/>
        </p:nvSpPr>
        <p:spPr>
          <a:xfrm>
            <a:off x="3048000" y="1581150"/>
            <a:ext cx="5638800" cy="2895600"/>
          </a:xfrm>
          <a:prstGeom prst="rect">
            <a:avLst/>
          </a:prstGeom>
        </p:spPr>
        <p:txBody>
          <a:bodyPr>
            <a:noAutofit/>
          </a:bodyPr>
          <a:lstStyle/>
          <a:p>
            <a:pPr algn="r">
              <a:defRPr/>
            </a:pPr>
            <a:r>
              <a:rPr lang="en-US" sz="2400" dirty="0" smtClean="0">
                <a:solidFill>
                  <a:schemeClr val="bg1"/>
                </a:solidFill>
                <a:effectLst>
                  <a:glow rad="139700">
                    <a:schemeClr val="accent6">
                      <a:satMod val="175000"/>
                      <a:alpha val="40000"/>
                    </a:schemeClr>
                  </a:glow>
                </a:effectLst>
              </a:rPr>
              <a:t>Magazines </a:t>
            </a:r>
            <a:r>
              <a:rPr lang="en-US" sz="2400" dirty="0" smtClean="0">
                <a:solidFill>
                  <a:schemeClr val="bg1"/>
                </a:solidFill>
                <a:effectLst/>
              </a:rPr>
              <a:t>are also called periodicals because they are published at regular intervals. Periodical guides are found in the reference section of a library and they list magazine articles about different topics. </a:t>
            </a:r>
            <a:r>
              <a:rPr lang="en-US" sz="2400" dirty="0" smtClean="0">
                <a:solidFill>
                  <a:schemeClr val="bg1"/>
                </a:solidFill>
                <a:effectLst/>
              </a:rPr>
              <a:t>Read page </a:t>
            </a:r>
            <a:r>
              <a:rPr lang="en-US" sz="2400" dirty="0" smtClean="0">
                <a:solidFill>
                  <a:schemeClr val="bg1"/>
                </a:solidFill>
                <a:effectLst/>
              </a:rPr>
              <a:t>373 </a:t>
            </a:r>
            <a:r>
              <a:rPr lang="en-US" sz="2400" dirty="0" smtClean="0">
                <a:solidFill>
                  <a:schemeClr val="bg1"/>
                </a:solidFill>
                <a:effectLst/>
              </a:rPr>
              <a:t>for additional details</a:t>
            </a:r>
            <a:r>
              <a:rPr lang="en-US" sz="2400" dirty="0" smtClean="0">
                <a:solidFill>
                  <a:schemeClr val="bg1"/>
                </a:solidFill>
                <a:effectLst/>
              </a:rPr>
              <a:t>. C</a:t>
            </a:r>
            <a:r>
              <a:rPr lang="en-US" sz="2400" dirty="0" smtClean="0">
                <a:solidFill>
                  <a:schemeClr val="bg1"/>
                </a:solidFill>
              </a:rPr>
              <a:t>omplete </a:t>
            </a:r>
            <a:r>
              <a:rPr lang="en-US" sz="2400" dirty="0" smtClean="0">
                <a:solidFill>
                  <a:schemeClr val="bg1"/>
                </a:solidFill>
              </a:rPr>
              <a:t>the </a:t>
            </a:r>
            <a:r>
              <a:rPr lang="en-US" sz="2400" i="1" dirty="0" smtClean="0">
                <a:solidFill>
                  <a:schemeClr val="bg1"/>
                </a:solidFill>
                <a:effectLst>
                  <a:glow rad="101600">
                    <a:schemeClr val="accent2">
                      <a:satMod val="175000"/>
                      <a:alpha val="40000"/>
                    </a:schemeClr>
                  </a:glow>
                </a:effectLst>
              </a:rPr>
              <a:t>Try IT</a:t>
            </a:r>
            <a:r>
              <a:rPr lang="en-US" sz="2400" dirty="0" smtClean="0">
                <a:solidFill>
                  <a:schemeClr val="bg1"/>
                </a:solidFill>
              </a:rPr>
              <a:t> assessment. Prepare for a discussion in five minutes.</a:t>
            </a:r>
          </a:p>
          <a:p>
            <a:pPr lvl="0" algn="r">
              <a:defRPr/>
            </a:pPr>
            <a:r>
              <a:rPr lang="en-US" sz="2400" dirty="0" smtClean="0">
                <a:solidFill>
                  <a:schemeClr val="bg1"/>
                </a:solidFill>
                <a:effectLst/>
              </a:rPr>
              <a:t>  </a:t>
            </a:r>
            <a:endParaRPr lang="en-US" sz="2300" dirty="0" smtClean="0">
              <a:solidFill>
                <a:schemeClr val="bg1"/>
              </a:solidFill>
              <a:effectLst/>
            </a:endParaRPr>
          </a:p>
        </p:txBody>
      </p:sp>
      <p:pic>
        <p:nvPicPr>
          <p:cNvPr id="5122" name="Picture 2" descr="http://imagecoachforsuccess.com/wp-content/uploads/2015/11/Fashion-Cover-29157231_s-Image-Source-123rf.com-%C2%A9Brett-Lamb.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81000" y="1809750"/>
            <a:ext cx="2895600" cy="2895600"/>
          </a:xfrm>
          <a:prstGeom prst="rect">
            <a:avLst/>
          </a:prstGeom>
          <a:noFill/>
          <a:effectLst>
            <a:softEdge rad="127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457200" y="133350"/>
            <a:ext cx="6096000" cy="685800"/>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noProof="0" dirty="0" smtClean="0">
                <a:solidFill>
                  <a:schemeClr val="bg1"/>
                </a:solidFill>
                <a:latin typeface="UlusalOkul.Com Çizgili" pitchFamily="2" charset="0"/>
              </a:rPr>
              <a:t>Checking a Dictionary</a:t>
            </a:r>
            <a:endParaRPr kumimoji="0" lang="en-US" sz="4000" b="1" i="0" u="none" strike="noStrike" kern="1200" cap="none" spc="0" normalizeH="0" baseline="0" noProof="0" dirty="0">
              <a:ln>
                <a:noFill/>
              </a:ln>
              <a:solidFill>
                <a:schemeClr val="bg1"/>
              </a:solidFill>
              <a:effectLst/>
              <a:uLnTx/>
              <a:uFillTx/>
              <a:latin typeface="UlusalOkul.Com Çizgili" pitchFamily="2" charset="0"/>
            </a:endParaRPr>
          </a:p>
        </p:txBody>
      </p:sp>
      <p:pic>
        <p:nvPicPr>
          <p:cNvPr id="4098" name="Picture 2" descr="http://images.clipartpanda.com/dictionary-clipart-390-big-1-1320323535.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019800" y="1968012"/>
            <a:ext cx="2743200" cy="2532185"/>
          </a:xfrm>
          <a:prstGeom prst="rect">
            <a:avLst/>
          </a:prstGeom>
          <a:noFill/>
        </p:spPr>
      </p:pic>
      <p:sp>
        <p:nvSpPr>
          <p:cNvPr id="4" name="Subtitle 2"/>
          <p:cNvSpPr txBox="1">
            <a:spLocks/>
          </p:cNvSpPr>
          <p:nvPr/>
        </p:nvSpPr>
        <p:spPr>
          <a:xfrm>
            <a:off x="457200" y="1733550"/>
            <a:ext cx="5257800" cy="2971800"/>
          </a:xfrm>
          <a:prstGeom prst="rect">
            <a:avLst/>
          </a:prstGeom>
        </p:spPr>
        <p:txBody>
          <a:bodyPr>
            <a:noAutofit/>
          </a:bodyPr>
          <a:lstStyle/>
          <a:p>
            <a:pPr lvl="0">
              <a:defRPr/>
            </a:pPr>
            <a:r>
              <a:rPr lang="en-US" sz="2400" dirty="0" smtClean="0">
                <a:solidFill>
                  <a:schemeClr val="bg1"/>
                </a:solidFill>
                <a:effectLst>
                  <a:glow rad="139700">
                    <a:schemeClr val="accent3">
                      <a:satMod val="175000"/>
                      <a:alpha val="40000"/>
                    </a:schemeClr>
                  </a:glow>
                </a:effectLst>
              </a:rPr>
              <a:t>Dictionaries</a:t>
            </a:r>
            <a:r>
              <a:rPr lang="en-US" sz="2400" dirty="0" smtClean="0">
                <a:solidFill>
                  <a:schemeClr val="bg1"/>
                </a:solidFill>
              </a:rPr>
              <a:t> are very important research tools. They reflect how languages are constantly changing. They remain the most reliable source for learning the different meanings of words. Read </a:t>
            </a:r>
            <a:r>
              <a:rPr lang="en-US" sz="2400" dirty="0" smtClean="0">
                <a:solidFill>
                  <a:schemeClr val="bg1"/>
                </a:solidFill>
              </a:rPr>
              <a:t>about them in page </a:t>
            </a:r>
            <a:r>
              <a:rPr lang="en-US" sz="2400" dirty="0" smtClean="0">
                <a:solidFill>
                  <a:schemeClr val="bg1"/>
                </a:solidFill>
              </a:rPr>
              <a:t>374-375, </a:t>
            </a:r>
            <a:r>
              <a:rPr lang="en-US" sz="2400" dirty="0" smtClean="0">
                <a:solidFill>
                  <a:schemeClr val="bg1"/>
                </a:solidFill>
              </a:rPr>
              <a:t>then complete the </a:t>
            </a:r>
            <a:r>
              <a:rPr lang="en-US" sz="2400" i="1" dirty="0" smtClean="0">
                <a:solidFill>
                  <a:schemeClr val="bg1"/>
                </a:solidFill>
                <a:effectLst>
                  <a:glow rad="101600">
                    <a:schemeClr val="accent2">
                      <a:satMod val="175000"/>
                      <a:alpha val="40000"/>
                    </a:schemeClr>
                  </a:glow>
                </a:effectLst>
              </a:rPr>
              <a:t>Try IT</a:t>
            </a:r>
            <a:r>
              <a:rPr lang="en-US" sz="2400" dirty="0" smtClean="0">
                <a:solidFill>
                  <a:schemeClr val="bg1"/>
                </a:solidFill>
              </a:rPr>
              <a:t> assessment. Prepare for a discussion in five minutes.</a:t>
            </a:r>
            <a:endParaRPr lang="en-US" sz="2400" dirty="0" smtClean="0">
              <a:solidFill>
                <a:schemeClr val="bg1"/>
              </a:solidFill>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457200" y="133350"/>
            <a:ext cx="6096000" cy="685800"/>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dirty="0" smtClean="0">
                <a:solidFill>
                  <a:schemeClr val="bg1"/>
                </a:solidFill>
                <a:latin typeface="UlusalOkul.Com Çizgili" pitchFamily="2" charset="0"/>
              </a:rPr>
              <a:t>Lesson Objective</a:t>
            </a:r>
            <a:endParaRPr kumimoji="0" lang="en-US" sz="4000" b="1" i="0" u="none" strike="noStrike" kern="1200" cap="none" spc="0" normalizeH="0" baseline="0" noProof="0" dirty="0">
              <a:ln>
                <a:noFill/>
              </a:ln>
              <a:solidFill>
                <a:schemeClr val="bg1"/>
              </a:solidFill>
              <a:effectLst/>
              <a:uLnTx/>
              <a:uFillTx/>
              <a:latin typeface="UlusalOkul.Com Çizgili" pitchFamily="2" charset="0"/>
            </a:endParaRPr>
          </a:p>
        </p:txBody>
      </p:sp>
      <p:pic>
        <p:nvPicPr>
          <p:cNvPr id="9" name="Picture 6" descr="http://images.clipartpanda.com/light-bulb-clip-art-png-light_bulb_2.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781800" y="1601745"/>
            <a:ext cx="1729978" cy="2992395"/>
          </a:xfrm>
          <a:prstGeom prst="rect">
            <a:avLst/>
          </a:prstGeom>
          <a:noFill/>
          <a:effectLst>
            <a:softEdge rad="12700"/>
          </a:effectLst>
        </p:spPr>
      </p:pic>
      <p:sp>
        <p:nvSpPr>
          <p:cNvPr id="7" name="Subtitle 2"/>
          <p:cNvSpPr>
            <a:spLocks noGrp="1"/>
          </p:cNvSpPr>
          <p:nvPr>
            <p:ph type="subTitle" idx="1"/>
          </p:nvPr>
        </p:nvSpPr>
        <p:spPr>
          <a:xfrm>
            <a:off x="457200" y="1733550"/>
            <a:ext cx="5562600" cy="2971800"/>
          </a:xfrm>
        </p:spPr>
        <p:txBody>
          <a:bodyPr>
            <a:noAutofit/>
          </a:bodyPr>
          <a:lstStyle/>
          <a:p>
            <a:pPr algn="l">
              <a:buFont typeface="Wingdings" pitchFamily="2" charset="2"/>
              <a:buChar char="Ø"/>
            </a:pPr>
            <a:r>
              <a:rPr lang="en-US" sz="2400" dirty="0" smtClean="0">
                <a:solidFill>
                  <a:schemeClr val="bg1"/>
                </a:solidFill>
              </a:rPr>
              <a:t>Learn the difference between primary and secondary sources</a:t>
            </a:r>
          </a:p>
          <a:p>
            <a:pPr algn="l">
              <a:buFont typeface="Wingdings" pitchFamily="2" charset="2"/>
              <a:buChar char="Ø"/>
            </a:pPr>
            <a:r>
              <a:rPr lang="en-US" sz="2400" dirty="0" smtClean="0">
                <a:solidFill>
                  <a:schemeClr val="bg1"/>
                </a:solidFill>
              </a:rPr>
              <a:t>Understand how to use the Internet</a:t>
            </a:r>
          </a:p>
          <a:p>
            <a:pPr algn="l">
              <a:buFont typeface="Wingdings" pitchFamily="2" charset="2"/>
              <a:buChar char="Ø"/>
            </a:pPr>
            <a:r>
              <a:rPr lang="en-US" sz="2400" dirty="0" smtClean="0">
                <a:solidFill>
                  <a:schemeClr val="bg1"/>
                </a:solidFill>
              </a:rPr>
              <a:t>Learn how to use and evaluate reference material</a:t>
            </a:r>
          </a:p>
          <a:p>
            <a:pPr algn="l">
              <a:spcBef>
                <a:spcPts val="0"/>
              </a:spcBef>
            </a:pPr>
            <a:endParaRPr lang="en-US" sz="2400" dirty="0" smtClean="0">
              <a:solidFill>
                <a:schemeClr val="bg1"/>
              </a:solidFill>
            </a:endParaRPr>
          </a:p>
          <a:p>
            <a:pPr algn="l"/>
            <a:r>
              <a:rPr lang="en-US" sz="2400" dirty="0" smtClean="0">
                <a:solidFill>
                  <a:schemeClr val="bg1"/>
                </a:solidFill>
              </a:rPr>
              <a:t>Pages 363-376</a:t>
            </a:r>
            <a:endParaRPr lang="en-US" sz="24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457200" y="133350"/>
            <a:ext cx="5181600" cy="685800"/>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noProof="0" dirty="0" smtClean="0">
                <a:solidFill>
                  <a:schemeClr val="bg1"/>
                </a:solidFill>
                <a:latin typeface="UlusalOkul.Com Çizgili" pitchFamily="2" charset="0"/>
              </a:rPr>
              <a:t>Evaluating Sources</a:t>
            </a:r>
            <a:endParaRPr kumimoji="0" lang="en-US" sz="4000" b="1" i="0" u="none" strike="noStrike" kern="1200" cap="none" spc="0" normalizeH="0" baseline="0" noProof="0" dirty="0">
              <a:ln>
                <a:noFill/>
              </a:ln>
              <a:solidFill>
                <a:schemeClr val="bg1"/>
              </a:solidFill>
              <a:effectLst/>
              <a:uLnTx/>
              <a:uFillTx/>
              <a:latin typeface="UlusalOkul.Com Çizgili" pitchFamily="2" charset="0"/>
            </a:endParaRPr>
          </a:p>
        </p:txBody>
      </p:sp>
      <p:sp>
        <p:nvSpPr>
          <p:cNvPr id="3" name="Subtitle 2"/>
          <p:cNvSpPr txBox="1">
            <a:spLocks/>
          </p:cNvSpPr>
          <p:nvPr/>
        </p:nvSpPr>
        <p:spPr>
          <a:xfrm>
            <a:off x="457200" y="1657350"/>
            <a:ext cx="8229600" cy="2971800"/>
          </a:xfrm>
          <a:prstGeom prst="rect">
            <a:avLst/>
          </a:prstGeom>
        </p:spPr>
        <p:txBody>
          <a:bodyPr>
            <a:noAutofit/>
          </a:bodyPr>
          <a:lstStyle/>
          <a:p>
            <a:pPr algn="ctr">
              <a:defRPr/>
            </a:pPr>
            <a:r>
              <a:rPr lang="en-US" sz="2400" dirty="0" smtClean="0">
                <a:solidFill>
                  <a:schemeClr val="bg1"/>
                </a:solidFill>
              </a:rPr>
              <a:t>How do you decide whether a source will be useful for your research? Ask yourself the following questions:</a:t>
            </a:r>
          </a:p>
          <a:p>
            <a:pPr algn="ctr">
              <a:buFont typeface="Wingdings" pitchFamily="2" charset="2"/>
              <a:buChar char="Ø"/>
              <a:defRPr/>
            </a:pPr>
            <a:r>
              <a:rPr lang="en-US" sz="2200" b="1" dirty="0" smtClean="0">
                <a:solidFill>
                  <a:schemeClr val="bg1"/>
                </a:solidFill>
                <a:effectLst>
                  <a:glow rad="139700">
                    <a:schemeClr val="accent4">
                      <a:satMod val="175000"/>
                      <a:alpha val="40000"/>
                    </a:schemeClr>
                  </a:glow>
                </a:effectLst>
              </a:rPr>
              <a:t>Is the source primary or secondary?</a:t>
            </a:r>
          </a:p>
          <a:p>
            <a:pPr algn="ctr">
              <a:buFont typeface="Wingdings" pitchFamily="2" charset="2"/>
              <a:buChar char="Ø"/>
              <a:defRPr/>
            </a:pPr>
            <a:r>
              <a:rPr lang="en-US" sz="2200" b="1" dirty="0" smtClean="0">
                <a:solidFill>
                  <a:schemeClr val="bg1"/>
                </a:solidFill>
                <a:effectLst>
                  <a:glow rad="139700">
                    <a:schemeClr val="accent4">
                      <a:satMod val="175000"/>
                      <a:alpha val="40000"/>
                    </a:schemeClr>
                  </a:glow>
                </a:effectLst>
              </a:rPr>
              <a:t>Is the source an expert?</a:t>
            </a:r>
          </a:p>
          <a:p>
            <a:pPr algn="ctr">
              <a:buFont typeface="Wingdings" pitchFamily="2" charset="2"/>
              <a:buChar char="Ø"/>
              <a:defRPr/>
            </a:pPr>
            <a:r>
              <a:rPr lang="en-US" sz="2200" b="1" dirty="0" smtClean="0">
                <a:solidFill>
                  <a:schemeClr val="bg1"/>
                </a:solidFill>
                <a:effectLst>
                  <a:glow rad="139700">
                    <a:schemeClr val="accent4">
                      <a:satMod val="175000"/>
                      <a:alpha val="40000"/>
                    </a:schemeClr>
                  </a:glow>
                </a:effectLst>
              </a:rPr>
              <a:t>Is the information accurate?</a:t>
            </a:r>
          </a:p>
          <a:p>
            <a:pPr algn="ctr">
              <a:buFont typeface="Wingdings" pitchFamily="2" charset="2"/>
              <a:buChar char="Ø"/>
              <a:defRPr/>
            </a:pPr>
            <a:r>
              <a:rPr lang="en-US" sz="2200" b="1" dirty="0" smtClean="0">
                <a:solidFill>
                  <a:schemeClr val="bg1"/>
                </a:solidFill>
                <a:effectLst>
                  <a:glow rad="139700">
                    <a:schemeClr val="accent4">
                      <a:satMod val="175000"/>
                      <a:alpha val="40000"/>
                    </a:schemeClr>
                  </a:glow>
                </a:effectLst>
              </a:rPr>
              <a:t>Is the information complete?</a:t>
            </a:r>
          </a:p>
          <a:p>
            <a:pPr algn="ctr">
              <a:buFont typeface="Wingdings" pitchFamily="2" charset="2"/>
              <a:buChar char="Ø"/>
              <a:defRPr/>
            </a:pPr>
            <a:r>
              <a:rPr lang="en-US" sz="2200" b="1" dirty="0" smtClean="0">
                <a:solidFill>
                  <a:schemeClr val="bg1"/>
                </a:solidFill>
                <a:effectLst>
                  <a:glow rad="139700">
                    <a:schemeClr val="accent4">
                      <a:satMod val="175000"/>
                      <a:alpha val="40000"/>
                    </a:schemeClr>
                  </a:glow>
                </a:effectLst>
              </a:rPr>
              <a:t>Is the information up to date?</a:t>
            </a:r>
          </a:p>
          <a:p>
            <a:pPr algn="ctr">
              <a:buFont typeface="Wingdings" pitchFamily="2" charset="2"/>
              <a:buChar char="Ø"/>
              <a:defRPr/>
            </a:pPr>
            <a:r>
              <a:rPr lang="en-US" sz="2200" b="1" dirty="0" smtClean="0">
                <a:solidFill>
                  <a:schemeClr val="bg1"/>
                </a:solidFill>
                <a:effectLst>
                  <a:glow rad="139700">
                    <a:schemeClr val="accent4">
                      <a:satMod val="175000"/>
                      <a:alpha val="40000"/>
                    </a:schemeClr>
                  </a:glow>
                </a:effectLst>
              </a:rPr>
              <a:t>Is the source biased?</a:t>
            </a:r>
            <a:endParaRPr lang="en-US" sz="2200" b="1" dirty="0" smtClean="0">
              <a:solidFill>
                <a:schemeClr val="bg1"/>
              </a:solidFill>
              <a:effectLst>
                <a:glow rad="139700">
                  <a:schemeClr val="accent4">
                    <a:satMod val="175000"/>
                    <a:alpha val="40000"/>
                  </a:schemeClr>
                </a:glo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0" descr="http://school.phillipmartin.info/school_pencil3.gif"/>
          <p:cNvPicPr>
            <a:picLocks noChangeAspect="1" noChangeArrowheads="1"/>
          </p:cNvPicPr>
          <p:nvPr/>
        </p:nvPicPr>
        <p:blipFill>
          <a:blip r:embed="rId2" cstate="print"/>
          <a:srcRect/>
          <a:stretch>
            <a:fillRect/>
          </a:stretch>
        </p:blipFill>
        <p:spPr bwMode="auto">
          <a:xfrm>
            <a:off x="308278" y="2343150"/>
            <a:ext cx="2399846" cy="2514600"/>
          </a:xfrm>
          <a:prstGeom prst="rect">
            <a:avLst/>
          </a:prstGeom>
          <a:noFill/>
        </p:spPr>
      </p:pic>
      <p:sp>
        <p:nvSpPr>
          <p:cNvPr id="4" name="Subtitle 2"/>
          <p:cNvSpPr txBox="1">
            <a:spLocks/>
          </p:cNvSpPr>
          <p:nvPr/>
        </p:nvSpPr>
        <p:spPr>
          <a:xfrm>
            <a:off x="457200" y="133350"/>
            <a:ext cx="6096000" cy="685800"/>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dirty="0" smtClean="0">
                <a:solidFill>
                  <a:schemeClr val="bg1"/>
                </a:solidFill>
                <a:latin typeface="UlusalOkul.Com Çizgili" pitchFamily="2" charset="0"/>
              </a:rPr>
              <a:t>Homework</a:t>
            </a:r>
            <a:endParaRPr kumimoji="0" lang="en-US" sz="4000" b="1" i="0" u="none" strike="noStrike" kern="1200" cap="none" spc="0" normalizeH="0" baseline="0" noProof="0" dirty="0">
              <a:ln>
                <a:noFill/>
              </a:ln>
              <a:solidFill>
                <a:schemeClr val="bg1"/>
              </a:solidFill>
              <a:effectLst/>
              <a:uLnTx/>
              <a:uFillTx/>
              <a:latin typeface="UlusalOkul.Com Çizgili" pitchFamily="2" charset="0"/>
            </a:endParaRPr>
          </a:p>
        </p:txBody>
      </p:sp>
      <p:sp>
        <p:nvSpPr>
          <p:cNvPr id="7" name="Rectangle 6"/>
          <p:cNvSpPr/>
          <p:nvPr/>
        </p:nvSpPr>
        <p:spPr>
          <a:xfrm>
            <a:off x="3124200" y="1885950"/>
            <a:ext cx="5486400" cy="1791260"/>
          </a:xfrm>
          <a:prstGeom prst="rect">
            <a:avLst/>
          </a:prstGeom>
        </p:spPr>
        <p:txBody>
          <a:bodyPr wrap="square">
            <a:spAutoFit/>
          </a:bodyPr>
          <a:lstStyle/>
          <a:p>
            <a:pPr lvl="0" fontAlgn="base">
              <a:spcBef>
                <a:spcPct val="20000"/>
              </a:spcBef>
              <a:spcAft>
                <a:spcPct val="0"/>
              </a:spcAft>
              <a:defRPr/>
            </a:pPr>
            <a:r>
              <a:rPr lang="en-US" sz="2400" kern="0" dirty="0" smtClean="0">
                <a:solidFill>
                  <a:prstClr val="white"/>
                </a:solidFill>
              </a:rPr>
              <a:t>In your Skills Book complete pgs.  141-146. </a:t>
            </a:r>
          </a:p>
          <a:p>
            <a:pPr marL="342900" lvl="0" indent="-342900" fontAlgn="base">
              <a:spcBef>
                <a:spcPct val="20000"/>
              </a:spcBef>
              <a:spcAft>
                <a:spcPct val="0"/>
              </a:spcAft>
              <a:buFont typeface="Wingdings" pitchFamily="2" charset="2"/>
              <a:buChar char="Ø"/>
              <a:defRPr/>
            </a:pPr>
            <a:r>
              <a:rPr lang="en-US" sz="2400" kern="0" dirty="0" smtClean="0">
                <a:solidFill>
                  <a:prstClr val="white"/>
                </a:solidFill>
                <a:effectLst>
                  <a:glow rad="139700">
                    <a:schemeClr val="accent6">
                      <a:satMod val="175000"/>
                      <a:alpha val="40000"/>
                    </a:schemeClr>
                  </a:glow>
                </a:effectLst>
              </a:rPr>
              <a:t>Common &amp; Proper Nouns</a:t>
            </a:r>
          </a:p>
          <a:p>
            <a:pPr marL="342900" lvl="0" indent="-342900" fontAlgn="base">
              <a:spcBef>
                <a:spcPct val="20000"/>
              </a:spcBef>
              <a:spcAft>
                <a:spcPct val="0"/>
              </a:spcAft>
              <a:buFont typeface="Wingdings" pitchFamily="2" charset="2"/>
              <a:buChar char="Ø"/>
              <a:defRPr/>
            </a:pPr>
            <a:r>
              <a:rPr lang="en-US" sz="2400" kern="0" dirty="0" smtClean="0">
                <a:solidFill>
                  <a:prstClr val="white"/>
                </a:solidFill>
                <a:effectLst>
                  <a:glow rad="139700">
                    <a:schemeClr val="accent6">
                      <a:satMod val="175000"/>
                      <a:alpha val="40000"/>
                    </a:schemeClr>
                  </a:glow>
                </a:effectLst>
              </a:rPr>
              <a:t>Concrete &amp; Abstract Nouns</a:t>
            </a:r>
          </a:p>
          <a:p>
            <a:pPr marL="342900" lvl="0" indent="-342900" fontAlgn="base">
              <a:spcBef>
                <a:spcPct val="20000"/>
              </a:spcBef>
              <a:spcAft>
                <a:spcPct val="0"/>
              </a:spcAft>
              <a:buFont typeface="Wingdings" pitchFamily="2" charset="2"/>
              <a:buChar char="Ø"/>
              <a:defRPr/>
            </a:pPr>
            <a:r>
              <a:rPr lang="en-US" sz="2400" kern="0" dirty="0" smtClean="0">
                <a:solidFill>
                  <a:prstClr val="white"/>
                </a:solidFill>
                <a:effectLst>
                  <a:glow rad="139700">
                    <a:schemeClr val="accent6">
                      <a:satMod val="175000"/>
                      <a:alpha val="40000"/>
                    </a:schemeClr>
                  </a:glow>
                </a:effectLst>
              </a:rPr>
              <a:t>Subject &amp; Object Nouns</a:t>
            </a:r>
          </a:p>
        </p:txBody>
      </p:sp>
      <p:sp>
        <p:nvSpPr>
          <p:cNvPr id="8" name="Cloud Callout 7"/>
          <p:cNvSpPr/>
          <p:nvPr/>
        </p:nvSpPr>
        <p:spPr>
          <a:xfrm>
            <a:off x="1828800" y="2495550"/>
            <a:ext cx="914400" cy="609600"/>
          </a:xfrm>
          <a:prstGeom prst="cloudCallout">
            <a:avLst>
              <a:gd name="adj1" fmla="val -51836"/>
              <a:gd name="adj2" fmla="val 6728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JOY!</a:t>
            </a:r>
            <a:endParaRPr 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457200" y="133350"/>
            <a:ext cx="6934200" cy="685800"/>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noProof="0" dirty="0" smtClean="0">
                <a:solidFill>
                  <a:schemeClr val="bg1"/>
                </a:solidFill>
                <a:latin typeface="UlusalOkul.Com Çizgili" pitchFamily="2" charset="0"/>
              </a:rPr>
              <a:t>Next</a:t>
            </a:r>
            <a:endParaRPr kumimoji="0" lang="en-US" sz="4000" b="1" i="0" u="none" strike="noStrike" kern="1200" cap="none" spc="0" normalizeH="0" baseline="0" noProof="0" dirty="0">
              <a:ln>
                <a:noFill/>
              </a:ln>
              <a:solidFill>
                <a:schemeClr val="bg1"/>
              </a:solidFill>
              <a:effectLst/>
              <a:uLnTx/>
              <a:uFillTx/>
              <a:latin typeface="UlusalOkul.Com Çizgili" pitchFamily="2" charset="0"/>
            </a:endParaRPr>
          </a:p>
        </p:txBody>
      </p:sp>
      <p:pic>
        <p:nvPicPr>
          <p:cNvPr id="12" name="Picture 2" descr="http://forms.hmhco.com/templates-1.0/images/writesource/write-source-logo2.jpg"/>
          <p:cNvPicPr>
            <a:picLocks noChangeAspect="1" noChangeArrowheads="1"/>
          </p:cNvPicPr>
          <p:nvPr/>
        </p:nvPicPr>
        <p:blipFill>
          <a:blip r:embed="rId2" cstate="print"/>
          <a:srcRect/>
          <a:stretch>
            <a:fillRect/>
          </a:stretch>
        </p:blipFill>
        <p:spPr bwMode="auto">
          <a:xfrm>
            <a:off x="533400" y="4248150"/>
            <a:ext cx="2209800" cy="476250"/>
          </a:xfrm>
          <a:prstGeom prst="rect">
            <a:avLst/>
          </a:prstGeom>
          <a:noFill/>
        </p:spPr>
      </p:pic>
      <p:sp>
        <p:nvSpPr>
          <p:cNvPr id="13" name="Text Box 12"/>
          <p:cNvSpPr txBox="1">
            <a:spLocks noChangeArrowheads="1"/>
          </p:cNvSpPr>
          <p:nvPr/>
        </p:nvSpPr>
        <p:spPr bwMode="auto">
          <a:xfrm>
            <a:off x="5943600" y="4248150"/>
            <a:ext cx="2743200" cy="46166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sz="2400" i="0" u="none" strike="noStrike" kern="1200" cap="none" spc="0" normalizeH="0" baseline="0" noProof="0" dirty="0">
                <a:ln>
                  <a:noFill/>
                </a:ln>
                <a:solidFill>
                  <a:sysClr val="window" lastClr="FFFFFF"/>
                </a:solidFill>
                <a:effectLst/>
                <a:uLnTx/>
                <a:uFillTx/>
                <a:ea typeface="+mn-ea"/>
                <a:cs typeface="+mn-cs"/>
              </a:rPr>
              <a:t>Jim Soto </a:t>
            </a:r>
            <a:r>
              <a:rPr kumimoji="0" lang="en-US" sz="2400" i="0" u="none" strike="noStrike" kern="1200" cap="none" spc="0" normalizeH="0" baseline="0" noProof="0" dirty="0">
                <a:ln>
                  <a:noFill/>
                </a:ln>
                <a:solidFill>
                  <a:sysClr val="window" lastClr="FFFFFF"/>
                </a:solidFill>
                <a:effectLst/>
                <a:uLnTx/>
                <a:uFillTx/>
                <a:ea typeface="+mn-ea"/>
                <a:cs typeface="Times New Roman" pitchFamily="18" charset="0"/>
              </a:rPr>
              <a:t>© </a:t>
            </a:r>
            <a:r>
              <a:rPr kumimoji="0" lang="en-US" sz="2400" i="0" u="none" strike="noStrike" kern="1200" cap="none" spc="0" normalizeH="0" baseline="0" noProof="0" dirty="0" smtClean="0">
                <a:ln>
                  <a:noFill/>
                </a:ln>
                <a:solidFill>
                  <a:sysClr val="window" lastClr="FFFFFF"/>
                </a:solidFill>
                <a:effectLst/>
                <a:uLnTx/>
                <a:uFillTx/>
                <a:ea typeface="+mn-ea"/>
                <a:cs typeface="Times New Roman" pitchFamily="18" charset="0"/>
              </a:rPr>
              <a:t>2016</a:t>
            </a:r>
            <a:endParaRPr kumimoji="0" lang="en-US" sz="2400" i="0" u="none" strike="noStrike" kern="1200" cap="none" spc="0" normalizeH="0" baseline="0" noProof="0" dirty="0">
              <a:ln>
                <a:noFill/>
              </a:ln>
              <a:solidFill>
                <a:sysClr val="window" lastClr="FFFFFF"/>
              </a:solidFill>
              <a:effectLst/>
              <a:uLnTx/>
              <a:uFillTx/>
              <a:ea typeface="+mn-ea"/>
              <a:cs typeface="Times New Roman" pitchFamily="18" charset="0"/>
            </a:endParaRPr>
          </a:p>
        </p:txBody>
      </p:sp>
      <p:sp>
        <p:nvSpPr>
          <p:cNvPr id="15" name="Subtitle 2"/>
          <p:cNvSpPr txBox="1">
            <a:spLocks/>
          </p:cNvSpPr>
          <p:nvPr/>
        </p:nvSpPr>
        <p:spPr>
          <a:xfrm>
            <a:off x="457200" y="2190750"/>
            <a:ext cx="6172200" cy="1219200"/>
          </a:xfrm>
          <a:prstGeom prst="rect">
            <a:avLst/>
          </a:prstGeom>
        </p:spPr>
        <p:txBody>
          <a:bodyPr vert="horz" lIns="91440" tIns="45720" rIns="91440" bIns="45720" rtlCol="0">
            <a:normAutofit/>
          </a:bodyPr>
          <a:lstStyle/>
          <a:p>
            <a:pPr lvl="0">
              <a:spcBef>
                <a:spcPct val="20000"/>
              </a:spcBef>
              <a:defRPr/>
            </a:pPr>
            <a:r>
              <a:rPr lang="en-US" sz="4400" b="1" dirty="0" smtClean="0">
                <a:solidFill>
                  <a:schemeClr val="bg1"/>
                </a:solidFill>
                <a:latin typeface="UlusalOkul.Com Çizgili" pitchFamily="2" charset="0"/>
              </a:rPr>
              <a:t>Taking Notes</a:t>
            </a:r>
            <a:endParaRPr lang="en-US" sz="4400" b="1" dirty="0">
              <a:solidFill>
                <a:schemeClr val="bg1"/>
              </a:solidFill>
              <a:latin typeface="UlusalOkul.Com Çizgili" pitchFamily="2" charset="0"/>
            </a:endParaRPr>
          </a:p>
        </p:txBody>
      </p:sp>
      <p:pic>
        <p:nvPicPr>
          <p:cNvPr id="16" name="Picture 2" descr="http://www.pppst.com/facs_feelings.gif"/>
          <p:cNvPicPr>
            <a:picLocks noChangeAspect="1" noChangeArrowheads="1"/>
          </p:cNvPicPr>
          <p:nvPr/>
        </p:nvPicPr>
        <p:blipFill>
          <a:blip r:embed="rId3" cstate="print"/>
          <a:srcRect/>
          <a:stretch>
            <a:fillRect/>
          </a:stretch>
        </p:blipFill>
        <p:spPr bwMode="auto">
          <a:xfrm>
            <a:off x="6477000" y="1523578"/>
            <a:ext cx="1828800" cy="251968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457200" y="133350"/>
            <a:ext cx="5029200" cy="685800"/>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dirty="0" smtClean="0">
                <a:solidFill>
                  <a:schemeClr val="bg1"/>
                </a:solidFill>
                <a:latin typeface="UlusalOkul.Com Çizgili" pitchFamily="2" charset="0"/>
              </a:rPr>
              <a:t>Research Writing </a:t>
            </a:r>
            <a:endParaRPr kumimoji="0" lang="en-US" sz="4000" b="1" i="0" u="none" strike="noStrike" kern="1200" cap="none" spc="0" normalizeH="0" baseline="0" noProof="0" dirty="0">
              <a:ln>
                <a:noFill/>
              </a:ln>
              <a:solidFill>
                <a:schemeClr val="bg1"/>
              </a:solidFill>
              <a:effectLst/>
              <a:uLnTx/>
              <a:uFillTx/>
              <a:latin typeface="UlusalOkul.Com Çizgili" pitchFamily="2" charset="0"/>
            </a:endParaRPr>
          </a:p>
        </p:txBody>
      </p:sp>
      <p:sp>
        <p:nvSpPr>
          <p:cNvPr id="5" name="Subtitle 2"/>
          <p:cNvSpPr txBox="1">
            <a:spLocks/>
          </p:cNvSpPr>
          <p:nvPr/>
        </p:nvSpPr>
        <p:spPr>
          <a:xfrm>
            <a:off x="457200" y="1733550"/>
            <a:ext cx="5410200" cy="2971800"/>
          </a:xfrm>
          <a:prstGeom prst="rect">
            <a:avLst/>
          </a:prstGeom>
        </p:spPr>
        <p:txBody>
          <a:bodyPr>
            <a:noAutofit/>
          </a:bodyPr>
          <a:lstStyle/>
          <a:p>
            <a:pPr lvl="0">
              <a:spcBef>
                <a:spcPct val="20000"/>
              </a:spcBef>
              <a:defRPr/>
            </a:pPr>
            <a:r>
              <a:rPr lang="en-US" sz="2400" dirty="0" smtClean="0">
                <a:solidFill>
                  <a:schemeClr val="bg1"/>
                </a:solidFill>
              </a:rPr>
              <a:t>As a middle school student, a set of research skills you must possess includes:</a:t>
            </a:r>
          </a:p>
          <a:p>
            <a:pPr lvl="0">
              <a:spcBef>
                <a:spcPct val="20000"/>
              </a:spcBef>
              <a:buFont typeface="Wingdings" pitchFamily="2" charset="2"/>
              <a:buChar char="Ø"/>
              <a:defRPr/>
            </a:pPr>
            <a:r>
              <a:rPr lang="en-US" sz="2200" dirty="0" smtClean="0">
                <a:solidFill>
                  <a:schemeClr val="bg1"/>
                </a:solidFill>
                <a:effectLst>
                  <a:glow rad="139700">
                    <a:schemeClr val="accent4">
                      <a:satMod val="175000"/>
                      <a:alpha val="40000"/>
                    </a:schemeClr>
                  </a:glow>
                </a:effectLst>
              </a:rPr>
              <a:t>Gathering relevant information from multiple sources, using research terms effectively, assessing the credibility and accuracy of each source, and quote or paraphrase the data and conclusions of others</a:t>
            </a:r>
            <a:r>
              <a:rPr lang="en-US" sz="2300" dirty="0" smtClean="0">
                <a:solidFill>
                  <a:schemeClr val="bg1"/>
                </a:solidFill>
                <a:effectLst>
                  <a:glow rad="139700">
                    <a:schemeClr val="accent4">
                      <a:satMod val="175000"/>
                      <a:alpha val="40000"/>
                    </a:schemeClr>
                  </a:glow>
                </a:effectLst>
              </a:rPr>
              <a:t>.</a:t>
            </a:r>
          </a:p>
        </p:txBody>
      </p:sp>
      <p:pic>
        <p:nvPicPr>
          <p:cNvPr id="5122" name="Picture 2" descr="http://internet.phillipmartin.info/occupation_computer3.gif"/>
          <p:cNvPicPr>
            <a:picLocks noChangeAspect="1" noChangeArrowheads="1"/>
          </p:cNvPicPr>
          <p:nvPr/>
        </p:nvPicPr>
        <p:blipFill>
          <a:blip r:embed="rId2" cstate="print"/>
          <a:srcRect/>
          <a:stretch>
            <a:fillRect/>
          </a:stretch>
        </p:blipFill>
        <p:spPr bwMode="auto">
          <a:xfrm>
            <a:off x="5486400" y="1962150"/>
            <a:ext cx="3301893" cy="25908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57200" y="133350"/>
            <a:ext cx="5943600" cy="685800"/>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dirty="0" smtClean="0">
                <a:solidFill>
                  <a:schemeClr val="bg1"/>
                </a:solidFill>
                <a:latin typeface="UlusalOkul.Com Çizgili" pitchFamily="2" charset="0"/>
              </a:rPr>
              <a:t>Back in the day...</a:t>
            </a:r>
            <a:endParaRPr kumimoji="0" lang="en-US" sz="4000" b="1" i="0" u="none" strike="noStrike" kern="1200" cap="none" spc="0" normalizeH="0" baseline="0" noProof="0" dirty="0">
              <a:ln>
                <a:noFill/>
              </a:ln>
              <a:solidFill>
                <a:schemeClr val="bg1"/>
              </a:solidFill>
              <a:effectLst/>
              <a:uLnTx/>
              <a:uFillTx/>
              <a:latin typeface="UlusalOkul.Com Çizgili" pitchFamily="2" charset="0"/>
            </a:endParaRPr>
          </a:p>
        </p:txBody>
      </p:sp>
      <p:sp>
        <p:nvSpPr>
          <p:cNvPr id="3" name="Subtitle 2"/>
          <p:cNvSpPr txBox="1">
            <a:spLocks/>
          </p:cNvSpPr>
          <p:nvPr/>
        </p:nvSpPr>
        <p:spPr>
          <a:xfrm>
            <a:off x="457200" y="1733550"/>
            <a:ext cx="4953000" cy="2590800"/>
          </a:xfrm>
          <a:prstGeom prst="rect">
            <a:avLst/>
          </a:prstGeom>
        </p:spPr>
        <p:txBody>
          <a:bodyPr>
            <a:noAutofit/>
          </a:bodyPr>
          <a:lstStyle/>
          <a:p>
            <a:pPr marR="0" lvl="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When your mom and dad where your age, doing research meant using magazines,</a:t>
            </a:r>
            <a:r>
              <a:rPr kumimoji="0" lang="en-US" sz="2400" b="0" i="0" u="none" strike="noStrike" kern="1200" cap="none" spc="0" normalizeH="0" noProof="0" dirty="0" smtClean="0">
                <a:ln>
                  <a:noFill/>
                </a:ln>
                <a:solidFill>
                  <a:schemeClr val="bg1"/>
                </a:solidFill>
                <a:effectLst/>
                <a:uLnTx/>
                <a:uFillTx/>
                <a:latin typeface="+mn-lt"/>
                <a:ea typeface="+mn-ea"/>
                <a:cs typeface="+mn-cs"/>
              </a:rPr>
              <a:t> news papers, and books. Today, researchers use the Internet, CDs, DVDs, live web-casts, and e-mails. In other, words, there is more variety today.</a:t>
            </a:r>
            <a:endParaRPr kumimoji="0" lang="en-US" sz="2400" b="0"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4100" name="Picture 4" descr="https://exploringthehistoryofwomeninmystery.files.wordpress.com/2016/01/reference-clipart-library.png?w=750"/>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410200" y="1809750"/>
            <a:ext cx="3276599" cy="2703378"/>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457200" y="133350"/>
            <a:ext cx="6248400" cy="685800"/>
          </a:xfrm>
          <a:prstGeom prst="rect">
            <a:avLst/>
          </a:prstGeom>
        </p:spPr>
        <p:txBody>
          <a:bodyPr vert="horz" lIns="91440" tIns="45720" rIns="91440" bIns="45720" rtlCol="0">
            <a:noAutofit/>
          </a:bodyPr>
          <a:lstStyle/>
          <a:p>
            <a:pPr lvl="0">
              <a:spcBef>
                <a:spcPct val="20000"/>
              </a:spcBef>
              <a:defRPr/>
            </a:pPr>
            <a:r>
              <a:rPr lang="en-US" sz="4000" b="1" dirty="0" smtClean="0">
                <a:solidFill>
                  <a:schemeClr val="bg1"/>
                </a:solidFill>
                <a:latin typeface="UlusalOkul.Com Çizgili" pitchFamily="2" charset="0"/>
              </a:rPr>
              <a:t>Primary vs. Secondary</a:t>
            </a:r>
            <a:endParaRPr lang="en-US" sz="4000" b="1" dirty="0">
              <a:solidFill>
                <a:schemeClr val="bg1"/>
              </a:solidFill>
              <a:latin typeface="UlusalOkul.Com Çizgili" pitchFamily="2" charset="0"/>
            </a:endParaRPr>
          </a:p>
        </p:txBody>
      </p:sp>
      <p:sp>
        <p:nvSpPr>
          <p:cNvPr id="3" name="Subtitle 2"/>
          <p:cNvSpPr txBox="1">
            <a:spLocks/>
          </p:cNvSpPr>
          <p:nvPr/>
        </p:nvSpPr>
        <p:spPr>
          <a:xfrm>
            <a:off x="1981200" y="1581150"/>
            <a:ext cx="5181600" cy="3200400"/>
          </a:xfrm>
          <a:prstGeom prst="rect">
            <a:avLst/>
          </a:prstGeom>
        </p:spPr>
        <p:txBody>
          <a:bodyPr>
            <a:noAutofit/>
          </a:bodyPr>
          <a:lstStyle/>
          <a:p>
            <a:pPr marR="0" lvl="0" algn="ctr"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Information sources can either</a:t>
            </a:r>
            <a:r>
              <a:rPr kumimoji="0" lang="en-US" sz="2400" b="0" i="0" u="none" strike="noStrike" kern="1200" cap="none" spc="0" normalizeH="0" noProof="0" dirty="0" smtClean="0">
                <a:ln>
                  <a:noFill/>
                </a:ln>
                <a:solidFill>
                  <a:schemeClr val="bg1"/>
                </a:solidFill>
                <a:effectLst/>
                <a:uLnTx/>
                <a:uFillTx/>
                <a:latin typeface="+mn-lt"/>
                <a:ea typeface="+mn-ea"/>
                <a:cs typeface="+mn-cs"/>
              </a:rPr>
              <a:t> be </a:t>
            </a:r>
            <a:r>
              <a:rPr kumimoji="0" lang="en-US" sz="2400" b="0" i="0" u="none" strike="noStrike" kern="1200" cap="none" spc="0" normalizeH="0" noProof="0" dirty="0" smtClean="0">
                <a:ln>
                  <a:noFill/>
                </a:ln>
                <a:solidFill>
                  <a:schemeClr val="bg1"/>
                </a:solidFill>
                <a:effectLst>
                  <a:glow rad="139700">
                    <a:schemeClr val="accent6">
                      <a:satMod val="175000"/>
                      <a:alpha val="40000"/>
                    </a:schemeClr>
                  </a:glow>
                </a:effectLst>
                <a:uLnTx/>
                <a:uFillTx/>
                <a:latin typeface="+mn-lt"/>
                <a:ea typeface="+mn-ea"/>
                <a:cs typeface="+mn-cs"/>
              </a:rPr>
              <a:t>primary</a:t>
            </a:r>
            <a:r>
              <a:rPr kumimoji="0" lang="en-US" sz="2400" b="0" i="0" u="none" strike="noStrike" kern="1200" cap="none" spc="0" normalizeH="0" noProof="0" dirty="0" smtClean="0">
                <a:ln>
                  <a:noFill/>
                </a:ln>
                <a:solidFill>
                  <a:schemeClr val="bg1"/>
                </a:solidFill>
                <a:effectLst/>
                <a:uLnTx/>
                <a:uFillTx/>
                <a:latin typeface="+mn-lt"/>
                <a:ea typeface="+mn-ea"/>
                <a:cs typeface="+mn-cs"/>
              </a:rPr>
              <a:t>, which means they are an original source; or as </a:t>
            </a:r>
            <a:r>
              <a:rPr kumimoji="0" lang="en-US" sz="2400" b="0" i="0" u="none" strike="noStrike" kern="1200" cap="none" spc="0" normalizeH="0" noProof="0" dirty="0" smtClean="0">
                <a:ln>
                  <a:noFill/>
                </a:ln>
                <a:solidFill>
                  <a:schemeClr val="bg1"/>
                </a:solidFill>
                <a:effectLst>
                  <a:glow rad="101600">
                    <a:schemeClr val="accent3">
                      <a:satMod val="175000"/>
                      <a:alpha val="40000"/>
                    </a:schemeClr>
                  </a:glow>
                </a:effectLst>
                <a:uLnTx/>
                <a:uFillTx/>
                <a:latin typeface="+mn-lt"/>
                <a:ea typeface="+mn-ea"/>
                <a:cs typeface="+mn-cs"/>
              </a:rPr>
              <a:t>secondary</a:t>
            </a:r>
            <a:r>
              <a:rPr kumimoji="0" lang="en-US" sz="2400" b="0" i="0" u="none" strike="noStrike" kern="1200" cap="none" spc="0" normalizeH="0" noProof="0" dirty="0" smtClean="0">
                <a:ln>
                  <a:noFill/>
                </a:ln>
                <a:solidFill>
                  <a:schemeClr val="bg1"/>
                </a:solidFill>
                <a:effectLst/>
                <a:uLnTx/>
                <a:uFillTx/>
                <a:latin typeface="+mn-lt"/>
                <a:ea typeface="+mn-ea"/>
                <a:cs typeface="+mn-cs"/>
              </a:rPr>
              <a:t>, which means they contain information gathered by somebody else. To give you an idea: most nonfiction, newspapers, magazines, and web sites are secondary sources.</a:t>
            </a:r>
            <a:endParaRPr kumimoji="0" lang="en-US" sz="2400" b="0"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1026" name="Picture 2" descr="http://cdn.1001freedownloads.com/vector/thumb/142447/rwwgub_Neon_Numerals-1.png"/>
          <p:cNvPicPr>
            <a:picLocks noChangeAspect="1" noChangeArrowheads="1"/>
          </p:cNvPicPr>
          <p:nvPr/>
        </p:nvPicPr>
        <p:blipFill>
          <a:blip r:embed="rId2" cstate="print"/>
          <a:srcRect/>
          <a:stretch>
            <a:fillRect/>
          </a:stretch>
        </p:blipFill>
        <p:spPr bwMode="auto">
          <a:xfrm>
            <a:off x="381000" y="1200150"/>
            <a:ext cx="1600200" cy="1809750"/>
          </a:xfrm>
          <a:prstGeom prst="rect">
            <a:avLst/>
          </a:prstGeom>
          <a:noFill/>
        </p:spPr>
      </p:pic>
      <p:pic>
        <p:nvPicPr>
          <p:cNvPr id="1028" name="Picture 4" descr="http://www.clipartsfree.net/vector/small/1286138253_Clipart_Free.png"/>
          <p:cNvPicPr>
            <a:picLocks noChangeAspect="1" noChangeArrowheads="1"/>
          </p:cNvPicPr>
          <p:nvPr/>
        </p:nvPicPr>
        <p:blipFill>
          <a:blip r:embed="rId3" cstate="print">
            <a:lum bright="-20000" contrast="40000"/>
          </a:blip>
          <a:srcRect/>
          <a:stretch>
            <a:fillRect/>
          </a:stretch>
        </p:blipFill>
        <p:spPr bwMode="auto">
          <a:xfrm>
            <a:off x="7162800" y="2952750"/>
            <a:ext cx="1676400" cy="1943100"/>
          </a:xfrm>
          <a:prstGeom prst="rect">
            <a:avLst/>
          </a:prstGeom>
          <a:no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457200" y="133350"/>
            <a:ext cx="7315200" cy="685800"/>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noProof="0" dirty="0" smtClean="0">
                <a:solidFill>
                  <a:schemeClr val="bg1"/>
                </a:solidFill>
                <a:latin typeface="UlusalOkul.Com Çizgili" pitchFamily="2" charset="0"/>
              </a:rPr>
              <a:t>Primary vs. Secondary</a:t>
            </a:r>
            <a:endParaRPr kumimoji="0" lang="en-US" sz="4000" b="1" i="0" u="none" strike="noStrike" kern="1200" cap="none" spc="0" normalizeH="0" baseline="0" noProof="0" dirty="0">
              <a:ln>
                <a:noFill/>
              </a:ln>
              <a:solidFill>
                <a:schemeClr val="bg1"/>
              </a:solidFill>
              <a:effectLst/>
              <a:uLnTx/>
              <a:uFillTx/>
              <a:latin typeface="UlusalOkul.Com Çizgili" pitchFamily="2" charset="0"/>
            </a:endParaRPr>
          </a:p>
        </p:txBody>
      </p:sp>
      <p:sp>
        <p:nvSpPr>
          <p:cNvPr id="4" name="Subtitle 2"/>
          <p:cNvSpPr txBox="1">
            <a:spLocks/>
          </p:cNvSpPr>
          <p:nvPr/>
        </p:nvSpPr>
        <p:spPr>
          <a:xfrm>
            <a:off x="457200" y="1657350"/>
            <a:ext cx="8229600" cy="1143000"/>
          </a:xfrm>
          <a:prstGeom prst="rect">
            <a:avLst/>
          </a:prstGeom>
        </p:spPr>
        <p:txBody>
          <a:bodyPr>
            <a:noAutofit/>
          </a:bodyPr>
          <a:lstStyle/>
          <a:p>
            <a:pPr marR="0" lvl="0" algn="ctr"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In page 364 of your text book you’ll find some additional information, read it</a:t>
            </a:r>
            <a:r>
              <a:rPr kumimoji="0" lang="en-US" sz="2400" b="0" i="0" u="none" strike="noStrike" kern="1200" cap="none" spc="0" normalizeH="0" noProof="0" dirty="0" smtClean="0">
                <a:ln>
                  <a:noFill/>
                </a:ln>
                <a:solidFill>
                  <a:schemeClr val="bg1"/>
                </a:solidFill>
                <a:effectLst/>
                <a:uLnTx/>
                <a:uFillTx/>
                <a:latin typeface="+mn-lt"/>
                <a:ea typeface="+mn-ea"/>
                <a:cs typeface="+mn-cs"/>
              </a:rPr>
              <a:t> then complete the </a:t>
            </a:r>
            <a:r>
              <a:rPr kumimoji="0" lang="en-US" sz="2400" b="0" i="1" u="none" strike="noStrike" kern="1200" cap="none" spc="0" normalizeH="0" noProof="0" dirty="0" smtClean="0">
                <a:ln>
                  <a:noFill/>
                </a:ln>
                <a:solidFill>
                  <a:schemeClr val="bg1"/>
                </a:solidFill>
                <a:effectLst>
                  <a:glow rad="101600">
                    <a:schemeClr val="accent2">
                      <a:satMod val="175000"/>
                      <a:alpha val="40000"/>
                    </a:schemeClr>
                  </a:glow>
                </a:effectLst>
                <a:uLnTx/>
                <a:uFillTx/>
                <a:latin typeface="+mn-lt"/>
                <a:ea typeface="+mn-ea"/>
                <a:cs typeface="+mn-cs"/>
              </a:rPr>
              <a:t>Try IT</a:t>
            </a:r>
            <a:r>
              <a:rPr kumimoji="0" lang="en-US" sz="2400" b="0" i="0" u="none" strike="noStrike" kern="1200" cap="none" spc="0" normalizeH="0" noProof="0" dirty="0" smtClean="0">
                <a:ln>
                  <a:noFill/>
                </a:ln>
                <a:solidFill>
                  <a:schemeClr val="bg1"/>
                </a:solidFill>
                <a:effectLst/>
                <a:uLnTx/>
                <a:uFillTx/>
                <a:latin typeface="+mn-lt"/>
                <a:ea typeface="+mn-ea"/>
                <a:cs typeface="+mn-cs"/>
              </a:rPr>
              <a:t> assessment at the end. Prepare for a discussion in ten minutes.</a:t>
            </a:r>
            <a:endParaRPr kumimoji="0" lang="en-US" sz="2400" b="0"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4098" name="Picture 2" descr="http://business.phillipmartin.info/business_advertising.gif"/>
          <p:cNvPicPr>
            <a:picLocks noChangeAspect="1" noChangeArrowheads="1"/>
          </p:cNvPicPr>
          <p:nvPr/>
        </p:nvPicPr>
        <p:blipFill>
          <a:blip r:embed="rId2" cstate="print"/>
          <a:srcRect/>
          <a:stretch>
            <a:fillRect/>
          </a:stretch>
        </p:blipFill>
        <p:spPr bwMode="auto">
          <a:xfrm>
            <a:off x="2775978" y="2876549"/>
            <a:ext cx="3853422" cy="2128897"/>
          </a:xfrm>
          <a:prstGeom prst="rect">
            <a:avLst/>
          </a:prstGeom>
          <a:noFill/>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457200" y="133350"/>
            <a:ext cx="4800600" cy="685800"/>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noProof="0" dirty="0" smtClean="0">
                <a:solidFill>
                  <a:schemeClr val="bg1"/>
                </a:solidFill>
                <a:latin typeface="UlusalOkul.Com Çizgili" pitchFamily="2" charset="0"/>
              </a:rPr>
              <a:t>Using the Internet</a:t>
            </a:r>
            <a:endParaRPr kumimoji="0" lang="en-US" sz="4000" b="1" i="0" u="none" strike="noStrike" kern="1200" cap="none" spc="0" normalizeH="0" baseline="0" noProof="0" dirty="0">
              <a:ln>
                <a:noFill/>
              </a:ln>
              <a:solidFill>
                <a:schemeClr val="bg1"/>
              </a:solidFill>
              <a:effectLst/>
              <a:uLnTx/>
              <a:uFillTx/>
              <a:latin typeface="UlusalOkul.Com Çizgili" pitchFamily="2" charset="0"/>
            </a:endParaRPr>
          </a:p>
        </p:txBody>
      </p:sp>
      <p:pic>
        <p:nvPicPr>
          <p:cNvPr id="21506" name="Picture 2" descr="http://internet.phillipmartin.info/internet_back4.gif"/>
          <p:cNvPicPr>
            <a:picLocks noChangeAspect="1" noChangeArrowheads="1"/>
          </p:cNvPicPr>
          <p:nvPr/>
        </p:nvPicPr>
        <p:blipFill>
          <a:blip r:embed="rId2" cstate="print"/>
          <a:srcRect/>
          <a:stretch>
            <a:fillRect/>
          </a:stretch>
        </p:blipFill>
        <p:spPr bwMode="auto">
          <a:xfrm>
            <a:off x="6154290" y="1657351"/>
            <a:ext cx="2608709" cy="2895600"/>
          </a:xfrm>
          <a:prstGeom prst="rect">
            <a:avLst/>
          </a:prstGeom>
          <a:noFill/>
        </p:spPr>
      </p:pic>
      <p:sp>
        <p:nvSpPr>
          <p:cNvPr id="4" name="Subtitle 2"/>
          <p:cNvSpPr txBox="1">
            <a:spLocks/>
          </p:cNvSpPr>
          <p:nvPr/>
        </p:nvSpPr>
        <p:spPr>
          <a:xfrm>
            <a:off x="457200" y="1733550"/>
            <a:ext cx="5791200" cy="2819400"/>
          </a:xfrm>
          <a:prstGeom prst="rect">
            <a:avLst/>
          </a:prstGeom>
        </p:spPr>
        <p:txBody>
          <a:bodyPr>
            <a:noAutofit/>
          </a:bodyPr>
          <a:lstStyle/>
          <a:p>
            <a:pPr lvl="0">
              <a:defRPr/>
            </a:pPr>
            <a:r>
              <a:rPr lang="en-US" sz="2400" dirty="0" smtClean="0">
                <a:solidFill>
                  <a:schemeClr val="bg1"/>
                </a:solidFill>
              </a:rPr>
              <a:t>The </a:t>
            </a:r>
            <a:r>
              <a:rPr lang="en-US" sz="2400" dirty="0" smtClean="0">
                <a:solidFill>
                  <a:schemeClr val="bg1"/>
                </a:solidFill>
                <a:effectLst>
                  <a:glow rad="139700">
                    <a:schemeClr val="accent5">
                      <a:satMod val="175000"/>
                      <a:alpha val="40000"/>
                    </a:schemeClr>
                  </a:glow>
                </a:effectLst>
              </a:rPr>
              <a:t>internet</a:t>
            </a:r>
            <a:r>
              <a:rPr lang="en-US" sz="2400" dirty="0" smtClean="0">
                <a:solidFill>
                  <a:schemeClr val="bg1"/>
                </a:solidFill>
              </a:rPr>
              <a:t> has rapidly become the most important informational </a:t>
            </a:r>
            <a:r>
              <a:rPr lang="en-US" sz="2400" dirty="0" smtClean="0">
                <a:solidFill>
                  <a:schemeClr val="bg1"/>
                </a:solidFill>
                <a:effectLst/>
              </a:rPr>
              <a:t>medium in our world. It allows people from all around the world to access and share data almost instantaneously. Be careful when using it, because the information found there comes from a variety of persons and places.</a:t>
            </a:r>
            <a:endParaRPr lang="en-US" sz="2300" dirty="0" smtClean="0">
              <a:solidFill>
                <a:schemeClr val="bg1"/>
              </a:solidFill>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457200" y="133350"/>
            <a:ext cx="4800600" cy="685800"/>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noProof="0" dirty="0" smtClean="0">
                <a:solidFill>
                  <a:schemeClr val="bg1"/>
                </a:solidFill>
                <a:latin typeface="UlusalOkul.Com Çizgili" pitchFamily="2" charset="0"/>
              </a:rPr>
              <a:t>Browsers</a:t>
            </a:r>
            <a:endParaRPr kumimoji="0" lang="en-US" sz="4000" b="1" i="0" u="none" strike="noStrike" kern="1200" cap="none" spc="0" normalizeH="0" baseline="0" noProof="0" dirty="0">
              <a:ln>
                <a:noFill/>
              </a:ln>
              <a:solidFill>
                <a:schemeClr val="bg1"/>
              </a:solidFill>
              <a:effectLst/>
              <a:uLnTx/>
              <a:uFillTx/>
              <a:latin typeface="UlusalOkul.Com Çizgili" pitchFamily="2" charset="0"/>
            </a:endParaRPr>
          </a:p>
        </p:txBody>
      </p:sp>
      <p:sp>
        <p:nvSpPr>
          <p:cNvPr id="4" name="Subtitle 2"/>
          <p:cNvSpPr txBox="1">
            <a:spLocks/>
          </p:cNvSpPr>
          <p:nvPr/>
        </p:nvSpPr>
        <p:spPr>
          <a:xfrm>
            <a:off x="457200" y="1733550"/>
            <a:ext cx="5105400" cy="3124200"/>
          </a:xfrm>
          <a:prstGeom prst="rect">
            <a:avLst/>
          </a:prstGeom>
        </p:spPr>
        <p:txBody>
          <a:bodyPr>
            <a:noAutofit/>
          </a:bodyPr>
          <a:lstStyle/>
          <a:p>
            <a:pPr lvl="0" algn="just">
              <a:defRPr/>
            </a:pPr>
            <a:r>
              <a:rPr lang="en-US" sz="2400" dirty="0" smtClean="0">
                <a:solidFill>
                  <a:schemeClr val="bg1"/>
                </a:solidFill>
              </a:rPr>
              <a:t>Chrome, Firefox, Opera, Safari, and Explorer are some names you’re probably familiar with</a:t>
            </a:r>
            <a:r>
              <a:rPr lang="en-US" sz="2400" dirty="0" smtClean="0">
                <a:solidFill>
                  <a:schemeClr val="bg1"/>
                </a:solidFill>
                <a:effectLst/>
              </a:rPr>
              <a:t>. They are a type of software known as browsers.</a:t>
            </a:r>
          </a:p>
          <a:p>
            <a:pPr lvl="0" algn="just">
              <a:defRPr/>
            </a:pPr>
            <a:endParaRPr lang="en-US" sz="2400" dirty="0" smtClean="0">
              <a:solidFill>
                <a:schemeClr val="bg1"/>
              </a:solidFill>
            </a:endParaRPr>
          </a:p>
          <a:p>
            <a:pPr lvl="0" algn="just">
              <a:defRPr/>
            </a:pPr>
            <a:r>
              <a:rPr lang="en-US" sz="2400" dirty="0" smtClean="0">
                <a:solidFill>
                  <a:schemeClr val="bg1"/>
                </a:solidFill>
                <a:effectLst/>
              </a:rPr>
              <a:t>Browsers are programs for “surfing” the Net. They enable you to find the information you’re looking for. </a:t>
            </a:r>
            <a:endParaRPr lang="en-US" sz="2300" dirty="0" smtClean="0">
              <a:solidFill>
                <a:schemeClr val="bg1"/>
              </a:solidFill>
              <a:effectLst/>
            </a:endParaRPr>
          </a:p>
        </p:txBody>
      </p:sp>
      <p:pic>
        <p:nvPicPr>
          <p:cNvPr id="2054" name="Picture 6" descr="https://cdn1.iconfinder.com/data/icons/logotypes/32/chrome-512.png"/>
          <p:cNvPicPr>
            <a:picLocks noChangeAspect="1" noChangeArrowheads="1"/>
          </p:cNvPicPr>
          <p:nvPr/>
        </p:nvPicPr>
        <p:blipFill>
          <a:blip r:embed="rId2" cstate="print">
            <a:lum bright="-10000" contrast="20000"/>
          </a:blip>
          <a:srcRect/>
          <a:stretch>
            <a:fillRect/>
          </a:stretch>
        </p:blipFill>
        <p:spPr bwMode="auto">
          <a:xfrm>
            <a:off x="5867400" y="361950"/>
            <a:ext cx="1295400" cy="1295400"/>
          </a:xfrm>
          <a:prstGeom prst="rect">
            <a:avLst/>
          </a:prstGeom>
          <a:noFill/>
        </p:spPr>
      </p:pic>
      <p:pic>
        <p:nvPicPr>
          <p:cNvPr id="2056" name="Picture 8" descr="https://upload.wikimedia.org/wikipedia/fr/d/df/Firefox_2013_logo.png"/>
          <p:cNvPicPr>
            <a:picLocks noChangeAspect="1" noChangeArrowheads="1"/>
          </p:cNvPicPr>
          <p:nvPr/>
        </p:nvPicPr>
        <p:blipFill>
          <a:blip r:embed="rId3" cstate="print"/>
          <a:srcRect/>
          <a:stretch>
            <a:fillRect/>
          </a:stretch>
        </p:blipFill>
        <p:spPr bwMode="auto">
          <a:xfrm>
            <a:off x="7162800" y="1123950"/>
            <a:ext cx="1307067" cy="1359090"/>
          </a:xfrm>
          <a:prstGeom prst="rect">
            <a:avLst/>
          </a:prstGeom>
          <a:noFill/>
        </p:spPr>
      </p:pic>
      <p:pic>
        <p:nvPicPr>
          <p:cNvPr id="2062" name="Picture 14" descr="http://gesel.electoralsalta.gov.ar/Imagen/imgOpera.png"/>
          <p:cNvPicPr>
            <a:picLocks noChangeAspect="1" noChangeArrowheads="1"/>
          </p:cNvPicPr>
          <p:nvPr/>
        </p:nvPicPr>
        <p:blipFill>
          <a:blip r:embed="rId4" cstate="print"/>
          <a:srcRect/>
          <a:stretch>
            <a:fillRect/>
          </a:stretch>
        </p:blipFill>
        <p:spPr bwMode="auto">
          <a:xfrm>
            <a:off x="7239000" y="2800350"/>
            <a:ext cx="1371600" cy="1295401"/>
          </a:xfrm>
          <a:prstGeom prst="rect">
            <a:avLst/>
          </a:prstGeom>
          <a:noFill/>
        </p:spPr>
      </p:pic>
      <p:pic>
        <p:nvPicPr>
          <p:cNvPr id="2064" name="Picture 16" descr="http://icons.iconarchive.com/icons/blackvariant/button-ui-system-apps/1024/Safari-1-icon.png"/>
          <p:cNvPicPr>
            <a:picLocks noChangeAspect="1" noChangeArrowheads="1"/>
          </p:cNvPicPr>
          <p:nvPr/>
        </p:nvPicPr>
        <p:blipFill>
          <a:blip r:embed="rId5" cstate="print">
            <a:lum bright="-10000" contrast="20000"/>
          </a:blip>
          <a:srcRect/>
          <a:stretch>
            <a:fillRect/>
          </a:stretch>
        </p:blipFill>
        <p:spPr bwMode="auto">
          <a:xfrm>
            <a:off x="5867400" y="1885950"/>
            <a:ext cx="1371600" cy="1371600"/>
          </a:xfrm>
          <a:prstGeom prst="rect">
            <a:avLst/>
          </a:prstGeom>
          <a:noFill/>
        </p:spPr>
      </p:pic>
      <p:pic>
        <p:nvPicPr>
          <p:cNvPr id="2066" name="Picture 18" descr="http://raphamorim.com/assets/images/browser-support/ie.png"/>
          <p:cNvPicPr>
            <a:picLocks noChangeAspect="1" noChangeArrowheads="1"/>
          </p:cNvPicPr>
          <p:nvPr/>
        </p:nvPicPr>
        <p:blipFill>
          <a:blip r:embed="rId6" cstate="print">
            <a:lum bright="-10000" contrast="10000"/>
          </a:blip>
          <a:srcRect/>
          <a:stretch>
            <a:fillRect/>
          </a:stretch>
        </p:blipFill>
        <p:spPr bwMode="auto">
          <a:xfrm>
            <a:off x="5791200" y="3333750"/>
            <a:ext cx="1600200" cy="16002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457200" y="133350"/>
            <a:ext cx="5943600" cy="685800"/>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noProof="0" dirty="0" smtClean="0">
                <a:solidFill>
                  <a:schemeClr val="bg1"/>
                </a:solidFill>
                <a:latin typeface="UlusalOkul.Com Çizgili" pitchFamily="2" charset="0"/>
              </a:rPr>
              <a:t>Parts of a Browsers</a:t>
            </a:r>
            <a:endParaRPr kumimoji="0" lang="en-US" sz="4000" b="1" i="0" u="none" strike="noStrike" kern="1200" cap="none" spc="0" normalizeH="0" baseline="0" noProof="0" dirty="0">
              <a:ln>
                <a:noFill/>
              </a:ln>
              <a:solidFill>
                <a:schemeClr val="bg1"/>
              </a:solidFill>
              <a:effectLst/>
              <a:uLnTx/>
              <a:uFillTx/>
              <a:latin typeface="UlusalOkul.Com Çizgili" pitchFamily="2" charset="0"/>
            </a:endParaRPr>
          </a:p>
        </p:txBody>
      </p:sp>
      <p:pic>
        <p:nvPicPr>
          <p:cNvPr id="4098" name="Picture 2" descr="http://images.slideplayer.com/26/8486492/slides/slide_6.jpg"/>
          <p:cNvPicPr>
            <a:picLocks noChangeAspect="1" noChangeArrowheads="1"/>
          </p:cNvPicPr>
          <p:nvPr/>
        </p:nvPicPr>
        <p:blipFill>
          <a:blip r:embed="rId2" cstate="print">
            <a:lum contrast="20000"/>
          </a:blip>
          <a:srcRect t="19139"/>
          <a:stretch>
            <a:fillRect/>
          </a:stretch>
        </p:blipFill>
        <p:spPr bwMode="auto">
          <a:xfrm>
            <a:off x="1219200" y="1047750"/>
            <a:ext cx="6705600" cy="38379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1673</TotalTime>
  <Words>1009</Words>
  <Application>Microsoft Office PowerPoint</Application>
  <PresentationFormat>On-screen Show (16:9)</PresentationFormat>
  <Paragraphs>72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Froebles</dc:creator>
  <cp:lastModifiedBy>Froebel Bilingual</cp:lastModifiedBy>
  <cp:revision>302</cp:revision>
  <dcterms:created xsi:type="dcterms:W3CDTF">2014-07-21T19:21:28Z</dcterms:created>
  <dcterms:modified xsi:type="dcterms:W3CDTF">2016-04-21T12:48:07Z</dcterms:modified>
</cp:coreProperties>
</file>