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61" r:id="rId5"/>
    <p:sldId id="280" r:id="rId6"/>
    <p:sldId id="291" r:id="rId7"/>
    <p:sldId id="289" r:id="rId8"/>
    <p:sldId id="290" r:id="rId9"/>
    <p:sldId id="293" r:id="rId10"/>
    <p:sldId id="266" r:id="rId11"/>
    <p:sldId id="294" r:id="rId12"/>
    <p:sldId id="283" r:id="rId13"/>
    <p:sldId id="285" r:id="rId14"/>
    <p:sldId id="295" r:id="rId15"/>
    <p:sldId id="282" r:id="rId16"/>
    <p:sldId id="288" r:id="rId17"/>
    <p:sldId id="292" r:id="rId18"/>
    <p:sldId id="287" r:id="rId19"/>
    <p:sldId id="274" r:id="rId20"/>
    <p:sldId id="263"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E8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0" d="100"/>
          <a:sy n="80" d="100"/>
        </p:scale>
        <p:origin x="-804" y="-18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12/2/2018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0fivQUlC7-8"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WwP7Sd7RacA"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W4Q9tbmCHmE"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agora"/>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174" r="15987"/>
          <a:stretch/>
        </p:blipFill>
        <p:spPr bwMode="auto">
          <a:xfrm>
            <a:off x="-2" y="9253"/>
            <a:ext cx="9144001" cy="513424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0" y="2876550"/>
            <a:ext cx="9144000" cy="1295399"/>
          </a:xfrm>
        </p:spPr>
        <p:txBody>
          <a:bodyPr>
            <a:noAutofit/>
          </a:bodyPr>
          <a:lstStyle/>
          <a:p>
            <a:r>
              <a:rPr lang="en-US" sz="8800" b="1" dirty="0" smtClean="0">
                <a:effectLst>
                  <a:glow rad="101600">
                    <a:schemeClr val="accent2">
                      <a:satMod val="175000"/>
                      <a:alpha val="40000"/>
                    </a:schemeClr>
                  </a:glow>
                </a:effectLst>
                <a:latin typeface="BIRTH OF A HERO" pitchFamily="2" charset="0"/>
              </a:rPr>
              <a:t>WORLD HISTORY</a:t>
            </a:r>
            <a:endParaRPr lang="en-US" sz="8800" b="1" dirty="0">
              <a:effectLst>
                <a:glow rad="101600">
                  <a:schemeClr val="accent2">
                    <a:satMod val="175000"/>
                    <a:alpha val="40000"/>
                  </a:schemeClr>
                </a:glow>
              </a:effectLst>
              <a:latin typeface="BIRTH OF A HERO" pitchFamily="2" charset="0"/>
            </a:endParaRPr>
          </a:p>
        </p:txBody>
      </p:sp>
      <p:sp>
        <p:nvSpPr>
          <p:cNvPr id="3" name="Subtitle 2"/>
          <p:cNvSpPr>
            <a:spLocks noGrp="1"/>
          </p:cNvSpPr>
          <p:nvPr>
            <p:ph type="subTitle" idx="1"/>
          </p:nvPr>
        </p:nvSpPr>
        <p:spPr>
          <a:xfrm>
            <a:off x="1524000" y="2266950"/>
            <a:ext cx="3810000" cy="742950"/>
          </a:xfrm>
        </p:spPr>
        <p:txBody>
          <a:bodyPr>
            <a:noAutofit/>
          </a:bodyPr>
          <a:lstStyle/>
          <a:p>
            <a:pPr algn="l"/>
            <a:r>
              <a:rPr lang="en-US" b="1" dirty="0" smtClean="0">
                <a:ln w="18415" cmpd="sng">
                  <a:noFill/>
                  <a:prstDash val="solid"/>
                </a:ln>
                <a:solidFill>
                  <a:schemeClr val="tx1"/>
                </a:solidFill>
                <a:effectLst>
                  <a:glow rad="101600">
                    <a:schemeClr val="accent6">
                      <a:satMod val="175000"/>
                      <a:alpha val="40000"/>
                    </a:schemeClr>
                  </a:glow>
                </a:effectLst>
                <a:latin typeface="BIRTH OF A HERO" pitchFamily="2" charset="0"/>
              </a:rPr>
              <a:t>Government in Athens</a:t>
            </a:r>
            <a:endParaRPr lang="en-US" b="1" dirty="0">
              <a:ln w="18415" cmpd="sng">
                <a:noFill/>
                <a:prstDash val="solid"/>
              </a:ln>
              <a:solidFill>
                <a:schemeClr val="tx1"/>
              </a:solidFill>
              <a:effectLst>
                <a:glow rad="101600">
                  <a:schemeClr val="accent6">
                    <a:satMod val="175000"/>
                    <a:alpha val="40000"/>
                  </a:schemeClr>
                </a:glow>
              </a:effectLst>
              <a:latin typeface="BIRTH OF A HERO" pitchFamily="2" charset="0"/>
            </a:endParaRPr>
          </a:p>
        </p:txBody>
      </p:sp>
      <p:sp>
        <p:nvSpPr>
          <p:cNvPr id="8" name="Subtitle 2"/>
          <p:cNvSpPr txBox="1">
            <a:spLocks/>
          </p:cNvSpPr>
          <p:nvPr/>
        </p:nvSpPr>
        <p:spPr>
          <a:xfrm>
            <a:off x="5867400" y="8953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noFill/>
                  <a:prstDash val="solid"/>
                </a:ln>
                <a:solidFill>
                  <a:srgbClr val="FFFFFF"/>
                </a:solidFill>
                <a:uLnTx/>
                <a:uFillTx/>
                <a:latin typeface="BIRTH OF A HERO" panose="02000000000000000000" pitchFamily="2" charset="0"/>
              </a:rPr>
              <a:t>with Mr. Jim Soto</a:t>
            </a:r>
            <a:endParaRPr kumimoji="0" lang="en-US" sz="2400" b="1" i="0" u="none" strike="noStrike" kern="1200" cap="none" spc="0" normalizeH="0" baseline="0" noProof="0" dirty="0">
              <a:ln w="18415" cmpd="sng">
                <a:noFill/>
                <a:prstDash val="solid"/>
              </a:ln>
              <a:solidFill>
                <a:srgbClr val="FFFFFF"/>
              </a:solidFill>
              <a:uLnTx/>
              <a:uFillTx/>
              <a:latin typeface="BIRTH OF A HERO" panose="02000000000000000000"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ppt_x</p:attrName>
                                        </p:attrNameLst>
                                      </p:cBhvr>
                                      <p:tavLst>
                                        <p:tav tm="0">
                                          <p:val>
                                            <p:strVal val="#ppt_x"/>
                                          </p:val>
                                        </p:tav>
                                        <p:tav tm="100000">
                                          <p:val>
                                            <p:strVal val="#ppt_x"/>
                                          </p:val>
                                        </p:tav>
                                      </p:tavLst>
                                    </p:anim>
                                    <p:anim calcmode="lin" valueType="num">
                                      <p:cBhvr>
                                        <p:cTn id="18"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Athens Creates Democracy</a:t>
            </a:r>
          </a:p>
        </p:txBody>
      </p:sp>
      <p:sp>
        <p:nvSpPr>
          <p:cNvPr id="3" name="Content Placeholder 2"/>
          <p:cNvSpPr txBox="1">
            <a:spLocks/>
          </p:cNvSpPr>
          <p:nvPr/>
        </p:nvSpPr>
        <p:spPr>
          <a:xfrm>
            <a:off x="381000" y="1276350"/>
            <a:ext cx="8458200" cy="1066800"/>
          </a:xfrm>
          <a:prstGeom prst="rect">
            <a:avLst/>
          </a:prstGeom>
          <a:solidFill>
            <a:srgbClr val="FFAE85">
              <a:alpha val="50196"/>
            </a:srgbClr>
          </a:solidFill>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00" dirty="0" smtClean="0">
                <a:solidFill>
                  <a:schemeClr val="bg1"/>
                </a:solidFill>
              </a:rPr>
              <a:t>The first real democratic constitution was created by </a:t>
            </a:r>
            <a:r>
              <a:rPr lang="en-US" sz="2200" b="1" dirty="0" smtClean="0">
                <a:solidFill>
                  <a:schemeClr val="bg1"/>
                </a:solidFill>
              </a:rPr>
              <a:t>Cleisthenes</a:t>
            </a:r>
            <a:r>
              <a:rPr lang="en-US" sz="2200" dirty="0" smtClean="0">
                <a:solidFill>
                  <a:schemeClr val="bg1"/>
                </a:solidFill>
              </a:rPr>
              <a:t>, an aristocrat himself, in 508 BC with the support of the people. Getting rid of the oligarchy once an for all, he created a new type of government, one never seen before in the history of the world.</a:t>
            </a:r>
          </a:p>
          <a:p>
            <a:pPr>
              <a:buFont typeface="Arial" pitchFamily="34" charset="0"/>
              <a:buNone/>
            </a:pPr>
            <a:endParaRPr lang="en-US" sz="2000" dirty="0" smtClean="0">
              <a:solidFill>
                <a:schemeClr val="bg1"/>
              </a:solidFill>
            </a:endParaRPr>
          </a:p>
        </p:txBody>
      </p:sp>
      <p:pic>
        <p:nvPicPr>
          <p:cNvPr id="11266" name="Picture 2" descr="Image result for peisistratus"/>
          <p:cNvPicPr>
            <a:picLocks noChangeAspect="1" noChangeArrowheads="1"/>
          </p:cNvPicPr>
          <p:nvPr/>
        </p:nvPicPr>
        <p:blipFill>
          <a:blip r:embed="rId2" cstate="print"/>
          <a:srcRect t="15431" b="8770"/>
          <a:stretch>
            <a:fillRect/>
          </a:stretch>
        </p:blipFill>
        <p:spPr bwMode="auto">
          <a:xfrm>
            <a:off x="1" y="2495550"/>
            <a:ext cx="9144000" cy="2647950"/>
          </a:xfrm>
          <a:prstGeom prst="rect">
            <a:avLst/>
          </a:prstGeom>
          <a:noFill/>
        </p:spPr>
      </p:pic>
    </p:spTree>
    <p:extLst>
      <p:ext uri="{BB962C8B-B14F-4D97-AF65-F5344CB8AC3E}">
        <p14:creationId xmlns:p14="http://schemas.microsoft.com/office/powerpoint/2010/main" xmlns="" val="1990991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428750"/>
            <a:ext cx="4191000" cy="2590800"/>
          </a:xfrm>
          <a:prstGeom prst="rect">
            <a:avLst/>
          </a:prstGeom>
          <a:solidFill>
            <a:srgbClr val="FFAE85">
              <a:alpha val="50196"/>
            </a:srgbClr>
          </a:solidFill>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smtClean="0">
                <a:solidFill>
                  <a:schemeClr val="bg1"/>
                </a:solidFill>
              </a:rPr>
              <a:t>The new type of government was called </a:t>
            </a:r>
            <a:r>
              <a:rPr lang="en-US" sz="2200" b="1" dirty="0" smtClean="0">
                <a:solidFill>
                  <a:schemeClr val="bg1"/>
                </a:solidFill>
                <a:effectLst>
                  <a:glow rad="101600">
                    <a:schemeClr val="accent6">
                      <a:satMod val="175000"/>
                      <a:alpha val="40000"/>
                    </a:schemeClr>
                  </a:glow>
                </a:effectLst>
              </a:rPr>
              <a:t>democracy</a:t>
            </a:r>
            <a:r>
              <a:rPr lang="en-US" sz="2200" dirty="0" smtClean="0">
                <a:solidFill>
                  <a:schemeClr val="bg1"/>
                </a:solidFill>
                <a:effectLst>
                  <a:glow rad="101600">
                    <a:schemeClr val="accent6">
                      <a:satMod val="175000"/>
                      <a:alpha val="40000"/>
                    </a:schemeClr>
                  </a:glow>
                </a:effectLst>
              </a:rPr>
              <a:t>, or a government in which people rule themselves</a:t>
            </a:r>
            <a:r>
              <a:rPr lang="en-US" sz="2200" dirty="0" smtClean="0">
                <a:solidFill>
                  <a:schemeClr val="bg1"/>
                </a:solidFill>
              </a:rPr>
              <a:t>. All </a:t>
            </a:r>
            <a:r>
              <a:rPr lang="en-US" sz="2200" b="1" dirty="0" smtClean="0">
                <a:solidFill>
                  <a:schemeClr val="bg1"/>
                </a:solidFill>
              </a:rPr>
              <a:t>Athenian citizens </a:t>
            </a:r>
            <a:r>
              <a:rPr lang="en-US" sz="2200" dirty="0" smtClean="0">
                <a:solidFill>
                  <a:schemeClr val="bg1"/>
                </a:solidFill>
              </a:rPr>
              <a:t>(land owners) were able to participate in government- they could </a:t>
            </a:r>
            <a:r>
              <a:rPr lang="en-US" sz="2200" dirty="0" smtClean="0">
                <a:solidFill>
                  <a:schemeClr val="bg1"/>
                </a:solidFill>
              </a:rPr>
              <a:t>vote. However a sizable part of the polis were </a:t>
            </a:r>
            <a:r>
              <a:rPr lang="en-US" sz="2200" dirty="0" smtClean="0">
                <a:solidFill>
                  <a:schemeClr val="bg1"/>
                </a:solidFill>
              </a:rPr>
              <a:t>excluded. Women, people born outside of Athens, and slaves could not vote. </a:t>
            </a:r>
            <a:endParaRPr lang="en-US" sz="2000" dirty="0" smtClean="0">
              <a:solidFill>
                <a:schemeClr val="bg1"/>
              </a:solidFill>
            </a:endParaRPr>
          </a:p>
        </p:txBody>
      </p:sp>
      <p:pic>
        <p:nvPicPr>
          <p:cNvPr id="32770" name="Picture 2" descr="Image result for peisistratus"/>
          <p:cNvPicPr>
            <a:picLocks noChangeAspect="1" noChangeArrowheads="1"/>
          </p:cNvPicPr>
          <p:nvPr/>
        </p:nvPicPr>
        <p:blipFill>
          <a:blip r:embed="rId2" cstate="print"/>
          <a:srcRect/>
          <a:stretch>
            <a:fillRect/>
          </a:stretch>
        </p:blipFill>
        <p:spPr bwMode="auto">
          <a:xfrm>
            <a:off x="4876800" y="1428750"/>
            <a:ext cx="3927475" cy="2612142"/>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123950"/>
            <a:ext cx="3733800" cy="3352800"/>
          </a:xfrm>
          <a:prstGeom prst="rect">
            <a:avLst/>
          </a:prstGeom>
          <a:solidFill>
            <a:srgbClr val="FFAE85">
              <a:alpha val="50196"/>
            </a:srgb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Cleisthenes</a:t>
            </a:r>
            <a:r>
              <a:rPr lang="en-US" sz="2000" dirty="0" smtClean="0">
                <a:solidFill>
                  <a:schemeClr val="bg1"/>
                </a:solidFill>
              </a:rPr>
              <a:t>, known as the “father of democracy”, had gatherings of citizens at hill sides that created laws at assemblies known as “ecclesia”. At these meetings anyone in attendance could raise up and speak their opinions. After debates on new legislations live votes usually took place. Some times votes were public and sometimes with secret ballots.</a:t>
            </a:r>
            <a:endParaRPr lang="en-US" sz="2000" dirty="0" smtClean="0">
              <a:solidFill>
                <a:schemeClr val="bg1"/>
              </a:solidFill>
            </a:endParaRPr>
          </a:p>
        </p:txBody>
      </p:sp>
      <p:pic>
        <p:nvPicPr>
          <p:cNvPr id="8194" name="Picture 2" descr="Related image"/>
          <p:cNvPicPr>
            <a:picLocks noChangeAspect="1" noChangeArrowheads="1"/>
          </p:cNvPicPr>
          <p:nvPr/>
        </p:nvPicPr>
        <p:blipFill>
          <a:blip r:embed="rId2" cstate="print">
            <a:clrChange>
              <a:clrFrom>
                <a:srgbClr val="FCFCFE"/>
              </a:clrFrom>
              <a:clrTo>
                <a:srgbClr val="FCFCFE">
                  <a:alpha val="0"/>
                </a:srgbClr>
              </a:clrTo>
            </a:clrChange>
            <a:lum bright="-12000" contrast="17000"/>
          </a:blip>
          <a:srcRect/>
          <a:stretch>
            <a:fillRect/>
          </a:stretch>
        </p:blipFill>
        <p:spPr bwMode="auto">
          <a:xfrm>
            <a:off x="4301138" y="1428750"/>
            <a:ext cx="4501564" cy="28956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3400" y="1123950"/>
            <a:ext cx="3581400" cy="3124200"/>
          </a:xfrm>
          <a:prstGeom prst="rect">
            <a:avLst/>
          </a:prstGeom>
          <a:solidFill>
            <a:srgbClr val="FFAE85">
              <a:alpha val="50196"/>
            </a:srgbClr>
          </a:solidFill>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bg1"/>
                </a:solidFill>
              </a:rPr>
              <a:t>Running a democracy was a lot of </a:t>
            </a:r>
            <a:r>
              <a:rPr lang="en-US" sz="2000" b="1" dirty="0" smtClean="0">
                <a:solidFill>
                  <a:schemeClr val="bg1"/>
                </a:solidFill>
              </a:rPr>
              <a:t>hard work </a:t>
            </a:r>
            <a:r>
              <a:rPr lang="en-US" sz="2000" dirty="0" smtClean="0">
                <a:solidFill>
                  <a:schemeClr val="bg1"/>
                </a:solidFill>
              </a:rPr>
              <a:t>because it was very difficult to gather enough quorum to run an assembly at any given time. Sometimes government officials were voted in, sometimes chosen by a lottery! Athens was a democracy for about 170 years. This form of government reached its peak under the rule of </a:t>
            </a:r>
            <a:r>
              <a:rPr lang="en-US" sz="2000" b="1" dirty="0" smtClean="0">
                <a:solidFill>
                  <a:schemeClr val="bg1"/>
                </a:solidFill>
              </a:rPr>
              <a:t>Pericles</a:t>
            </a:r>
            <a:r>
              <a:rPr lang="en-US" sz="2000" dirty="0" smtClean="0">
                <a:solidFill>
                  <a:schemeClr val="bg1"/>
                </a:solidFill>
              </a:rPr>
              <a:t>.</a:t>
            </a:r>
            <a:endParaRPr lang="en-US" sz="2000" dirty="0" smtClean="0">
              <a:solidFill>
                <a:schemeClr val="bg1"/>
              </a:solidFill>
            </a:endParaRPr>
          </a:p>
        </p:txBody>
      </p:sp>
      <p:pic>
        <p:nvPicPr>
          <p:cNvPr id="4098" name="Picture 2" descr="Related image">
            <a:hlinkClick r:id="rId2"/>
          </p:cNvPr>
          <p:cNvPicPr>
            <a:picLocks noChangeAspect="1" noChangeArrowheads="1"/>
          </p:cNvPicPr>
          <p:nvPr/>
        </p:nvPicPr>
        <p:blipFill>
          <a:blip r:embed="rId3" cstate="print">
            <a:lum bright="-3000" contrast="9000"/>
          </a:blip>
          <a:srcRect l="8750" r="22500" b="24444"/>
          <a:stretch>
            <a:fillRect/>
          </a:stretch>
        </p:blipFill>
        <p:spPr bwMode="auto">
          <a:xfrm>
            <a:off x="4249271" y="1200150"/>
            <a:ext cx="4437529" cy="2743200"/>
          </a:xfrm>
          <a:prstGeom prst="rect">
            <a:avLst/>
          </a:prstGeom>
          <a:noFill/>
        </p:spPr>
      </p:pic>
      <p:sp>
        <p:nvSpPr>
          <p:cNvPr id="5" name="Title 3"/>
          <p:cNvSpPr txBox="1">
            <a:spLocks/>
          </p:cNvSpPr>
          <p:nvPr/>
        </p:nvSpPr>
        <p:spPr>
          <a:xfrm rot="20490518">
            <a:off x="7657792" y="1329313"/>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304800"/>
            <a:ext cx="9144000" cy="8953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sz="4000" b="1" i="0" u="none" strike="noStrike" kern="0" cap="none" spc="0" normalizeH="0" baseline="0" noProof="0" dirty="0" smtClean="0">
                <a:ln>
                  <a:noFill/>
                </a:ln>
                <a:solidFill>
                  <a:srgbClr val="000000"/>
                </a:solidFill>
                <a:effectLst>
                  <a:glow rad="101600">
                    <a:schemeClr val="accent6">
                      <a:satMod val="175000"/>
                      <a:alpha val="40000"/>
                    </a:schemeClr>
                  </a:glow>
                </a:effectLst>
                <a:uLnTx/>
                <a:uFillTx/>
                <a:latin typeface="BIRTH OF A HERO" pitchFamily="2" charset="0"/>
                <a:ea typeface="MS PGothic" pitchFamily="34" charset="-128"/>
                <a:cs typeface="ＭＳ Ｐゴシック" charset="-128"/>
              </a:rPr>
              <a:t>Athenian Government Structure under Pericles</a:t>
            </a:r>
            <a:endParaRPr kumimoji="1" lang="en-US" sz="4000" b="1" i="0" u="none" strike="noStrike" kern="0" cap="none" spc="0" normalizeH="0" baseline="0" noProof="0" dirty="0" smtClean="0">
              <a:ln>
                <a:noFill/>
              </a:ln>
              <a:solidFill>
                <a:srgbClr val="FF0000"/>
              </a:solidFill>
              <a:effectLst>
                <a:glow rad="101600">
                  <a:schemeClr val="accent6">
                    <a:satMod val="175000"/>
                    <a:alpha val="40000"/>
                  </a:schemeClr>
                </a:glow>
              </a:effectLst>
              <a:uLnTx/>
              <a:uFillTx/>
              <a:latin typeface="BIRTH OF A HERO" pitchFamily="2" charset="0"/>
              <a:ea typeface="MS PGothic" pitchFamily="34" charset="-128"/>
              <a:cs typeface="ＭＳ Ｐゴシック" charset="-128"/>
            </a:endParaRPr>
          </a:p>
        </p:txBody>
      </p:sp>
      <p:sp>
        <p:nvSpPr>
          <p:cNvPr id="9" name="Text Box 8"/>
          <p:cNvSpPr txBox="1">
            <a:spLocks noChangeArrowheads="1"/>
          </p:cNvSpPr>
          <p:nvPr/>
        </p:nvSpPr>
        <p:spPr bwMode="auto">
          <a:xfrm>
            <a:off x="2209800" y="4114800"/>
            <a:ext cx="5943600" cy="45720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 name="Text Box 9"/>
          <p:cNvSpPr txBox="1">
            <a:spLocks noChangeArrowheads="1"/>
          </p:cNvSpPr>
          <p:nvPr/>
        </p:nvSpPr>
        <p:spPr bwMode="auto">
          <a:xfrm>
            <a:off x="838200" y="3562350"/>
            <a:ext cx="7772400" cy="1015663"/>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This is what a democratically elected government looked like under </a:t>
            </a:r>
            <a:r>
              <a:rPr kumimoji="0" lang="en-US" sz="2000" b="1" i="0" u="none" strike="noStrike" kern="0" cap="none" spc="0" normalizeH="0" baseline="0" noProof="0" dirty="0" smtClean="0">
                <a:ln>
                  <a:noFill/>
                </a:ln>
                <a:solidFill>
                  <a:sysClr val="windowText" lastClr="000000"/>
                </a:solidFill>
                <a:effectLst/>
                <a:uLnTx/>
                <a:uFillTx/>
              </a:rPr>
              <a:t>Pericles</a:t>
            </a:r>
            <a:r>
              <a:rPr kumimoji="0" lang="en-US" sz="2000" b="0" i="0" u="none" strike="noStrike" kern="0" cap="none" spc="0" normalizeH="0" baseline="0" noProof="0" dirty="0" smtClean="0">
                <a:ln>
                  <a:noFill/>
                </a:ln>
                <a:solidFill>
                  <a:sysClr val="windowText" lastClr="000000"/>
                </a:solidFill>
                <a:effectLst/>
                <a:uLnTx/>
                <a:uFillTx/>
              </a:rPr>
              <a:t>. Not long after, the </a:t>
            </a:r>
            <a:r>
              <a:rPr kumimoji="0" lang="en-US" sz="2000" b="1" i="0" u="none" strike="noStrike" kern="0" cap="none" spc="0" normalizeH="0" baseline="0" noProof="0" dirty="0" smtClean="0">
                <a:ln>
                  <a:noFill/>
                </a:ln>
                <a:solidFill>
                  <a:sysClr val="windowText" lastClr="000000"/>
                </a:solidFill>
                <a:effectLst/>
                <a:uLnTx/>
                <a:uFillTx/>
              </a:rPr>
              <a:t>Macedonians </a:t>
            </a:r>
            <a:r>
              <a:rPr kumimoji="0" lang="en-US" sz="2000" b="0" i="0" u="none" strike="noStrike" kern="0" cap="none" spc="0" normalizeH="0" baseline="0" noProof="0" dirty="0" smtClean="0">
                <a:ln>
                  <a:noFill/>
                </a:ln>
                <a:solidFill>
                  <a:sysClr val="windowText" lastClr="000000"/>
                </a:solidFill>
                <a:effectLst/>
                <a:uLnTx/>
                <a:uFillTx/>
              </a:rPr>
              <a:t>from the north conquered all of Greece and ended democracy. After all, they had a king.</a:t>
            </a:r>
          </a:p>
        </p:txBody>
      </p:sp>
      <p:sp>
        <p:nvSpPr>
          <p:cNvPr id="14" name="Rectangle 13"/>
          <p:cNvSpPr/>
          <p:nvPr/>
        </p:nvSpPr>
        <p:spPr>
          <a:xfrm>
            <a:off x="228600" y="895350"/>
            <a:ext cx="1861407" cy="584775"/>
          </a:xfrm>
          <a:prstGeom prst="rect">
            <a:avLst/>
          </a:prstGeom>
        </p:spPr>
        <p:txBody>
          <a:bodyPr wrap="none">
            <a:spAutoFit/>
          </a:bodyPr>
          <a:lstStyle/>
          <a:p>
            <a:pPr lvl="0" algn="ctr" fontAlgn="base">
              <a:spcBef>
                <a:spcPct val="0"/>
              </a:spcBef>
              <a:spcAft>
                <a:spcPct val="0"/>
              </a:spcAft>
              <a:defRPr/>
            </a:pPr>
            <a:r>
              <a:rPr kumimoji="1" lang="en-US" sz="3200" b="1" kern="0" dirty="0" smtClean="0">
                <a:solidFill>
                  <a:srgbClr val="000000"/>
                </a:solidFill>
                <a:effectLst>
                  <a:glow rad="101600">
                    <a:srgbClr val="F79646">
                      <a:satMod val="175000"/>
                      <a:alpha val="40000"/>
                    </a:srgbClr>
                  </a:glow>
                </a:effectLst>
                <a:latin typeface="BIRTH OF A HERO" pitchFamily="2" charset="0"/>
                <a:ea typeface="MS PGothic" pitchFamily="34" charset="-128"/>
                <a:cs typeface="ＭＳ Ｐゴシック" charset="-128"/>
              </a:rPr>
              <a:t>461 - 429 </a:t>
            </a:r>
            <a:r>
              <a:rPr kumimoji="1" lang="en-US" sz="3200" b="1" kern="0" dirty="0" smtClean="0">
                <a:solidFill>
                  <a:srgbClr val="000000"/>
                </a:solidFill>
                <a:effectLst>
                  <a:glow rad="101600">
                    <a:srgbClr val="F79646">
                      <a:satMod val="175000"/>
                      <a:alpha val="40000"/>
                    </a:srgbClr>
                  </a:glow>
                </a:effectLst>
                <a:latin typeface="BIRTH OF A HERO" pitchFamily="2" charset="0"/>
                <a:ea typeface="MS PGothic" pitchFamily="34" charset="-128"/>
                <a:cs typeface="ＭＳ Ｐゴシック" charset="-128"/>
              </a:rPr>
              <a:t>BC</a:t>
            </a:r>
            <a:endParaRPr kumimoji="1" lang="en-US" sz="3200" b="1" kern="0" dirty="0" smtClean="0">
              <a:solidFill>
                <a:srgbClr val="FF0000"/>
              </a:solidFill>
              <a:effectLst>
                <a:glow rad="101600">
                  <a:srgbClr val="F79646">
                    <a:satMod val="175000"/>
                    <a:alpha val="40000"/>
                  </a:srgbClr>
                </a:glow>
              </a:effectLst>
              <a:latin typeface="BIRTH OF A HERO" pitchFamily="2" charset="0"/>
              <a:ea typeface="MS PGothic" pitchFamily="34" charset="-128"/>
              <a:cs typeface="ＭＳ Ｐゴシック" charset="-128"/>
            </a:endParaRPr>
          </a:p>
        </p:txBody>
      </p:sp>
      <p:graphicFrame>
        <p:nvGraphicFramePr>
          <p:cNvPr id="32772" name="Object 2"/>
          <p:cNvGraphicFramePr>
            <a:graphicFrameLocks noChangeAspect="1"/>
          </p:cNvGraphicFramePr>
          <p:nvPr/>
        </p:nvGraphicFramePr>
        <p:xfrm>
          <a:off x="1295400" y="1428750"/>
          <a:ext cx="6591300" cy="2000250"/>
        </p:xfrm>
        <a:graphic>
          <a:graphicData uri="http://schemas.openxmlformats.org/presentationml/2006/ole">
            <p:oleObj spid="_x0000_s32772" name="Microsoft Organization Chart" r:id="rId3" imgW="4076640" imgH="971280" progId="MSOrgChart.2">
              <p:embed followColorScheme="full"/>
            </p:oleObj>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Ancient Democracy </a:t>
            </a:r>
            <a:r>
              <a:rPr lang="en-US" sz="4000" b="1" dirty="0">
                <a:solidFill>
                  <a:schemeClr val="bg1"/>
                </a:solidFill>
                <a:effectLst>
                  <a:glow rad="101600">
                    <a:schemeClr val="accent6">
                      <a:satMod val="175000"/>
                      <a:alpha val="40000"/>
                    </a:schemeClr>
                  </a:glow>
                </a:effectLst>
                <a:latin typeface="BIRTH OF A HERO" panose="02000000000000000000" pitchFamily="2" charset="0"/>
              </a:rPr>
              <a:t>vs. </a:t>
            </a:r>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Modern </a:t>
            </a:r>
            <a:r>
              <a:rPr lang="en-US" sz="4000" b="1" dirty="0">
                <a:solidFill>
                  <a:schemeClr val="bg1"/>
                </a:solidFill>
                <a:effectLst>
                  <a:glow rad="101600">
                    <a:schemeClr val="accent6">
                      <a:satMod val="175000"/>
                      <a:alpha val="40000"/>
                    </a:schemeClr>
                  </a:glow>
                </a:effectLst>
                <a:latin typeface="BIRTH OF A HERO" panose="02000000000000000000" pitchFamily="2" charset="0"/>
              </a:rPr>
              <a:t>Democracy </a:t>
            </a:r>
            <a:endParaRPr lang="en-US" sz="4000" b="1" dirty="0" smtClean="0">
              <a:solidFill>
                <a:schemeClr val="bg1"/>
              </a:solidFill>
              <a:effectLst>
                <a:glow rad="101600">
                  <a:schemeClr val="accent6">
                    <a:satMod val="175000"/>
                    <a:alpha val="40000"/>
                  </a:schemeClr>
                </a:glow>
              </a:effectLst>
              <a:latin typeface="BIRTH OF A HERO" panose="02000000000000000000" pitchFamily="2" charset="0"/>
            </a:endParaRPr>
          </a:p>
        </p:txBody>
      </p:sp>
      <p:sp>
        <p:nvSpPr>
          <p:cNvPr id="4" name="Content Placeholder 2"/>
          <p:cNvSpPr txBox="1">
            <a:spLocks/>
          </p:cNvSpPr>
          <p:nvPr/>
        </p:nvSpPr>
        <p:spPr>
          <a:xfrm>
            <a:off x="381000" y="1428750"/>
            <a:ext cx="8458200" cy="1981200"/>
          </a:xfrm>
          <a:prstGeom prst="rect">
            <a:avLst/>
          </a:prstGeom>
          <a:solidFill>
            <a:srgbClr val="FFAE85">
              <a:alpha val="50196"/>
            </a:srgb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kern="0" dirty="0" smtClean="0">
                <a:solidFill>
                  <a:schemeClr val="bg1"/>
                </a:solidFill>
              </a:rPr>
              <a:t>The </a:t>
            </a:r>
            <a:r>
              <a:rPr lang="en-US" sz="2000" kern="0" dirty="0" smtClean="0">
                <a:solidFill>
                  <a:schemeClr val="bg1"/>
                </a:solidFill>
              </a:rPr>
              <a:t>Greek democracy </a:t>
            </a:r>
            <a:r>
              <a:rPr lang="en-US" sz="2000" b="1" kern="0" dirty="0" smtClean="0">
                <a:solidFill>
                  <a:schemeClr val="bg1"/>
                </a:solidFill>
              </a:rPr>
              <a:t>was different </a:t>
            </a:r>
            <a:r>
              <a:rPr lang="en-US" sz="2000" kern="0" dirty="0" smtClean="0">
                <a:solidFill>
                  <a:schemeClr val="bg1"/>
                </a:solidFill>
              </a:rPr>
              <a:t>from the modern system because </a:t>
            </a:r>
            <a:r>
              <a:rPr lang="en-US" sz="2000" kern="0" dirty="0" smtClean="0">
                <a:solidFill>
                  <a:schemeClr val="bg1"/>
                </a:solidFill>
              </a:rPr>
              <a:t>their government </a:t>
            </a:r>
            <a:r>
              <a:rPr lang="en-US" sz="2000" kern="0" dirty="0" smtClean="0">
                <a:solidFill>
                  <a:schemeClr val="bg1"/>
                </a:solidFill>
              </a:rPr>
              <a:t>only granted the rights of citizenship to </a:t>
            </a:r>
            <a:r>
              <a:rPr lang="en-US" sz="2000" kern="0" dirty="0" smtClean="0">
                <a:solidFill>
                  <a:schemeClr val="bg1"/>
                </a:solidFill>
              </a:rPr>
              <a:t>male property owners and </a:t>
            </a:r>
            <a:r>
              <a:rPr lang="en-US" sz="2000" kern="0" dirty="0" smtClean="0">
                <a:solidFill>
                  <a:schemeClr val="bg1"/>
                </a:solidFill>
              </a:rPr>
              <a:t>who had completed </a:t>
            </a:r>
            <a:r>
              <a:rPr lang="en-US" sz="2000" kern="0" dirty="0" smtClean="0">
                <a:solidFill>
                  <a:schemeClr val="bg1"/>
                </a:solidFill>
              </a:rPr>
              <a:t>military </a:t>
            </a:r>
            <a:r>
              <a:rPr lang="en-US" sz="2000" kern="0" dirty="0" smtClean="0">
                <a:solidFill>
                  <a:schemeClr val="bg1"/>
                </a:solidFill>
              </a:rPr>
              <a:t>training. </a:t>
            </a:r>
            <a:r>
              <a:rPr lang="en-US" sz="2000" kern="0" dirty="0" smtClean="0">
                <a:solidFill>
                  <a:schemeClr val="bg1"/>
                </a:solidFill>
              </a:rPr>
              <a:t>Their </a:t>
            </a:r>
            <a:r>
              <a:rPr lang="en-US" sz="2000" kern="0" dirty="0" smtClean="0">
                <a:solidFill>
                  <a:schemeClr val="bg1"/>
                </a:solidFill>
              </a:rPr>
              <a:t>system </a:t>
            </a:r>
            <a:r>
              <a:rPr lang="en-US" sz="2000" b="1" kern="0" dirty="0" smtClean="0">
                <a:solidFill>
                  <a:schemeClr val="bg1"/>
                </a:solidFill>
              </a:rPr>
              <a:t>excluded</a:t>
            </a:r>
            <a:r>
              <a:rPr lang="en-US" sz="2000" kern="0" dirty="0" smtClean="0">
                <a:solidFill>
                  <a:schemeClr val="bg1"/>
                </a:solidFill>
              </a:rPr>
              <a:t> women, slaves, and children from </a:t>
            </a:r>
            <a:r>
              <a:rPr lang="en-US" sz="2000" kern="0" dirty="0" smtClean="0">
                <a:solidFill>
                  <a:schemeClr val="bg1"/>
                </a:solidFill>
              </a:rPr>
              <a:t>full citizenship. Additionally, </a:t>
            </a:r>
            <a:r>
              <a:rPr lang="en-US" sz="2000" kern="0" dirty="0" smtClean="0">
                <a:solidFill>
                  <a:schemeClr val="bg1"/>
                </a:solidFill>
              </a:rPr>
              <a:t>people who were not </a:t>
            </a:r>
            <a:r>
              <a:rPr lang="en-US" sz="2000" kern="0" dirty="0" smtClean="0">
                <a:solidFill>
                  <a:schemeClr val="bg1"/>
                </a:solidFill>
              </a:rPr>
              <a:t>citizens, </a:t>
            </a:r>
            <a:r>
              <a:rPr lang="en-US" sz="2000" kern="0" dirty="0" smtClean="0">
                <a:solidFill>
                  <a:schemeClr val="bg1"/>
                </a:solidFill>
              </a:rPr>
              <a:t>but </a:t>
            </a:r>
            <a:r>
              <a:rPr lang="en-US" sz="2000" kern="0" dirty="0" smtClean="0">
                <a:solidFill>
                  <a:schemeClr val="bg1"/>
                </a:solidFill>
              </a:rPr>
              <a:t>lived </a:t>
            </a:r>
            <a:r>
              <a:rPr lang="en-US" sz="2000" kern="0" dirty="0" smtClean="0">
                <a:solidFill>
                  <a:schemeClr val="bg1"/>
                </a:solidFill>
              </a:rPr>
              <a:t>in Athens could not vote. In today's </a:t>
            </a:r>
            <a:r>
              <a:rPr lang="en-US" sz="2000" kern="0" dirty="0" smtClean="0">
                <a:solidFill>
                  <a:schemeClr val="bg1"/>
                </a:solidFill>
              </a:rPr>
              <a:t>“democratic” system </a:t>
            </a:r>
            <a:r>
              <a:rPr lang="en-US" sz="2000" kern="0" dirty="0" smtClean="0">
                <a:solidFill>
                  <a:schemeClr val="bg1"/>
                </a:solidFill>
              </a:rPr>
              <a:t>in </a:t>
            </a:r>
            <a:r>
              <a:rPr lang="en-US" sz="2000" kern="0" dirty="0" smtClean="0">
                <a:solidFill>
                  <a:schemeClr val="bg1"/>
                </a:solidFill>
              </a:rPr>
              <a:t>the United States, anyone </a:t>
            </a:r>
            <a:r>
              <a:rPr lang="en-US" sz="2000" kern="0" dirty="0" smtClean="0">
                <a:solidFill>
                  <a:schemeClr val="bg1"/>
                </a:solidFill>
              </a:rPr>
              <a:t>born in the nation is considered </a:t>
            </a:r>
            <a:r>
              <a:rPr lang="en-US" sz="2000" kern="0" dirty="0" smtClean="0">
                <a:solidFill>
                  <a:schemeClr val="bg1"/>
                </a:solidFill>
              </a:rPr>
              <a:t>a citizen.</a:t>
            </a:r>
            <a:endParaRPr lang="en-US" sz="2000" dirty="0">
              <a:solidFill>
                <a:schemeClr val="bg1"/>
              </a:solidFill>
            </a:endParaRPr>
          </a:p>
        </p:txBody>
      </p:sp>
      <p:pic>
        <p:nvPicPr>
          <p:cNvPr id="5" name="Picture 2" descr="Related image"/>
          <p:cNvPicPr>
            <a:picLocks noChangeAspect="1" noChangeArrowheads="1"/>
          </p:cNvPicPr>
          <p:nvPr/>
        </p:nvPicPr>
        <p:blipFill>
          <a:blip r:embed="rId2" cstate="print">
            <a:clrChange>
              <a:clrFrom>
                <a:srgbClr val="FFFFFF"/>
              </a:clrFrom>
              <a:clrTo>
                <a:srgbClr val="FFFFFF">
                  <a:alpha val="0"/>
                </a:srgbClr>
              </a:clrTo>
            </a:clrChange>
            <a:lum bright="-10000" contrast="10000"/>
          </a:blip>
          <a:srcRect/>
          <a:stretch>
            <a:fillRect/>
          </a:stretch>
        </p:blipFill>
        <p:spPr bwMode="auto">
          <a:xfrm>
            <a:off x="4038600" y="3228975"/>
            <a:ext cx="5105400" cy="1914525"/>
          </a:xfrm>
          <a:prstGeom prst="rect">
            <a:avLst/>
          </a:prstGeom>
          <a:noFill/>
          <a:effectLst>
            <a:softEdge rad="12700"/>
          </a:effectLst>
        </p:spPr>
      </p:pic>
      <p:pic>
        <p:nvPicPr>
          <p:cNvPr id="6146" name="Picture 2" descr="Related image"/>
          <p:cNvPicPr>
            <a:picLocks noChangeAspect="1" noChangeArrowheads="1"/>
          </p:cNvPicPr>
          <p:nvPr/>
        </p:nvPicPr>
        <p:blipFill>
          <a:blip r:embed="rId2" cstate="print">
            <a:clrChange>
              <a:clrFrom>
                <a:srgbClr val="FFFFFF"/>
              </a:clrFrom>
              <a:clrTo>
                <a:srgbClr val="FFFFFF">
                  <a:alpha val="0"/>
                </a:srgbClr>
              </a:clrTo>
            </a:clrChange>
            <a:lum bright="-10000" contrast="10000"/>
          </a:blip>
          <a:srcRect/>
          <a:stretch>
            <a:fillRect/>
          </a:stretch>
        </p:blipFill>
        <p:spPr bwMode="auto">
          <a:xfrm>
            <a:off x="0" y="3228974"/>
            <a:ext cx="5105400" cy="1914525"/>
          </a:xfrm>
          <a:prstGeom prst="rect">
            <a:avLst/>
          </a:prstGeom>
          <a:noFill/>
          <a:effectLst>
            <a:softEdge rad="127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3486150"/>
            <a:ext cx="8229600" cy="1371600"/>
          </a:xfrm>
          <a:prstGeom prst="rect">
            <a:avLst/>
          </a:prstGeom>
          <a:solidFill>
            <a:srgbClr val="FFAE85">
              <a:alpha val="50196"/>
            </a:srgbClr>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While there are many similarities between the democracy of ancient Athens and that of the modern republics, and also many differences, the main difference would be that one can be termed as </a:t>
            </a:r>
            <a:r>
              <a:rPr lang="en-US" sz="2000" b="1" dirty="0" smtClean="0">
                <a:solidFill>
                  <a:schemeClr val="bg1"/>
                </a:solidFill>
              </a:rPr>
              <a:t>direct</a:t>
            </a:r>
            <a:r>
              <a:rPr lang="en-US" sz="2000" dirty="0" smtClean="0">
                <a:solidFill>
                  <a:schemeClr val="bg1"/>
                </a:solidFill>
              </a:rPr>
              <a:t> and the other as </a:t>
            </a:r>
            <a:r>
              <a:rPr lang="en-US" sz="2000" b="1" dirty="0" smtClean="0">
                <a:solidFill>
                  <a:schemeClr val="bg1"/>
                </a:solidFill>
              </a:rPr>
              <a:t>representative</a:t>
            </a:r>
            <a:r>
              <a:rPr lang="en-US" sz="2000" dirty="0" smtClean="0">
                <a:solidFill>
                  <a:schemeClr val="bg1"/>
                </a:solidFill>
              </a:rPr>
              <a:t> by the sheer sizes of the populations of modern countries.</a:t>
            </a:r>
            <a:endParaRPr lang="en-US" sz="2000" dirty="0" smtClean="0">
              <a:solidFill>
                <a:schemeClr val="bg1"/>
              </a:solidFill>
            </a:endParaRPr>
          </a:p>
          <a:p>
            <a:pPr>
              <a:buFont typeface="Arial" pitchFamily="34" charset="0"/>
              <a:buNone/>
            </a:pPr>
            <a:endParaRPr lang="en-US" sz="2000" dirty="0" smtClean="0">
              <a:solidFill>
                <a:schemeClr val="bg1"/>
              </a:solidFill>
            </a:endParaRPr>
          </a:p>
        </p:txBody>
      </p:sp>
      <p:pic>
        <p:nvPicPr>
          <p:cNvPr id="5122" name="Picture 2" descr="Related image"/>
          <p:cNvPicPr>
            <a:picLocks noChangeAspect="1" noChangeArrowheads="1"/>
          </p:cNvPicPr>
          <p:nvPr/>
        </p:nvPicPr>
        <p:blipFill>
          <a:blip r:embed="rId2" cstate="print"/>
          <a:srcRect t="22600" b="12805"/>
          <a:stretch>
            <a:fillRect/>
          </a:stretch>
        </p:blipFill>
        <p:spPr bwMode="auto">
          <a:xfrm>
            <a:off x="0" y="0"/>
            <a:ext cx="9144000" cy="333375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33400" y="895350"/>
            <a:ext cx="3657600" cy="3657600"/>
          </a:xfrm>
          <a:prstGeom prst="rect">
            <a:avLst/>
          </a:prstGeom>
          <a:solidFill>
            <a:srgbClr val="FFAE85">
              <a:alpha val="50196"/>
            </a:srgbClr>
          </a:solidFill>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b="1" dirty="0" smtClean="0">
                <a:solidFill>
                  <a:schemeClr val="bg1"/>
                </a:solidFill>
                <a:effectLst>
                  <a:glow rad="101600">
                    <a:schemeClr val="accent6">
                      <a:satMod val="175000"/>
                      <a:alpha val="40000"/>
                    </a:schemeClr>
                  </a:glow>
                </a:effectLst>
                <a:latin typeface="BIRTH OF A HERO" pitchFamily="2" charset="0"/>
              </a:rPr>
              <a:t>Direct Democracy</a:t>
            </a:r>
          </a:p>
          <a:p>
            <a:pPr marL="0" indent="0">
              <a:buNone/>
            </a:pPr>
            <a:r>
              <a:rPr lang="en-US" sz="2000" dirty="0" smtClean="0">
                <a:solidFill>
                  <a:schemeClr val="bg1"/>
                </a:solidFill>
              </a:rPr>
              <a:t>is also often called “</a:t>
            </a:r>
            <a:r>
              <a:rPr lang="en-US" sz="2000" dirty="0" smtClean="0">
                <a:solidFill>
                  <a:schemeClr val="bg1"/>
                </a:solidFill>
              </a:rPr>
              <a:t>pure democracy</a:t>
            </a:r>
            <a:r>
              <a:rPr lang="en-US" sz="2000" dirty="0" smtClean="0">
                <a:solidFill>
                  <a:schemeClr val="bg1"/>
                </a:solidFill>
              </a:rPr>
              <a:t>” and involves having the citizens as </a:t>
            </a:r>
            <a:r>
              <a:rPr lang="en-US" sz="2000" b="1" dirty="0" smtClean="0">
                <a:solidFill>
                  <a:schemeClr val="bg1"/>
                </a:solidFill>
              </a:rPr>
              <a:t>individuals</a:t>
            </a:r>
            <a:r>
              <a:rPr lang="en-US" sz="2000" dirty="0" smtClean="0">
                <a:solidFill>
                  <a:schemeClr val="bg1"/>
                </a:solidFill>
              </a:rPr>
              <a:t> vote on issues instead of elected representatives. </a:t>
            </a:r>
            <a:r>
              <a:rPr lang="en-US" sz="2000" dirty="0" smtClean="0">
                <a:solidFill>
                  <a:schemeClr val="bg1"/>
                </a:solidFill>
              </a:rPr>
              <a:t>This system </a:t>
            </a:r>
            <a:r>
              <a:rPr lang="en-US" sz="2000" dirty="0" smtClean="0">
                <a:solidFill>
                  <a:schemeClr val="bg1"/>
                </a:solidFill>
              </a:rPr>
              <a:t>of democracy </a:t>
            </a:r>
            <a:r>
              <a:rPr lang="en-US" sz="2000" dirty="0" smtClean="0">
                <a:solidFill>
                  <a:schemeClr val="bg1"/>
                </a:solidFill>
              </a:rPr>
              <a:t>gave </a:t>
            </a:r>
            <a:r>
              <a:rPr lang="en-US" sz="2000" dirty="0" smtClean="0">
                <a:solidFill>
                  <a:schemeClr val="bg1"/>
                </a:solidFill>
              </a:rPr>
              <a:t>citizens an </a:t>
            </a:r>
            <a:r>
              <a:rPr lang="en-US" sz="2000" dirty="0" smtClean="0">
                <a:solidFill>
                  <a:schemeClr val="bg1"/>
                </a:solidFill>
              </a:rPr>
              <a:t>extraordinary </a:t>
            </a:r>
            <a:r>
              <a:rPr lang="en-US" sz="2000" dirty="0" smtClean="0">
                <a:solidFill>
                  <a:schemeClr val="bg1"/>
                </a:solidFill>
              </a:rPr>
              <a:t>amount of participation in the legislation process and granting them a maximum of political self-determination.</a:t>
            </a:r>
            <a:endParaRPr lang="en-US" sz="2000" dirty="0" smtClean="0">
              <a:solidFill>
                <a:schemeClr val="bg1"/>
              </a:solidFill>
            </a:endParaRPr>
          </a:p>
        </p:txBody>
      </p:sp>
      <p:pic>
        <p:nvPicPr>
          <p:cNvPr id="4098" name="Picture 2" descr="Image result for hand vote"/>
          <p:cNvPicPr>
            <a:picLocks noChangeAspect="1" noChangeArrowheads="1"/>
          </p:cNvPicPr>
          <p:nvPr/>
        </p:nvPicPr>
        <p:blipFill>
          <a:blip r:embed="rId2" cstate="print"/>
          <a:srcRect t="6000" r="4000"/>
          <a:stretch>
            <a:fillRect/>
          </a:stretch>
        </p:blipFill>
        <p:spPr bwMode="auto">
          <a:xfrm>
            <a:off x="4419600" y="1324633"/>
            <a:ext cx="4343399" cy="2933042"/>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33400" y="1047750"/>
            <a:ext cx="3581400" cy="3276600"/>
          </a:xfrm>
          <a:prstGeom prst="rect">
            <a:avLst/>
          </a:prstGeom>
          <a:solidFill>
            <a:srgbClr val="FFAE85">
              <a:alpha val="50196"/>
            </a:srgbClr>
          </a:solidFill>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300"/>
              </a:lnSpc>
              <a:spcBef>
                <a:spcPts val="0"/>
              </a:spcBef>
              <a:buNone/>
            </a:pPr>
            <a:r>
              <a:rPr lang="en-US" b="1" dirty="0" smtClean="0">
                <a:solidFill>
                  <a:schemeClr val="bg1"/>
                </a:solidFill>
                <a:effectLst>
                  <a:glow rad="101600">
                    <a:schemeClr val="accent6">
                      <a:satMod val="175000"/>
                      <a:alpha val="40000"/>
                    </a:schemeClr>
                  </a:glow>
                </a:effectLst>
                <a:latin typeface="BIRTH OF A HERO" pitchFamily="2" charset="0"/>
              </a:rPr>
              <a:t>Representative</a:t>
            </a:r>
          </a:p>
          <a:p>
            <a:pPr>
              <a:lnSpc>
                <a:spcPts val="3300"/>
              </a:lnSpc>
              <a:spcBef>
                <a:spcPts val="0"/>
              </a:spcBef>
              <a:buNone/>
            </a:pPr>
            <a:r>
              <a:rPr lang="en-US" b="1" dirty="0" smtClean="0">
                <a:solidFill>
                  <a:schemeClr val="bg1"/>
                </a:solidFill>
                <a:effectLst>
                  <a:glow rad="101600">
                    <a:schemeClr val="accent6">
                      <a:satMod val="175000"/>
                      <a:alpha val="40000"/>
                    </a:schemeClr>
                  </a:glow>
                </a:effectLst>
                <a:latin typeface="BIRTH OF A HERO" pitchFamily="2" charset="0"/>
              </a:rPr>
              <a:t>Democracy</a:t>
            </a:r>
          </a:p>
          <a:p>
            <a:pPr marL="0" indent="0">
              <a:buNone/>
            </a:pPr>
            <a:r>
              <a:rPr lang="en-US" sz="2000" dirty="0" smtClean="0">
                <a:solidFill>
                  <a:schemeClr val="bg1"/>
                </a:solidFill>
              </a:rPr>
              <a:t>is a form of government wherein its citizens vote for or elect a representative to represent them in </a:t>
            </a:r>
            <a:r>
              <a:rPr lang="en-US" sz="2000" dirty="0" smtClean="0">
                <a:solidFill>
                  <a:schemeClr val="bg1"/>
                </a:solidFill>
              </a:rPr>
              <a:t>Parliament, Congress </a:t>
            </a:r>
            <a:r>
              <a:rPr lang="en-US" sz="2000" dirty="0" smtClean="0">
                <a:solidFill>
                  <a:schemeClr val="bg1"/>
                </a:solidFill>
              </a:rPr>
              <a:t>or </a:t>
            </a:r>
            <a:r>
              <a:rPr lang="en-US" sz="2000" dirty="0" smtClean="0">
                <a:solidFill>
                  <a:schemeClr val="bg1"/>
                </a:solidFill>
              </a:rPr>
              <a:t>a Senate. These </a:t>
            </a:r>
            <a:r>
              <a:rPr lang="en-US" sz="2000" b="1" dirty="0" smtClean="0">
                <a:solidFill>
                  <a:schemeClr val="bg1"/>
                </a:solidFill>
              </a:rPr>
              <a:t>representatives</a:t>
            </a:r>
            <a:r>
              <a:rPr lang="en-US" sz="2000" dirty="0" smtClean="0">
                <a:solidFill>
                  <a:schemeClr val="bg1"/>
                </a:solidFill>
              </a:rPr>
              <a:t> then are supposed to make legislation in favor of their constituents.</a:t>
            </a:r>
            <a:endParaRPr lang="en-US" sz="2000" dirty="0" smtClean="0">
              <a:solidFill>
                <a:schemeClr val="bg1"/>
              </a:solidFill>
            </a:endParaRPr>
          </a:p>
        </p:txBody>
      </p:sp>
      <p:pic>
        <p:nvPicPr>
          <p:cNvPr id="3074" name="Picture 2" descr="Related image"/>
          <p:cNvPicPr>
            <a:picLocks noChangeAspect="1" noChangeArrowheads="1"/>
          </p:cNvPicPr>
          <p:nvPr/>
        </p:nvPicPr>
        <p:blipFill>
          <a:blip r:embed="rId2" cstate="print">
            <a:lum bright="-3000" contrast="8000"/>
          </a:blip>
          <a:srcRect l="27239" t="19107" r="9146" b="9296"/>
          <a:stretch>
            <a:fillRect/>
          </a:stretch>
        </p:blipFill>
        <p:spPr bwMode="auto">
          <a:xfrm>
            <a:off x="4343400" y="1143762"/>
            <a:ext cx="4419600" cy="327050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6" name="Content Placeholder 2"/>
          <p:cNvSpPr txBox="1">
            <a:spLocks/>
          </p:cNvSpPr>
          <p:nvPr/>
        </p:nvSpPr>
        <p:spPr>
          <a:xfrm>
            <a:off x="457200" y="1200150"/>
            <a:ext cx="8229600" cy="1981200"/>
          </a:xfrm>
          <a:prstGeom prst="rect">
            <a:avLst/>
          </a:prstGeom>
          <a:solidFill>
            <a:srgbClr val="FFAE85">
              <a:alpha val="50196"/>
            </a:srgbClr>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150000"/>
              </a:lnSpc>
              <a:buFont typeface="+mj-lt"/>
              <a:buAutoNum type="arabicPeriod"/>
            </a:pPr>
            <a:r>
              <a:rPr lang="en-US" sz="2000" kern="0" dirty="0" smtClean="0">
                <a:solidFill>
                  <a:schemeClr val="bg1"/>
                </a:solidFill>
              </a:rPr>
              <a:t>Athens witnessed the emergence of three new different government systems: the oligarchy, the tyranny, and democracy.</a:t>
            </a:r>
          </a:p>
          <a:p>
            <a:pPr marL="457200" indent="-457200">
              <a:lnSpc>
                <a:spcPct val="150000"/>
              </a:lnSpc>
              <a:buFont typeface="+mj-lt"/>
              <a:buAutoNum type="arabicPeriod"/>
            </a:pPr>
            <a:r>
              <a:rPr lang="en-US" sz="2000" kern="0" dirty="0" smtClean="0">
                <a:solidFill>
                  <a:schemeClr val="bg1"/>
                </a:solidFill>
              </a:rPr>
              <a:t>Athenian democracy greatly influenced the United States many years ago.</a:t>
            </a:r>
          </a:p>
        </p:txBody>
      </p:sp>
    </p:spTree>
    <p:extLst>
      <p:ext uri="{BB962C8B-B14F-4D97-AF65-F5344CB8AC3E}">
        <p14:creationId xmlns:p14="http://schemas.microsoft.com/office/powerpoint/2010/main" xmlns="" val="22918908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914400" y="1581150"/>
            <a:ext cx="7315200" cy="2438400"/>
          </a:xfrm>
          <a:prstGeom prst="rect">
            <a:avLst/>
          </a:prstGeom>
          <a:solidFill>
            <a:srgbClr val="FFAE85">
              <a:alpha val="50196"/>
            </a:srgbClr>
          </a:solidFill>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solidFill>
                  <a:schemeClr val="bg1"/>
                </a:solidFill>
              </a:rPr>
              <a:t>For many years your city has been ruled by a small group of rich men. They have generally been good leaders. They have built new buildings and protected the city from invaders. Recently a new leader wants to let all free men help run the government. It wont matter if whether they are rich or poor. Some people, however, have a problem with giving power to ordinary people. </a:t>
            </a:r>
          </a:p>
          <a:p>
            <a:pPr marL="0" indent="0" algn="ctr">
              <a:buNone/>
            </a:pPr>
            <a:r>
              <a:rPr lang="en-US" sz="2000" b="1" dirty="0" smtClean="0">
                <a:solidFill>
                  <a:schemeClr val="bg1"/>
                </a:solidFill>
              </a:rPr>
              <a:t>What do you think about this new government model?</a:t>
            </a:r>
          </a:p>
          <a:p>
            <a:pPr marL="0" indent="0" algn="ctr">
              <a:buNone/>
            </a:pPr>
            <a:r>
              <a:rPr lang="en-US" sz="2000" dirty="0" smtClean="0">
                <a:solidFill>
                  <a:schemeClr val="bg1"/>
                </a:solidFill>
              </a:rPr>
              <a:t>Take a minute to write down your answer.</a:t>
            </a:r>
          </a:p>
          <a:p>
            <a:pPr>
              <a:buFont typeface="Arial" pitchFamily="34" charset="0"/>
              <a:buNone/>
            </a:pPr>
            <a:endParaRPr lang="en-US" sz="2000" dirty="0" smtClean="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Jim Soto © 2018</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90218" y="1871350"/>
            <a:ext cx="6963566" cy="1569660"/>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TEST 3</a:t>
            </a:r>
            <a:endParaRPr lang="en-US" sz="9600" spc="300" dirty="0">
              <a:solidFill>
                <a:srgbClr val="FF0000"/>
              </a:solidFill>
              <a:latin typeface="Baron Kuffner" pitchFamily="34" charset="0"/>
            </a:endParaRPr>
          </a:p>
        </p:txBody>
      </p:sp>
    </p:spTree>
    <p:extLst>
      <p:ext uri="{BB962C8B-B14F-4D97-AF65-F5344CB8AC3E}">
        <p14:creationId xmlns:p14="http://schemas.microsoft.com/office/powerpoint/2010/main" xmlns="" val="231726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33400" y="1276350"/>
            <a:ext cx="3124200" cy="2895600"/>
          </a:xfrm>
          <a:prstGeom prst="rect">
            <a:avLst/>
          </a:prstGeom>
          <a:solidFill>
            <a:srgbClr val="FFAE85">
              <a:alpha val="50196"/>
            </a:srgbClr>
          </a:solidFill>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bg1"/>
                </a:solidFill>
              </a:rPr>
              <a:t>The decision to change a city’s government was not unusual in Greece. Many cities tried several forms of government before people were satisfied, To see how these changes came about, we can look at one city whose government changed many times – Athens. </a:t>
            </a:r>
          </a:p>
        </p:txBody>
      </p:sp>
      <p:pic>
        <p:nvPicPr>
          <p:cNvPr id="4" name="Picture 2" descr="Related image"/>
          <p:cNvPicPr>
            <a:picLocks noChangeAspect="1" noChangeArrowheads="1"/>
          </p:cNvPicPr>
          <p:nvPr/>
        </p:nvPicPr>
        <p:blipFill>
          <a:blip r:embed="rId2" cstate="print">
            <a:lum bright="6000" contrast="6000"/>
          </a:blip>
          <a:srcRect l="9804" t="5384" r="41176" b="14184"/>
          <a:stretch>
            <a:fillRect/>
          </a:stretch>
        </p:blipFill>
        <p:spPr bwMode="auto">
          <a:xfrm>
            <a:off x="4196321" y="1200150"/>
            <a:ext cx="4490479" cy="3048000"/>
          </a:xfrm>
          <a:prstGeom prst="rect">
            <a:avLst/>
          </a:prstGeom>
          <a:noFill/>
        </p:spPr>
      </p:pic>
    </p:spTree>
    <p:extLst>
      <p:ext uri="{BB962C8B-B14F-4D97-AF65-F5344CB8AC3E}">
        <p14:creationId xmlns:p14="http://schemas.microsoft.com/office/powerpoint/2010/main" xmlns="" val="2655872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742950"/>
            <a:ext cx="8229600" cy="1143000"/>
          </a:xfrm>
          <a:prstGeom prst="rect">
            <a:avLst/>
          </a:prstGeom>
          <a:solidFill>
            <a:srgbClr val="FFAE85">
              <a:alpha val="50196"/>
            </a:srgbClr>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en-US" sz="2000" kern="0" dirty="0" smtClean="0">
                <a:solidFill>
                  <a:schemeClr val="bg1"/>
                </a:solidFill>
              </a:rPr>
              <a:t>To learn more about this topic and others, read pages 236 thru 241 and</a:t>
            </a:r>
          </a:p>
          <a:p>
            <a:pPr algn="ctr">
              <a:buNone/>
            </a:pPr>
            <a:r>
              <a:rPr lang="en-US" sz="2000" kern="0" dirty="0" smtClean="0">
                <a:solidFill>
                  <a:schemeClr val="bg1"/>
                </a:solidFill>
              </a:rPr>
              <a:t>complete the </a:t>
            </a:r>
            <a:r>
              <a:rPr lang="en-US" sz="2000" i="1" kern="0" dirty="0" smtClean="0">
                <a:solidFill>
                  <a:schemeClr val="bg1"/>
                </a:solidFill>
                <a:effectLst>
                  <a:glow rad="139700">
                    <a:schemeClr val="accent6">
                      <a:satMod val="175000"/>
                      <a:alpha val="40000"/>
                    </a:schemeClr>
                  </a:glow>
                </a:effectLst>
              </a:rPr>
              <a:t>section 2 assessment</a:t>
            </a:r>
            <a:r>
              <a:rPr lang="en-US" sz="2000" kern="0" dirty="0" smtClean="0">
                <a:solidFill>
                  <a:schemeClr val="bg1"/>
                </a:solidFill>
              </a:rPr>
              <a:t>. Show me the completed work when complete.</a:t>
            </a:r>
            <a:endParaRPr lang="en-US" sz="2000" dirty="0">
              <a:solidFill>
                <a:schemeClr val="bg1"/>
              </a:solidFill>
            </a:endParaRPr>
          </a:p>
        </p:txBody>
      </p:sp>
      <p:pic>
        <p:nvPicPr>
          <p:cNvPr id="12292" name="Picture 4" descr="Image result for 300 movie senator"/>
          <p:cNvPicPr>
            <a:picLocks noChangeAspect="1" noChangeArrowheads="1"/>
          </p:cNvPicPr>
          <p:nvPr/>
        </p:nvPicPr>
        <p:blipFill>
          <a:blip r:embed="rId2" cstate="print">
            <a:lum bright="10000" contrast="11000"/>
          </a:blip>
          <a:srcRect t="7558" b="13372"/>
          <a:stretch>
            <a:fillRect/>
          </a:stretch>
        </p:blipFill>
        <p:spPr bwMode="auto">
          <a:xfrm>
            <a:off x="0" y="2149770"/>
            <a:ext cx="9144000" cy="2993730"/>
          </a:xfrm>
          <a:prstGeom prst="rect">
            <a:avLst/>
          </a:prstGeom>
          <a:noFill/>
        </p:spPr>
      </p:pic>
    </p:spTree>
    <p:extLst>
      <p:ext uri="{BB962C8B-B14F-4D97-AF65-F5344CB8AC3E}">
        <p14:creationId xmlns:p14="http://schemas.microsoft.com/office/powerpoint/2010/main" xmlns="" val="2511788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Aristocrats &amp; Tyrants Rule</a:t>
            </a:r>
          </a:p>
        </p:txBody>
      </p:sp>
      <p:sp>
        <p:nvSpPr>
          <p:cNvPr id="6" name="Content Placeholder 2"/>
          <p:cNvSpPr txBox="1">
            <a:spLocks/>
          </p:cNvSpPr>
          <p:nvPr/>
        </p:nvSpPr>
        <p:spPr>
          <a:xfrm>
            <a:off x="3962400" y="1428750"/>
            <a:ext cx="4724400" cy="3200400"/>
          </a:xfrm>
          <a:prstGeom prst="rect">
            <a:avLst/>
          </a:prstGeom>
          <a:solidFill>
            <a:srgbClr val="FFAE85">
              <a:alpha val="50196"/>
            </a:srgb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000" dirty="0" smtClean="0">
                <a:solidFill>
                  <a:schemeClr val="bg1"/>
                </a:solidFill>
              </a:rPr>
              <a:t>In early Athens, kings ruled the polis until </a:t>
            </a:r>
            <a:r>
              <a:rPr lang="en-US" sz="2000" b="1" dirty="0" smtClean="0">
                <a:solidFill>
                  <a:schemeClr val="bg1"/>
                </a:solidFill>
                <a:effectLst>
                  <a:glow rad="101600">
                    <a:schemeClr val="accent6">
                      <a:satMod val="175000"/>
                      <a:alpha val="40000"/>
                    </a:schemeClr>
                  </a:glow>
                </a:effectLst>
              </a:rPr>
              <a:t>Aristocrats</a:t>
            </a:r>
            <a:r>
              <a:rPr lang="en-US" sz="2000" dirty="0" smtClean="0">
                <a:solidFill>
                  <a:schemeClr val="bg1"/>
                </a:solidFill>
                <a:effectLst>
                  <a:glow rad="101600">
                    <a:schemeClr val="accent6">
                      <a:satMod val="175000"/>
                      <a:alpha val="40000"/>
                    </a:schemeClr>
                  </a:glow>
                </a:effectLst>
              </a:rPr>
              <a:t>, rich land and business owners</a:t>
            </a:r>
            <a:r>
              <a:rPr lang="en-US" sz="2000" dirty="0" smtClean="0">
                <a:solidFill>
                  <a:schemeClr val="bg1"/>
                </a:solidFill>
              </a:rPr>
              <a:t>, developed a rule by the “best” system of government.  These rich people controlled the city, the army and the economy. This small group created a system very similar to the one we live under. </a:t>
            </a:r>
          </a:p>
          <a:p>
            <a:pPr marL="0" indent="0" algn="r">
              <a:buNone/>
            </a:pPr>
            <a:r>
              <a:rPr lang="en-US" sz="2000" dirty="0" smtClean="0">
                <a:solidFill>
                  <a:schemeClr val="bg1"/>
                </a:solidFill>
                <a:effectLst>
                  <a:glow rad="101600">
                    <a:schemeClr val="accent6">
                      <a:satMod val="175000"/>
                      <a:alpha val="40000"/>
                    </a:schemeClr>
                  </a:glow>
                </a:effectLst>
              </a:rPr>
              <a:t>An </a:t>
            </a:r>
            <a:r>
              <a:rPr lang="en-US" sz="2000" b="1" dirty="0" smtClean="0">
                <a:solidFill>
                  <a:schemeClr val="bg1"/>
                </a:solidFill>
                <a:effectLst>
                  <a:glow rad="101600">
                    <a:schemeClr val="accent6">
                      <a:satMod val="175000"/>
                      <a:alpha val="40000"/>
                    </a:schemeClr>
                  </a:glow>
                </a:effectLst>
              </a:rPr>
              <a:t>oligarchy</a:t>
            </a:r>
            <a:r>
              <a:rPr lang="en-US" sz="2000" dirty="0" smtClean="0">
                <a:solidFill>
                  <a:schemeClr val="bg1"/>
                </a:solidFill>
                <a:effectLst>
                  <a:glow rad="101600">
                    <a:schemeClr val="accent6">
                      <a:satMod val="175000"/>
                      <a:alpha val="40000"/>
                    </a:schemeClr>
                  </a:glow>
                </a:effectLst>
              </a:rPr>
              <a:t> is the government by a few rich people</a:t>
            </a:r>
            <a:r>
              <a:rPr lang="en-US" sz="2000" dirty="0" smtClean="0">
                <a:solidFill>
                  <a:schemeClr val="bg1"/>
                </a:solidFill>
              </a:rPr>
              <a:t>. Ordinary people have little to no say in how the government is run.</a:t>
            </a:r>
          </a:p>
        </p:txBody>
      </p:sp>
      <p:pic>
        <p:nvPicPr>
          <p:cNvPr id="11266" name="Picture 2" descr="Related image"/>
          <p:cNvPicPr>
            <a:picLocks noChangeAspect="1" noChangeArrowheads="1"/>
          </p:cNvPicPr>
          <p:nvPr/>
        </p:nvPicPr>
        <p:blipFill>
          <a:blip r:embed="rId2" cstate="print"/>
          <a:srcRect l="4878" r="4878"/>
          <a:stretch>
            <a:fillRect/>
          </a:stretch>
        </p:blipFill>
        <p:spPr bwMode="auto">
          <a:xfrm>
            <a:off x="533400" y="1352550"/>
            <a:ext cx="3048000" cy="337751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0" y="971550"/>
            <a:ext cx="4724400" cy="3477875"/>
          </a:xfrm>
          <a:prstGeom prst="rect">
            <a:avLst/>
          </a:prstGeom>
          <a:solidFill>
            <a:srgbClr val="FFAE85">
              <a:alpha val="50000"/>
            </a:srgbClr>
          </a:solidFill>
        </p:spPr>
        <p:txBody>
          <a:bodyPr wrap="square">
            <a:spAutoFit/>
          </a:bodyPr>
          <a:lstStyle/>
          <a:p>
            <a:pPr lvl="0" algn="r"/>
            <a:r>
              <a:rPr lang="en-US" sz="2000" dirty="0" smtClean="0">
                <a:solidFill>
                  <a:prstClr val="black"/>
                </a:solidFill>
              </a:rPr>
              <a:t>By 600’s BC unrest amongst the population developed because they didn’t like being marginalized. They demanded a say in government matters. After being ignored, they rebelled, but failed.</a:t>
            </a:r>
          </a:p>
          <a:p>
            <a:pPr lvl="0" algn="r"/>
            <a:r>
              <a:rPr lang="en-US" sz="2000" dirty="0" smtClean="0">
                <a:solidFill>
                  <a:prstClr val="black"/>
                </a:solidFill>
              </a:rPr>
              <a:t>As a result </a:t>
            </a:r>
            <a:r>
              <a:rPr lang="en-US" sz="2000" b="1" dirty="0" smtClean="0">
                <a:solidFill>
                  <a:prstClr val="black"/>
                </a:solidFill>
              </a:rPr>
              <a:t>tyrant rule </a:t>
            </a:r>
            <a:r>
              <a:rPr lang="en-US" sz="2000" dirty="0" smtClean="0">
                <a:solidFill>
                  <a:prstClr val="black"/>
                </a:solidFill>
              </a:rPr>
              <a:t>(from “tyrant” meant “one who takes over with the people’s support”)</a:t>
            </a:r>
          </a:p>
          <a:p>
            <a:pPr lvl="0" algn="r"/>
            <a:r>
              <a:rPr lang="en-US" sz="2000" dirty="0" smtClean="0">
                <a:solidFill>
                  <a:prstClr val="black"/>
                </a:solidFill>
              </a:rPr>
              <a:t>began to take form with leaders like </a:t>
            </a:r>
            <a:r>
              <a:rPr lang="en-US" sz="2000" b="1" dirty="0" smtClean="0">
                <a:solidFill>
                  <a:prstClr val="black"/>
                </a:solidFill>
              </a:rPr>
              <a:t>Draco</a:t>
            </a:r>
            <a:r>
              <a:rPr lang="en-US" sz="2000" dirty="0" smtClean="0">
                <a:solidFill>
                  <a:prstClr val="black"/>
                </a:solidFill>
              </a:rPr>
              <a:t>. He created harsher laws that allowed him to exert more control over Athenians.</a:t>
            </a:r>
          </a:p>
        </p:txBody>
      </p:sp>
      <p:pic>
        <p:nvPicPr>
          <p:cNvPr id="28674" name="Picture 2" descr="Related image">
            <a:hlinkClick r:id="rId2"/>
          </p:cNvPr>
          <p:cNvPicPr>
            <a:picLocks noChangeAspect="1" noChangeArrowheads="1"/>
          </p:cNvPicPr>
          <p:nvPr/>
        </p:nvPicPr>
        <p:blipFill>
          <a:blip r:embed="rId3" cstate="print"/>
          <a:srcRect l="8587" t="2564" r="11586" b="2564"/>
          <a:stretch>
            <a:fillRect/>
          </a:stretch>
        </p:blipFill>
        <p:spPr bwMode="auto">
          <a:xfrm>
            <a:off x="533400" y="1322103"/>
            <a:ext cx="3200400" cy="2852681"/>
          </a:xfrm>
          <a:prstGeom prst="rect">
            <a:avLst/>
          </a:prstGeom>
          <a:noFill/>
        </p:spPr>
      </p:pic>
      <p:sp>
        <p:nvSpPr>
          <p:cNvPr id="4" name="Title 3"/>
          <p:cNvSpPr txBox="1">
            <a:spLocks/>
          </p:cNvSpPr>
          <p:nvPr/>
        </p:nvSpPr>
        <p:spPr>
          <a:xfrm rot="20490518">
            <a:off x="723593" y="3615313"/>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solon movie"/>
          <p:cNvPicPr>
            <a:picLocks noChangeAspect="1" noChangeArrowheads="1"/>
          </p:cNvPicPr>
          <p:nvPr/>
        </p:nvPicPr>
        <p:blipFill>
          <a:blip r:embed="rId2" cstate="print"/>
          <a:srcRect/>
          <a:stretch>
            <a:fillRect/>
          </a:stretch>
        </p:blipFill>
        <p:spPr bwMode="auto">
          <a:xfrm>
            <a:off x="533400" y="1123951"/>
            <a:ext cx="3200399" cy="3200400"/>
          </a:xfrm>
          <a:prstGeom prst="rect">
            <a:avLst/>
          </a:prstGeom>
          <a:noFill/>
        </p:spPr>
      </p:pic>
      <p:sp>
        <p:nvSpPr>
          <p:cNvPr id="3" name="Rectangle 2"/>
          <p:cNvSpPr/>
          <p:nvPr/>
        </p:nvSpPr>
        <p:spPr>
          <a:xfrm>
            <a:off x="3962400" y="971550"/>
            <a:ext cx="4724400" cy="3477875"/>
          </a:xfrm>
          <a:prstGeom prst="rect">
            <a:avLst/>
          </a:prstGeom>
          <a:solidFill>
            <a:srgbClr val="FFAE85">
              <a:alpha val="50000"/>
            </a:srgbClr>
          </a:solidFill>
        </p:spPr>
        <p:txBody>
          <a:bodyPr wrap="square">
            <a:spAutoFit/>
          </a:bodyPr>
          <a:lstStyle/>
          <a:p>
            <a:pPr lvl="0" algn="r"/>
            <a:r>
              <a:rPr lang="en-US" sz="2000" dirty="0" smtClean="0">
                <a:solidFill>
                  <a:prstClr val="black"/>
                </a:solidFill>
              </a:rPr>
              <a:t>In 594 BC, a reformer named </a:t>
            </a:r>
            <a:r>
              <a:rPr lang="en-US" sz="2000" b="1" dirty="0" smtClean="0">
                <a:solidFill>
                  <a:prstClr val="black"/>
                </a:solidFill>
              </a:rPr>
              <a:t>Solon</a:t>
            </a:r>
            <a:r>
              <a:rPr lang="en-US" sz="2000" dirty="0" smtClean="0">
                <a:solidFill>
                  <a:prstClr val="black"/>
                </a:solidFill>
              </a:rPr>
              <a:t> created 1st </a:t>
            </a:r>
            <a:r>
              <a:rPr lang="en-US" sz="2000" b="1" dirty="0" smtClean="0">
                <a:solidFill>
                  <a:prstClr val="black"/>
                </a:solidFill>
              </a:rPr>
              <a:t>Constitution</a:t>
            </a:r>
            <a:r>
              <a:rPr lang="en-US" sz="2000" dirty="0" smtClean="0">
                <a:solidFill>
                  <a:prstClr val="black"/>
                </a:solidFill>
              </a:rPr>
              <a:t>,</a:t>
            </a:r>
          </a:p>
          <a:p>
            <a:pPr lvl="0" algn="r"/>
            <a:r>
              <a:rPr lang="en-US" sz="2000" dirty="0" smtClean="0">
                <a:solidFill>
                  <a:prstClr val="black"/>
                </a:solidFill>
              </a:rPr>
              <a:t>or set of principles and rules for governing in Athens. Consequently, the laws became less harsher and non-aristocrats were given more rights.</a:t>
            </a:r>
          </a:p>
          <a:p>
            <a:pPr lvl="0" algn="r"/>
            <a:endParaRPr lang="en-US" sz="2000" dirty="0" smtClean="0">
              <a:solidFill>
                <a:prstClr val="black"/>
              </a:solidFill>
            </a:endParaRPr>
          </a:p>
          <a:p>
            <a:pPr lvl="0" algn="r"/>
            <a:r>
              <a:rPr lang="en-US" sz="2000" dirty="0" smtClean="0">
                <a:solidFill>
                  <a:prstClr val="black"/>
                </a:solidFill>
              </a:rPr>
              <a:t>Under these laws, all free men in the polis became </a:t>
            </a:r>
            <a:r>
              <a:rPr lang="en-US" sz="2000" b="1" dirty="0" smtClean="0">
                <a:solidFill>
                  <a:prstClr val="black"/>
                </a:solidFill>
                <a:effectLst>
                  <a:glow rad="101600">
                    <a:schemeClr val="accent6">
                      <a:satMod val="175000"/>
                      <a:alpha val="40000"/>
                    </a:schemeClr>
                  </a:glow>
                </a:effectLst>
              </a:rPr>
              <a:t>citizens</a:t>
            </a:r>
            <a:r>
              <a:rPr lang="en-US" sz="2000" dirty="0" smtClean="0">
                <a:solidFill>
                  <a:prstClr val="black"/>
                </a:solidFill>
                <a:effectLst>
                  <a:glow rad="101600">
                    <a:schemeClr val="accent6">
                      <a:satMod val="175000"/>
                      <a:alpha val="40000"/>
                    </a:schemeClr>
                  </a:glow>
                </a:effectLst>
              </a:rPr>
              <a:t>, people who had the right to participate in government affairs</a:t>
            </a:r>
            <a:r>
              <a:rPr lang="en-US" sz="2000" dirty="0" smtClean="0">
                <a:solidFill>
                  <a:prstClr val="black"/>
                </a:solidFill>
              </a:rPr>
              <a:t>. These were the first steps in ending the</a:t>
            </a:r>
            <a:r>
              <a:rPr lang="en-US" sz="2000" b="1" dirty="0" smtClean="0">
                <a:solidFill>
                  <a:schemeClr val="bg1"/>
                </a:solidFill>
                <a:effectLst>
                  <a:glow rad="101600">
                    <a:schemeClr val="accent6">
                      <a:satMod val="175000"/>
                      <a:alpha val="40000"/>
                    </a:schemeClr>
                  </a:glow>
                </a:effectLst>
              </a:rPr>
              <a:t> </a:t>
            </a:r>
            <a:r>
              <a:rPr lang="en-US" sz="2000" b="1" dirty="0" smtClean="0">
                <a:solidFill>
                  <a:schemeClr val="bg1"/>
                </a:solidFill>
                <a:effectLst/>
              </a:rPr>
              <a:t>oligarchy</a:t>
            </a:r>
            <a:r>
              <a:rPr lang="en-US" sz="2000" dirty="0" smtClean="0">
                <a:solidFill>
                  <a:schemeClr val="bg1"/>
                </a:solidFill>
                <a:effectLst>
                  <a:glow rad="101600">
                    <a:schemeClr val="accent6">
                      <a:satMod val="175000"/>
                      <a:alpha val="40000"/>
                    </a:schemeClr>
                  </a:glow>
                </a:effectLst>
              </a:rPr>
              <a:t>.</a:t>
            </a:r>
            <a:r>
              <a:rPr lang="en-US" sz="2000" dirty="0" smtClean="0">
                <a:solidFill>
                  <a:prstClr val="black"/>
                </a:solidFill>
              </a:rPr>
              <a:t>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greek tyranny">
            <a:hlinkClick r:id="rId2"/>
          </p:cNvPr>
          <p:cNvPicPr>
            <a:picLocks noChangeAspect="1" noChangeArrowheads="1"/>
          </p:cNvPicPr>
          <p:nvPr/>
        </p:nvPicPr>
        <p:blipFill>
          <a:blip r:embed="rId3" cstate="print"/>
          <a:srcRect r="1786"/>
          <a:stretch>
            <a:fillRect/>
          </a:stretch>
        </p:blipFill>
        <p:spPr bwMode="auto">
          <a:xfrm>
            <a:off x="457200" y="1303521"/>
            <a:ext cx="4191000" cy="2894350"/>
          </a:xfrm>
          <a:prstGeom prst="rect">
            <a:avLst/>
          </a:prstGeom>
          <a:noFill/>
        </p:spPr>
      </p:pic>
      <p:sp>
        <p:nvSpPr>
          <p:cNvPr id="3" name="Rectangle 2"/>
          <p:cNvSpPr/>
          <p:nvPr/>
        </p:nvSpPr>
        <p:spPr>
          <a:xfrm>
            <a:off x="4876800" y="971550"/>
            <a:ext cx="3810000" cy="3477875"/>
          </a:xfrm>
          <a:prstGeom prst="rect">
            <a:avLst/>
          </a:prstGeom>
          <a:solidFill>
            <a:srgbClr val="FFAE85">
              <a:alpha val="50000"/>
            </a:srgbClr>
          </a:solidFill>
        </p:spPr>
        <p:txBody>
          <a:bodyPr wrap="square">
            <a:spAutoFit/>
          </a:bodyPr>
          <a:lstStyle/>
          <a:p>
            <a:pPr algn="r"/>
            <a:r>
              <a:rPr lang="en-US" sz="2000" dirty="0" smtClean="0">
                <a:solidFill>
                  <a:prstClr val="black"/>
                </a:solidFill>
              </a:rPr>
              <a:t>Unfortunately, in 546 BC, a noble named </a:t>
            </a:r>
            <a:r>
              <a:rPr lang="en-US" sz="2000" b="1" dirty="0" smtClean="0">
                <a:solidFill>
                  <a:prstClr val="black"/>
                </a:solidFill>
              </a:rPr>
              <a:t>Peisistratus</a:t>
            </a:r>
            <a:r>
              <a:rPr lang="en-US" sz="2000" dirty="0" smtClean="0">
                <a:solidFill>
                  <a:prstClr val="black"/>
                </a:solidFill>
              </a:rPr>
              <a:t> overthrew the oligarchy, but seized control of Athens. He became the first of many </a:t>
            </a:r>
            <a:r>
              <a:rPr lang="en-US" sz="2000" b="1" dirty="0" smtClean="0">
                <a:solidFill>
                  <a:prstClr val="black"/>
                </a:solidFill>
                <a:effectLst>
                  <a:glow rad="101600">
                    <a:schemeClr val="accent6">
                      <a:satMod val="175000"/>
                      <a:alpha val="40000"/>
                    </a:schemeClr>
                  </a:glow>
                </a:effectLst>
              </a:rPr>
              <a:t>tyrants</a:t>
            </a:r>
            <a:r>
              <a:rPr lang="en-US" sz="2000" dirty="0" smtClean="0">
                <a:solidFill>
                  <a:prstClr val="black"/>
                </a:solidFill>
                <a:effectLst>
                  <a:glow rad="101600">
                    <a:schemeClr val="accent6">
                      <a:satMod val="175000"/>
                      <a:alpha val="40000"/>
                    </a:schemeClr>
                  </a:glow>
                </a:effectLst>
              </a:rPr>
              <a:t>, or leaders who held power through the use of force</a:t>
            </a:r>
            <a:r>
              <a:rPr lang="en-US" sz="2000" dirty="0" smtClean="0">
                <a:solidFill>
                  <a:prstClr val="black"/>
                </a:solidFill>
              </a:rPr>
              <a:t>, that followed. Today, tyrant means a harsh ruler, but in ancient Greece, tyrants usually governed well, but had support of the army and powerful people. </a:t>
            </a:r>
          </a:p>
        </p:txBody>
      </p:sp>
      <p:sp>
        <p:nvSpPr>
          <p:cNvPr id="4" name="Title 3"/>
          <p:cNvSpPr txBox="1">
            <a:spLocks/>
          </p:cNvSpPr>
          <p:nvPr/>
        </p:nvSpPr>
        <p:spPr>
          <a:xfrm rot="20490518">
            <a:off x="494992" y="1405513"/>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1200150"/>
            <a:ext cx="5486400" cy="3170099"/>
          </a:xfrm>
          <a:prstGeom prst="rect">
            <a:avLst/>
          </a:prstGeom>
          <a:solidFill>
            <a:srgbClr val="FFAE85">
              <a:alpha val="50000"/>
            </a:srgbClr>
          </a:solidFill>
        </p:spPr>
        <p:txBody>
          <a:bodyPr wrap="square">
            <a:spAutoFit/>
          </a:bodyPr>
          <a:lstStyle/>
          <a:p>
            <a:pPr lvl="0" algn="r"/>
            <a:r>
              <a:rPr lang="en-US" sz="2000" b="1" dirty="0" smtClean="0">
                <a:solidFill>
                  <a:prstClr val="black"/>
                </a:solidFill>
              </a:rPr>
              <a:t>Peisistratus’s</a:t>
            </a:r>
            <a:r>
              <a:rPr lang="en-US" sz="2000" dirty="0" smtClean="0">
                <a:solidFill>
                  <a:prstClr val="black"/>
                </a:solidFill>
              </a:rPr>
              <a:t> rule was quite prosperous.</a:t>
            </a:r>
          </a:p>
          <a:p>
            <a:pPr algn="r"/>
            <a:r>
              <a:rPr lang="en-US" sz="2000" dirty="0" smtClean="0">
                <a:solidFill>
                  <a:prstClr val="black"/>
                </a:solidFill>
              </a:rPr>
              <a:t>Athens improved. His stable reign made growing several types of crops viable, and before long Athens was producing enough to become an export economy. He literally sowed the seeds of future greatness. After his death, other tyrants, that were not as powerful, succeeded him. The aristocrats, not quite so happy, plotted a comeback. After a foreign invasion they assisted, they took control of Athens again. </a:t>
            </a:r>
          </a:p>
        </p:txBody>
      </p:sp>
      <p:pic>
        <p:nvPicPr>
          <p:cNvPr id="1026" name="Picture 2" descr="Related image"/>
          <p:cNvPicPr>
            <a:picLocks noChangeAspect="1" noChangeArrowheads="1"/>
          </p:cNvPicPr>
          <p:nvPr/>
        </p:nvPicPr>
        <p:blipFill>
          <a:blip r:embed="rId2" cstate="print">
            <a:clrChange>
              <a:clrFrom>
                <a:srgbClr val="FFFFFF"/>
              </a:clrFrom>
              <a:clrTo>
                <a:srgbClr val="FFFFFF">
                  <a:alpha val="0"/>
                </a:srgbClr>
              </a:clrTo>
            </a:clrChange>
            <a:lum bright="-6000" contrast="3000"/>
          </a:blip>
          <a:srcRect l="13889" t="9259" r="11111" b="9259"/>
          <a:stretch>
            <a:fillRect/>
          </a:stretch>
        </p:blipFill>
        <p:spPr bwMode="auto">
          <a:xfrm>
            <a:off x="381000" y="514350"/>
            <a:ext cx="2667000" cy="4346222"/>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2244</TotalTime>
  <Words>1026</Words>
  <Application>Microsoft Office PowerPoint</Application>
  <PresentationFormat>On-screen Show (16:9)</PresentationFormat>
  <Paragraphs>48</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Microsoft Organization Chart</vt:lpstr>
      <vt:lpstr>WORLD HISTORY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223</cp:revision>
  <dcterms:created xsi:type="dcterms:W3CDTF">2018-08-02T00:45:41Z</dcterms:created>
  <dcterms:modified xsi:type="dcterms:W3CDTF">2018-12-02T22:26:43Z</dcterms:modified>
</cp:coreProperties>
</file>