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3" r:id="rId6"/>
    <p:sldId id="274" r:id="rId7"/>
    <p:sldId id="272" r:id="rId8"/>
    <p:sldId id="275" r:id="rId9"/>
    <p:sldId id="277" r:id="rId10"/>
    <p:sldId id="276" r:id="rId11"/>
    <p:sldId id="270" r:id="rId12"/>
    <p:sldId id="271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04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lum bright="3000" contras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0328"/>
          <a:stretch/>
        </p:blipFill>
        <p:spPr>
          <a:xfrm>
            <a:off x="0" y="0"/>
            <a:ext cx="64008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971550"/>
            <a:ext cx="3200400" cy="76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anose="02027200000000000000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anose="02027200000000000000" pitchFamily="18" charset="0"/>
              </a:rPr>
              <a:t>on Jim Soto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lon Antique" panose="02027200000000000000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141"/>
          <a:stretch/>
        </p:blipFill>
        <p:spPr>
          <a:xfrm>
            <a:off x="0" y="0"/>
            <a:ext cx="27432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36195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3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Capitulo</a:t>
            </a:r>
            <a:r>
              <a:rPr lang="en-US" sz="3200" b="1" spc="3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 9: </a:t>
            </a:r>
            <a:r>
              <a:rPr lang="es-ES" sz="3200" b="1" spc="3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Bajo el Mando Español</a:t>
            </a:r>
          </a:p>
        </p:txBody>
      </p:sp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/>
          <a:srcRect l="3199"/>
          <a:stretch>
            <a:fillRect/>
          </a:stretch>
        </p:blipFill>
        <p:spPr bwMode="auto">
          <a:xfrm>
            <a:off x="0" y="1889125"/>
            <a:ext cx="9144000" cy="3254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La Opinión de Torres Vargas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6476999" cy="3352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Sacerdote criollo, fue el primero en escribir un libro acerca de la historia de Puerto Rico. En 1647 escribi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 "</a:t>
            </a:r>
            <a:r>
              <a:rPr lang="es-ES" sz="2400" i="1" dirty="0" smtClean="0">
                <a:latin typeface="Caslon Antique" panose="02027200000000000000" pitchFamily="18" charset="0"/>
              </a:rPr>
              <a:t>Descripci</a:t>
            </a:r>
            <a:r>
              <a:rPr lang="es-ES" sz="1900" i="1" dirty="0" smtClean="0">
                <a:latin typeface="Caslon Antique" panose="02027200000000000000" pitchFamily="18" charset="0"/>
              </a:rPr>
              <a:t>ó</a:t>
            </a:r>
            <a:r>
              <a:rPr lang="es-ES" sz="2400" i="1" dirty="0" smtClean="0">
                <a:latin typeface="Caslon Antique" panose="02027200000000000000" pitchFamily="18" charset="0"/>
              </a:rPr>
              <a:t>n de la Isla y Ciudad de Puerto Rico y de su vecindad, poblaciones, presidio, gobernadores y obispos, frutos y minerales</a:t>
            </a:r>
            <a:r>
              <a:rPr lang="es-ES" sz="2400" dirty="0" smtClean="0">
                <a:latin typeface="Caslon Antique" panose="02027200000000000000" pitchFamily="18" charset="0"/>
              </a:rPr>
              <a:t>." Esta presento una visi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mas optimista de la isla.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Este libro fue el primero en hacer una descripci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geogr</a:t>
            </a:r>
            <a:r>
              <a:rPr lang="es-ES" sz="19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fica detallada de la isla y describe todas las frutas y lugares comerciales. Tambi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n enumera y describe todas las minas, iglesias y hospitales de la isla en ese momento. El libro conten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una extensa bibliograf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23554" name="Picture 2" descr="Image result for diego de torres vargas puerto 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81150"/>
            <a:ext cx="1724025" cy="2709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09250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505199"/>
            <a:ext cx="3124200" cy="3119096"/>
            <a:chOff x="685800" y="1505199"/>
            <a:chExt cx="3124200" cy="3119096"/>
          </a:xfrm>
        </p:grpSpPr>
        <p:sp>
          <p:nvSpPr>
            <p:cNvPr id="9" name="Oval 8"/>
            <p:cNvSpPr/>
            <p:nvPr/>
          </p:nvSpPr>
          <p:spPr>
            <a:xfrm>
              <a:off x="1600200" y="1809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0383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52600" y="1962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5908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81200" y="25717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62000" y="2724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90600" y="32575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4400" y="3638550"/>
              <a:ext cx="8382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19243194">
              <a:off x="803002" y="4027822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38400" y="3486150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819400" y="3181350"/>
              <a:ext cx="6858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Image result for reading a book clipart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1505199"/>
              <a:ext cx="3124200" cy="311909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34315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Completa las actividades de assessment de las paginas 153 y 158-59 del libro.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44084"/>
            <a:ext cx="265176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60438" y="1266825"/>
            <a:ext cx="7223125" cy="26082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3 : De Caparra a Lares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9: Bajo el Mando Español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7" name="Picture 2" descr="Image result for spanish ship clip art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657600" y="3028950"/>
            <a:ext cx="1827546" cy="17347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494635" cy="32025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¿C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mo se convirti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 la isla en frontera militar de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a en Am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rica?</a:t>
            </a:r>
          </a:p>
          <a:p>
            <a:pPr>
              <a:lnSpc>
                <a:spcPct val="160000"/>
              </a:lnSpc>
            </a:pP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ct val="160000"/>
              </a:lnSpc>
            </a:pP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150-159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76800" y="2419350"/>
            <a:ext cx="3962400" cy="2413747"/>
            <a:chOff x="4724400" y="2343150"/>
            <a:chExt cx="4191000" cy="2489947"/>
          </a:xfrm>
        </p:grpSpPr>
        <p:sp>
          <p:nvSpPr>
            <p:cNvPr id="5" name="Oval 4"/>
            <p:cNvSpPr/>
            <p:nvPr/>
          </p:nvSpPr>
          <p:spPr>
            <a:xfrm>
              <a:off x="5791200" y="2647950"/>
              <a:ext cx="1219200" cy="152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705600" y="3257550"/>
              <a:ext cx="6858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94" name="Picture 2" descr="Image result for pirate flag symbol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/>
            <a:stretch>
              <a:fillRect/>
            </a:stretch>
          </p:blipFill>
          <p:spPr bwMode="auto">
            <a:xfrm>
              <a:off x="4724400" y="2343150"/>
              <a:ext cx="4191000" cy="24899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engang</a:t>
            </a:r>
            <a:r>
              <a:rPr lang="es-ES" sz="2000" dirty="0" smtClean="0">
                <a:latin typeface="Caslon Antique" pitchFamily="18" charset="0"/>
              </a:rPr>
              <a:t>é</a:t>
            </a:r>
            <a:r>
              <a:rPr lang="es-ES" sz="2400" dirty="0" smtClean="0">
                <a:latin typeface="Caslon Antique" pitchFamily="18" charset="0"/>
              </a:rPr>
              <a:t>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Bucaneros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Tratado de Ryswick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Guerra de los 30 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Guerra de Sucesi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Paz de Utrecht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Absolutismo borb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nico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352550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Memoria de Melgarejo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criollos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5556" b="13889"/>
          <a:stretch>
            <a:fillRect/>
          </a:stretch>
        </p:blipFill>
        <p:spPr bwMode="auto">
          <a:xfrm>
            <a:off x="6019800" y="2190750"/>
            <a:ext cx="2667000" cy="260159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España pierde control del Caribe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1" y="1581150"/>
            <a:ext cx="6248399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Los ingleses colonizaron a Santa Luc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a, Granada y Barbados.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Los de Inglaterra y Francia ocuparon la isla de San Crist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bal.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Caslon Antique" panose="02027200000000000000" pitchFamily="18" charset="0"/>
              </a:rPr>
              <a:t>Los Franceses conquistaron Martinica y Guadalupe.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Engag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s-cultivaban tabaco y algod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para exportar.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Bucaneros- aventureros que cazaban ganado salvaje</a:t>
            </a:r>
            <a:endParaRPr lang="en-US" sz="2400" dirty="0">
              <a:latin typeface="Caslon Antique" panose="02027200000000000000" pitchFamily="18" charset="0"/>
            </a:endParaRPr>
          </a:p>
        </p:txBody>
      </p:sp>
      <p:pic>
        <p:nvPicPr>
          <p:cNvPr id="6146" name="Picture 2" descr="Image result for buccaneer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04950"/>
            <a:ext cx="27432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Tratado de Ryswick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1" y="1581150"/>
            <a:ext cx="5867399" cy="2971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 Tratado de Ryswick dio fin a la Guerra de los 9 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os que vio enfrentadas a Francia contra 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Inglaterra, las Provincias Unidas de los Pa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ses Bajos y el Sacro Imperio Romano. Este tratado, firmado en la ciudad de Ryswick en la provincia de Holanda, fue firmado en dos partes.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Francia obtuvo de Espa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la parte occidental de la isla de Santo Domingo (que luego se convertiría en Hait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) solidificando la influencia francesa en el Caribe.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pirate war"/>
          <p:cNvPicPr>
            <a:picLocks noChangeAspect="1" noChangeArrowheads="1"/>
          </p:cNvPicPr>
          <p:nvPr/>
        </p:nvPicPr>
        <p:blipFill>
          <a:blip r:embed="rId2" cstate="print"/>
          <a:srcRect l="22079" r="37968"/>
          <a:stretch>
            <a:fillRect/>
          </a:stretch>
        </p:blipFill>
        <p:spPr bwMode="auto">
          <a:xfrm>
            <a:off x="6324600" y="0"/>
            <a:ext cx="28194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Miguel Henríquez</a:t>
            </a:r>
            <a:endParaRPr lang="es-ES" sz="42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04950"/>
            <a:ext cx="6096000" cy="3505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El asedio de los enemigos de Espa</a:t>
            </a:r>
            <a:r>
              <a:rPr lang="es-ES" sz="21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contra sus restantes colonias en el Caribe, Cuba, Santo Domingo y Puerto Rico, oblig</a:t>
            </a:r>
            <a:r>
              <a:rPr lang="es-ES" sz="21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al gobierno espa</a:t>
            </a:r>
            <a:r>
              <a:rPr lang="es-ES" sz="21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 a depender de corsarios, o ciudadanos privados que pon</a:t>
            </a:r>
            <a:r>
              <a:rPr lang="es-ES" sz="21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sus embarcaciones al servicio de la Corona, prestando vigilancia y apresando buques enemigos en aguas caribe</a:t>
            </a:r>
            <a:r>
              <a:rPr lang="es-ES" sz="21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as, para luego repartirse el bot</a:t>
            </a:r>
            <a:r>
              <a:rPr lang="es-ES" sz="21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 con el gobierno. Miguel Henr</a:t>
            </a:r>
            <a:r>
              <a:rPr lang="es-ES" sz="21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quez fue uso de esos corsarios. Los hombres bajo su mando sembraron a tal punto el terror entre sus adversarios, que los ingleses lo apodaron “El Gran Archivillano”. En reconocimiento a sus logros como corsario, el rey de Espa</a:t>
            </a:r>
            <a:r>
              <a:rPr lang="es-ES" sz="21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le otorg</a:t>
            </a:r>
            <a:r>
              <a:rPr lang="es-ES" sz="21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grado honor</a:t>
            </a:r>
            <a:r>
              <a:rPr lang="es-ES" sz="21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fico de “Caballero de la Real Efigie”.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6146" name="Picture 2" descr="Image result for miguel enriquez puerto rico"/>
          <p:cNvPicPr>
            <a:picLocks noChangeAspect="1" noChangeArrowheads="1"/>
          </p:cNvPicPr>
          <p:nvPr/>
        </p:nvPicPr>
        <p:blipFill>
          <a:blip r:embed="rId2" cstate="print">
            <a:lum bright="-8000" contrast="14000"/>
          </a:blip>
          <a:srcRect l="31634" t="1111" r="32410" b="5556"/>
          <a:stretch>
            <a:fillRect/>
          </a:stretch>
        </p:blipFill>
        <p:spPr bwMode="auto">
          <a:xfrm>
            <a:off x="6553200" y="0"/>
            <a:ext cx="25908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0925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200" b="1" dirty="0" smtClean="0">
                <a:latin typeface="BIRTH OF A HERO" pitchFamily="2" charset="0"/>
              </a:rPr>
              <a:t>Absolutismo borbónico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1" y="1581150"/>
            <a:ext cx="6172199" cy="35623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 Despu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 la</a:t>
            </a:r>
            <a:r>
              <a:rPr lang="es-ES" sz="2400" dirty="0">
                <a:latin typeface="Caslon Antique" panose="02027200000000000000" pitchFamily="18" charset="0"/>
              </a:rPr>
              <a:t> </a:t>
            </a:r>
            <a:r>
              <a:rPr lang="es-ES" sz="2400" dirty="0" smtClean="0">
                <a:latin typeface="Caslon Antique" panose="02027200000000000000" pitchFamily="18" charset="0"/>
              </a:rPr>
              <a:t>Guerra </a:t>
            </a:r>
            <a:r>
              <a:rPr lang="es-ES" sz="2400" dirty="0">
                <a:latin typeface="Caslon Antique" panose="02027200000000000000" pitchFamily="18" charset="0"/>
              </a:rPr>
              <a:t>de Sucesi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 Espa</a:t>
            </a:r>
            <a:r>
              <a:rPr lang="es-ES" sz="1900" dirty="0">
                <a:latin typeface="Caslon Antique" panose="02027200000000000000" pitchFamily="18" charset="0"/>
              </a:rPr>
              <a:t>ñ</a:t>
            </a:r>
            <a:r>
              <a:rPr lang="es-ES" sz="2400" dirty="0">
                <a:latin typeface="Caslon Antique" panose="02027200000000000000" pitchFamily="18" charset="0"/>
              </a:rPr>
              <a:t>ola (1701-1714</a:t>
            </a:r>
            <a:r>
              <a:rPr lang="es-ES" sz="2400" dirty="0" smtClean="0">
                <a:latin typeface="Caslon Antique" panose="02027200000000000000" pitchFamily="18" charset="0"/>
              </a:rPr>
              <a:t>) </a:t>
            </a:r>
            <a:r>
              <a:rPr lang="es-ES" sz="2400" dirty="0">
                <a:latin typeface="Caslon Antique" panose="02027200000000000000" pitchFamily="18" charset="0"/>
              </a:rPr>
              <a:t>Felipe </a:t>
            </a:r>
            <a:r>
              <a:rPr lang="es-ES" sz="2400" dirty="0" smtClean="0">
                <a:latin typeface="Caslon Antique" panose="02027200000000000000" pitchFamily="18" charset="0"/>
              </a:rPr>
              <a:t>V de Borb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 surge como el primer monarca de una dinast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</a:t>
            </a:r>
            <a:r>
              <a:rPr lang="es-ES" sz="2400" dirty="0">
                <a:latin typeface="Caslon Antique" panose="02027200000000000000" pitchFamily="18" charset="0"/>
              </a:rPr>
              <a:t>que reemplaz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</a:t>
            </a:r>
            <a:r>
              <a:rPr lang="es-ES" sz="2400" dirty="0" smtClean="0">
                <a:latin typeface="Caslon Antique" panose="02027200000000000000" pitchFamily="18" charset="0"/>
              </a:rPr>
              <a:t>a los Habsburgo. Durante este periodo los gobernadores militares de la isla la fortificaron aun mas para repeler incursiones inglesas.</a:t>
            </a:r>
          </a:p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La Paz de Utrecht puso fin a esa guerra y una victoria Borb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nica. 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5000" contrast="7000"/>
          </a:blip>
          <a:srcRect l="13816" t="7692" r="21783"/>
          <a:stretch>
            <a:fillRect/>
          </a:stretch>
        </p:blipFill>
        <p:spPr bwMode="auto">
          <a:xfrm>
            <a:off x="6684957" y="0"/>
            <a:ext cx="2459043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0925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1200150"/>
            <a:ext cx="4953000" cy="3581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Con ese tratado,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 cede Menorca y Gibraltar a Gran Breta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Sicilia a Saboya y los Pa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ses Bajos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oles, N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poles, Mil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n y Cerde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a Austria. Con los Borbones mejor</a:t>
            </a:r>
            <a:r>
              <a:rPr lang="es-ES" sz="1900" dirty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el comercio mar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timo boricua y se estableci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una mejor protecci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isla de ataques externos. Tambi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n comenz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a aumentar la poblaci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de la isla y a definirse con mayor claridad la identidad isle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a.</a:t>
            </a:r>
            <a:endParaRPr lang="es-ES" sz="2400" dirty="0"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peace of utrecht"/>
          <p:cNvPicPr>
            <a:picLocks noChangeAspect="1" noChangeArrowheads="1"/>
          </p:cNvPicPr>
          <p:nvPr/>
        </p:nvPicPr>
        <p:blipFill>
          <a:blip r:embed="rId2" cstate="print"/>
          <a:srcRect l="31214" r="34511"/>
          <a:stretch>
            <a:fillRect/>
          </a:stretch>
        </p:blipFill>
        <p:spPr bwMode="auto">
          <a:xfrm>
            <a:off x="0" y="-1"/>
            <a:ext cx="3429000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092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313</Words>
  <Application>Microsoft Office PowerPoint</Application>
  <PresentationFormat>On-screen Show (16:9)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233</cp:revision>
  <dcterms:created xsi:type="dcterms:W3CDTF">2019-07-26T01:32:32Z</dcterms:created>
  <dcterms:modified xsi:type="dcterms:W3CDTF">2020-11-25T01:42:02Z</dcterms:modified>
</cp:coreProperties>
</file>