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94" r:id="rId5"/>
    <p:sldId id="266" r:id="rId6"/>
    <p:sldId id="283" r:id="rId7"/>
    <p:sldId id="286" r:id="rId8"/>
    <p:sldId id="280" r:id="rId9"/>
    <p:sldId id="261" r:id="rId10"/>
    <p:sldId id="285" r:id="rId11"/>
    <p:sldId id="295" r:id="rId12"/>
    <p:sldId id="296" r:id="rId13"/>
    <p:sldId id="297" r:id="rId14"/>
    <p:sldId id="298" r:id="rId15"/>
    <p:sldId id="270" r:id="rId16"/>
    <p:sldId id="293" r:id="rId17"/>
    <p:sldId id="299" r:id="rId18"/>
    <p:sldId id="274" r:id="rId19"/>
    <p:sldId id="26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12/1/2018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jGkfaugYIl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Zw4oeZzcP24"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h2g4F7zZ7u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ncient greec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1456" b="3048"/>
          <a:stretch/>
        </p:blipFill>
        <p:spPr bwMode="auto">
          <a:xfrm>
            <a:off x="-1" y="1"/>
            <a:ext cx="9144001" cy="516255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a:spLocks noGrp="1"/>
          </p:cNvSpPr>
          <p:nvPr>
            <p:ph type="ctrTitle"/>
          </p:nvPr>
        </p:nvSpPr>
        <p:spPr>
          <a:xfrm>
            <a:off x="0" y="2327085"/>
            <a:ext cx="9144000" cy="1143000"/>
          </a:xfrm>
        </p:spPr>
        <p:txBody>
          <a:bodyPr>
            <a:noAutofit/>
          </a:bodyPr>
          <a:lstStyle/>
          <a:p>
            <a:r>
              <a:rPr lang="en-US" sz="8800" b="1" dirty="0" smtClean="0">
                <a:solidFill>
                  <a:schemeClr val="bg1"/>
                </a:solidFill>
                <a:latin typeface="BIRTH OF A HERO" pitchFamily="2" charset="0"/>
              </a:rPr>
              <a:t>WORLD HISTORY</a:t>
            </a:r>
            <a:endParaRPr lang="en-US" sz="8800" b="1" dirty="0">
              <a:solidFill>
                <a:schemeClr val="bg1"/>
              </a:solidFill>
              <a:latin typeface="BIRTH OF A HERO" pitchFamily="2" charset="0"/>
            </a:endParaRPr>
          </a:p>
        </p:txBody>
      </p:sp>
      <p:sp>
        <p:nvSpPr>
          <p:cNvPr id="10" name="Subtitle 2"/>
          <p:cNvSpPr>
            <a:spLocks noGrp="1"/>
          </p:cNvSpPr>
          <p:nvPr>
            <p:ph type="subTitle" idx="1"/>
          </p:nvPr>
        </p:nvSpPr>
        <p:spPr>
          <a:xfrm>
            <a:off x="1676400" y="3257550"/>
            <a:ext cx="4495800" cy="742950"/>
          </a:xfrm>
        </p:spPr>
        <p:txBody>
          <a:bodyPr>
            <a:noAutofit/>
          </a:bodyPr>
          <a:lstStyle/>
          <a:p>
            <a:pPr algn="l"/>
            <a:r>
              <a:rPr lang="en-US" b="1" dirty="0" smtClean="0">
                <a:ln w="18415" cmpd="sng">
                  <a:noFill/>
                  <a:prstDash val="solid"/>
                </a:ln>
                <a:solidFill>
                  <a:schemeClr val="bg1"/>
                </a:solidFill>
                <a:effectLst>
                  <a:glow rad="139700">
                    <a:schemeClr val="accent6">
                      <a:satMod val="175000"/>
                      <a:alpha val="40000"/>
                    </a:schemeClr>
                  </a:glow>
                </a:effectLst>
                <a:latin typeface="BIRTH OF A HERO" pitchFamily="2" charset="0"/>
              </a:rPr>
              <a:t>Geography &amp; Ancient Greece</a:t>
            </a:r>
            <a:endParaRPr lang="en-US" b="1" dirty="0">
              <a:ln w="18415" cmpd="sng">
                <a:noFill/>
                <a:prstDash val="solid"/>
              </a:ln>
              <a:solidFill>
                <a:schemeClr val="bg1"/>
              </a:solidFill>
              <a:effectLst>
                <a:glow rad="139700">
                  <a:schemeClr val="accent6">
                    <a:satMod val="175000"/>
                    <a:alpha val="40000"/>
                  </a:schemeClr>
                </a:glow>
              </a:effectLst>
              <a:latin typeface="BIRTH OF A HERO" pitchFamily="2" charset="0"/>
            </a:endParaRPr>
          </a:p>
        </p:txBody>
      </p:sp>
      <p:sp>
        <p:nvSpPr>
          <p:cNvPr id="11" name="Subtitle 2"/>
          <p:cNvSpPr txBox="1">
            <a:spLocks/>
          </p:cNvSpPr>
          <p:nvPr/>
        </p:nvSpPr>
        <p:spPr>
          <a:xfrm>
            <a:off x="5867400" y="4095750"/>
            <a:ext cx="2743200" cy="5905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chemeClr val="bg1"/>
                </a:solidFill>
                <a:uLnTx/>
                <a:uFillTx/>
                <a:latin typeface="BIRTH OF A HERO" panose="02000000000000000000" pitchFamily="2" charset="0"/>
              </a:rPr>
              <a:t>with Mr. Jim </a:t>
            </a:r>
            <a:r>
              <a:rPr lang="en-US" sz="2400" b="1" dirty="0" smtClean="0">
                <a:ln w="18415" cmpd="sng">
                  <a:noFill/>
                  <a:prstDash val="solid"/>
                </a:ln>
                <a:solidFill>
                  <a:schemeClr val="bg1"/>
                </a:solidFill>
                <a:latin typeface="BIRTH OF A HERO" panose="02000000000000000000" pitchFamily="2" charset="0"/>
              </a:rPr>
              <a:t>Soto</a:t>
            </a:r>
            <a:endParaRPr kumimoji="0" lang="en-US" sz="2400" b="1" i="0" u="none" strike="noStrike" kern="1200" cap="none" spc="0" normalizeH="0" baseline="0" noProof="0" dirty="0">
              <a:ln w="18415" cmpd="sng">
                <a:noFill/>
                <a:prstDash val="solid"/>
              </a:ln>
              <a:solidFill>
                <a:schemeClr val="bg1"/>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71550"/>
            <a:ext cx="4191000" cy="3785652"/>
          </a:xfrm>
          <a:prstGeom prst="rect">
            <a:avLst/>
          </a:prstGeom>
        </p:spPr>
        <p:txBody>
          <a:bodyPr wrap="square">
            <a:spAutoFit/>
          </a:bodyPr>
          <a:lstStyle/>
          <a:p>
            <a:r>
              <a:rPr lang="en-US" sz="2000" dirty="0" smtClean="0">
                <a:solidFill>
                  <a:schemeClr val="bg1"/>
                </a:solidFill>
              </a:rPr>
              <a:t>Attacks from the expanding </a:t>
            </a:r>
            <a:r>
              <a:rPr lang="en-US" sz="2000" b="1" dirty="0" smtClean="0">
                <a:solidFill>
                  <a:schemeClr val="bg1"/>
                </a:solidFill>
              </a:rPr>
              <a:t>Mycenaean </a:t>
            </a:r>
            <a:r>
              <a:rPr lang="en-US" sz="2000" dirty="0" smtClean="0">
                <a:solidFill>
                  <a:schemeClr val="bg1"/>
                </a:solidFill>
              </a:rPr>
              <a:t>weakened the Minoan civilization</a:t>
            </a:r>
            <a:r>
              <a:rPr lang="en-US" sz="2000" dirty="0">
                <a:solidFill>
                  <a:schemeClr val="bg1"/>
                </a:solidFill>
              </a:rPr>
              <a:t>. Minoans disappeared so suddenly because of the massive </a:t>
            </a:r>
            <a:r>
              <a:rPr lang="en-US" sz="2000" b="1" dirty="0">
                <a:solidFill>
                  <a:schemeClr val="bg1"/>
                </a:solidFill>
              </a:rPr>
              <a:t>volcanic eruption </a:t>
            </a:r>
            <a:r>
              <a:rPr lang="en-US" sz="2000" dirty="0">
                <a:solidFill>
                  <a:schemeClr val="bg1"/>
                </a:solidFill>
              </a:rPr>
              <a:t>in the Santorini </a:t>
            </a:r>
            <a:r>
              <a:rPr lang="en-US" sz="2000" dirty="0" smtClean="0">
                <a:solidFill>
                  <a:schemeClr val="bg1"/>
                </a:solidFill>
              </a:rPr>
              <a:t>Islands. We </a:t>
            </a:r>
            <a:r>
              <a:rPr lang="en-US" sz="2000" dirty="0">
                <a:solidFill>
                  <a:schemeClr val="bg1"/>
                </a:solidFill>
              </a:rPr>
              <a:t>know now that </a:t>
            </a:r>
            <a:r>
              <a:rPr lang="en-US" sz="2000" dirty="0" smtClean="0">
                <a:solidFill>
                  <a:schemeClr val="bg1"/>
                </a:solidFill>
              </a:rPr>
              <a:t>this eruption </a:t>
            </a:r>
            <a:r>
              <a:rPr lang="en-US" sz="2000" dirty="0">
                <a:solidFill>
                  <a:schemeClr val="bg1"/>
                </a:solidFill>
              </a:rPr>
              <a:t>and the collapse of the volcanic cone into the sea caused </a:t>
            </a:r>
            <a:r>
              <a:rPr lang="en-US" sz="2000" b="1" dirty="0">
                <a:solidFill>
                  <a:schemeClr val="bg1"/>
                </a:solidFill>
              </a:rPr>
              <a:t>tsunamis</a:t>
            </a:r>
            <a:r>
              <a:rPr lang="en-US" sz="2000" dirty="0">
                <a:solidFill>
                  <a:schemeClr val="bg1"/>
                </a:solidFill>
              </a:rPr>
              <a:t> which devastated the coasts of Crete and other Minoan coastal towns</a:t>
            </a:r>
            <a:r>
              <a:rPr lang="en-US" sz="2000" dirty="0" smtClean="0">
                <a:solidFill>
                  <a:schemeClr val="bg1"/>
                </a:solidFill>
              </a:rPr>
              <a:t>. These events might be the basis for the legend of Atlantis.</a:t>
            </a:r>
            <a:endParaRPr lang="en-US" sz="2000" dirty="0">
              <a:solidFill>
                <a:schemeClr val="bg1"/>
              </a:solidFill>
            </a:endParaRPr>
          </a:p>
        </p:txBody>
      </p:sp>
      <p:sp>
        <p:nvSpPr>
          <p:cNvPr id="5" name="Title 3"/>
          <p:cNvSpPr txBox="1">
            <a:spLocks/>
          </p:cNvSpPr>
          <p:nvPr/>
        </p:nvSpPr>
        <p:spPr>
          <a:xfrm rot="20490518">
            <a:off x="7117513" y="3733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l="15000" r="7500"/>
          <a:stretch/>
        </p:blipFill>
        <p:spPr>
          <a:xfrm>
            <a:off x="4724400" y="1085133"/>
            <a:ext cx="4038600" cy="350967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1428751"/>
            <a:ext cx="4876800" cy="2554545"/>
          </a:xfrm>
          <a:prstGeom prst="rect">
            <a:avLst/>
          </a:prstGeom>
        </p:spPr>
        <p:txBody>
          <a:bodyPr wrap="square">
            <a:spAutoFit/>
          </a:bodyPr>
          <a:lstStyle/>
          <a:p>
            <a:pPr algn="r"/>
            <a:r>
              <a:rPr lang="en-US" sz="2000" dirty="0">
                <a:solidFill>
                  <a:schemeClr val="bg1"/>
                </a:solidFill>
              </a:rPr>
              <a:t>Mycenaean is the term applied to the </a:t>
            </a:r>
            <a:r>
              <a:rPr lang="en-US" sz="2000" dirty="0" smtClean="0">
                <a:solidFill>
                  <a:schemeClr val="bg1"/>
                </a:solidFill>
              </a:rPr>
              <a:t>culture </a:t>
            </a:r>
            <a:r>
              <a:rPr lang="en-US" sz="2000" dirty="0">
                <a:solidFill>
                  <a:schemeClr val="bg1"/>
                </a:solidFill>
              </a:rPr>
              <a:t>of Greece from ca. 1600 to 1100 B.C. The name derives from the site of Mycenae in the </a:t>
            </a:r>
            <a:r>
              <a:rPr lang="en-US" sz="2000" dirty="0" smtClean="0">
                <a:solidFill>
                  <a:schemeClr val="bg1"/>
                </a:solidFill>
              </a:rPr>
              <a:t>Peloponnesus, </a:t>
            </a:r>
            <a:r>
              <a:rPr lang="en-US" sz="2000" dirty="0">
                <a:solidFill>
                  <a:schemeClr val="bg1"/>
                </a:solidFill>
              </a:rPr>
              <a:t>where once stood a great Mycenaean fortified palace</a:t>
            </a:r>
            <a:r>
              <a:rPr lang="en-US" sz="2000" dirty="0" smtClean="0">
                <a:solidFill>
                  <a:schemeClr val="bg1"/>
                </a:solidFill>
              </a:rPr>
              <a:t>. Many historians considered them to be the true first Greek civilization, instead of the Minoans, because Minoans didn’t speak Greek.</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Mycenaean</a:t>
            </a:r>
          </a:p>
        </p:txBody>
      </p:sp>
      <p:pic>
        <p:nvPicPr>
          <p:cNvPr id="5123" name="Picture 3" descr="C:\Users\Jim\Desktop\1235.jpg"/>
          <p:cNvPicPr>
            <a:picLocks noChangeAspect="1" noChangeArrowheads="1"/>
          </p:cNvPicPr>
          <p:nvPr/>
        </p:nvPicPr>
        <p:blipFill>
          <a:blip r:embed="rId2" cstate="print"/>
          <a:srcRect l="22785" t="10905" r="21519" b="9052"/>
          <a:stretch>
            <a:fillRect/>
          </a:stretch>
        </p:blipFill>
        <p:spPr bwMode="auto">
          <a:xfrm>
            <a:off x="533400" y="1428751"/>
            <a:ext cx="2895600" cy="2763982"/>
          </a:xfrm>
          <a:prstGeom prst="rect">
            <a:avLst/>
          </a:prstGeom>
          <a:noFill/>
        </p:spPr>
      </p:pic>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s://www.filmofilia.com/wp-content/uploads/2011/10/IMMORTALS_2011_07.jpg"/>
          <p:cNvPicPr>
            <a:picLocks noChangeAspect="1" noChangeArrowheads="1"/>
          </p:cNvPicPr>
          <p:nvPr/>
        </p:nvPicPr>
        <p:blipFill>
          <a:blip r:embed="rId2" cstate="print">
            <a:lum bright="2000" contrast="11000"/>
          </a:blip>
          <a:srcRect t="21111" b="27037"/>
          <a:stretch>
            <a:fillRect/>
          </a:stretch>
        </p:blipFill>
        <p:spPr bwMode="auto">
          <a:xfrm>
            <a:off x="0" y="2419350"/>
            <a:ext cx="9144000" cy="2724150"/>
          </a:xfrm>
          <a:prstGeom prst="rect">
            <a:avLst/>
          </a:prstGeom>
          <a:noFill/>
        </p:spPr>
      </p:pic>
      <p:sp>
        <p:nvSpPr>
          <p:cNvPr id="3" name="Rectangle 2"/>
          <p:cNvSpPr/>
          <p:nvPr/>
        </p:nvSpPr>
        <p:spPr>
          <a:xfrm>
            <a:off x="457200" y="742950"/>
            <a:ext cx="8229600" cy="1323439"/>
          </a:xfrm>
          <a:prstGeom prst="rect">
            <a:avLst/>
          </a:prstGeom>
        </p:spPr>
        <p:txBody>
          <a:bodyPr wrap="square">
            <a:spAutoFit/>
          </a:bodyPr>
          <a:lstStyle/>
          <a:p>
            <a:pPr algn="ctr"/>
            <a:r>
              <a:rPr lang="en-US" sz="2000" dirty="0" smtClean="0">
                <a:solidFill>
                  <a:schemeClr val="bg1"/>
                </a:solidFill>
              </a:rPr>
              <a:t>While the </a:t>
            </a:r>
            <a:r>
              <a:rPr lang="en-US" sz="2000" b="1" dirty="0" smtClean="0">
                <a:solidFill>
                  <a:schemeClr val="bg1"/>
                </a:solidFill>
              </a:rPr>
              <a:t>Minoans</a:t>
            </a:r>
            <a:r>
              <a:rPr lang="en-US" sz="2000" dirty="0" smtClean="0">
                <a:solidFill>
                  <a:schemeClr val="bg1"/>
                </a:solidFill>
              </a:rPr>
              <a:t> sailed through the Mediterranean, the </a:t>
            </a:r>
            <a:r>
              <a:rPr lang="en-US" sz="2000" b="1" dirty="0" smtClean="0">
                <a:solidFill>
                  <a:schemeClr val="bg1"/>
                </a:solidFill>
              </a:rPr>
              <a:t>Mycenaens</a:t>
            </a:r>
            <a:r>
              <a:rPr lang="en-US" sz="2000" dirty="0" smtClean="0">
                <a:solidFill>
                  <a:schemeClr val="bg1"/>
                </a:solidFill>
              </a:rPr>
              <a:t>, built fortresses all over Greece, mostly on the southern region. </a:t>
            </a:r>
            <a:r>
              <a:rPr lang="en-US" sz="2000" b="1" dirty="0" smtClean="0">
                <a:solidFill>
                  <a:schemeClr val="bg1"/>
                </a:solidFill>
              </a:rPr>
              <a:t>Mycenae</a:t>
            </a:r>
            <a:r>
              <a:rPr lang="en-US" sz="2000" dirty="0" smtClean="0">
                <a:solidFill>
                  <a:schemeClr val="bg1"/>
                </a:solidFill>
              </a:rPr>
              <a:t>, after which the Mycenaean take their name, was the largest fortress built by them.</a:t>
            </a:r>
          </a:p>
          <a:p>
            <a:pPr algn="ctr"/>
            <a:r>
              <a:rPr lang="en-US" sz="2000" dirty="0" smtClean="0">
                <a:solidFill>
                  <a:schemeClr val="bg1"/>
                </a:solidFill>
              </a:rPr>
              <a:t>They eventually took over Crete and became major trades in the area.</a:t>
            </a:r>
            <a:endParaRPr lang="en-US" sz="2000" dirty="0">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1200150"/>
            <a:ext cx="4343400" cy="3170099"/>
          </a:xfrm>
          <a:prstGeom prst="rect">
            <a:avLst/>
          </a:prstGeom>
        </p:spPr>
        <p:txBody>
          <a:bodyPr wrap="square">
            <a:spAutoFit/>
          </a:bodyPr>
          <a:lstStyle/>
          <a:p>
            <a:pPr algn="r"/>
            <a:r>
              <a:rPr lang="en-US" sz="2000" dirty="0">
                <a:solidFill>
                  <a:schemeClr val="bg1"/>
                </a:solidFill>
              </a:rPr>
              <a:t>The </a:t>
            </a:r>
            <a:r>
              <a:rPr lang="en-US" sz="2000" dirty="0" smtClean="0">
                <a:solidFill>
                  <a:schemeClr val="bg1"/>
                </a:solidFill>
              </a:rPr>
              <a:t>Mycenaens </a:t>
            </a:r>
            <a:r>
              <a:rPr lang="en-US" sz="2000" dirty="0">
                <a:solidFill>
                  <a:schemeClr val="bg1"/>
                </a:solidFill>
              </a:rPr>
              <a:t>traded with many different nations like Egypt, Cyprus, and Sicily. This trade brought in raw goods like ivory, copper, gold, and even glass</a:t>
            </a:r>
            <a:r>
              <a:rPr lang="en-US" sz="2000" dirty="0" smtClean="0">
                <a:solidFill>
                  <a:schemeClr val="bg1"/>
                </a:solidFill>
              </a:rPr>
              <a:t>. However they were not always peaceful people. Historians have hypothesized that the Mycenaens attacked the city of </a:t>
            </a:r>
            <a:r>
              <a:rPr lang="en-US" sz="2000" b="1" dirty="0" smtClean="0">
                <a:solidFill>
                  <a:schemeClr val="bg1"/>
                </a:solidFill>
              </a:rPr>
              <a:t>Troy</a:t>
            </a:r>
            <a:r>
              <a:rPr lang="en-US" sz="2000" dirty="0" smtClean="0">
                <a:solidFill>
                  <a:schemeClr val="bg1"/>
                </a:solidFill>
              </a:rPr>
              <a:t>, in Asia Minor. This was probably the basis to one of literature’s greatest works: </a:t>
            </a:r>
            <a:r>
              <a:rPr lang="en-US" sz="2000" i="1" dirty="0" smtClean="0">
                <a:solidFill>
                  <a:schemeClr val="bg1"/>
                </a:solidFill>
              </a:rPr>
              <a:t>Homer’s The Iliad</a:t>
            </a:r>
            <a:r>
              <a:rPr lang="en-US" sz="2000" dirty="0" smtClean="0">
                <a:solidFill>
                  <a:schemeClr val="bg1"/>
                </a:solidFill>
              </a:rPr>
              <a:t>. </a:t>
            </a:r>
            <a:endParaRPr lang="en-US" sz="2000" dirty="0"/>
          </a:p>
        </p:txBody>
      </p:sp>
      <p:pic>
        <p:nvPicPr>
          <p:cNvPr id="5122" name="Picture 2" descr="Related image"/>
          <p:cNvPicPr>
            <a:picLocks noChangeAspect="1" noChangeArrowheads="1"/>
          </p:cNvPicPr>
          <p:nvPr/>
        </p:nvPicPr>
        <p:blipFill>
          <a:blip r:embed="rId2" cstate="print">
            <a:lum bright="-3000"/>
          </a:blip>
          <a:srcRect l="7702" r="7578"/>
          <a:stretch>
            <a:fillRect/>
          </a:stretch>
        </p:blipFill>
        <p:spPr bwMode="auto">
          <a:xfrm>
            <a:off x="457200" y="971550"/>
            <a:ext cx="3786073" cy="3562351"/>
          </a:xfrm>
          <a:prstGeom prst="rect">
            <a:avLst/>
          </a:prstGeom>
          <a:noFill/>
        </p:spPr>
      </p:pic>
    </p:spTree>
    <p:extLst>
      <p:ext uri="{BB962C8B-B14F-4D97-AF65-F5344CB8AC3E}">
        <p14:creationId xmlns="" xmlns:p14="http://schemas.microsoft.com/office/powerpoint/2010/main" val="38466448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38150"/>
            <a:ext cx="8458200" cy="1631216"/>
          </a:xfrm>
          <a:prstGeom prst="rect">
            <a:avLst/>
          </a:prstGeom>
        </p:spPr>
        <p:txBody>
          <a:bodyPr wrap="square">
            <a:spAutoFit/>
          </a:bodyPr>
          <a:lstStyle/>
          <a:p>
            <a:pPr algn="ctr"/>
            <a:r>
              <a:rPr lang="en-US" sz="2000" dirty="0" smtClean="0">
                <a:solidFill>
                  <a:schemeClr val="bg1"/>
                </a:solidFill>
              </a:rPr>
              <a:t>Mycenaens society declined after the 1200s BC when Dorian invaders from central Europe swept into Greece. In addition to this, several earthquakes badly destroyed many cities. As Mycenaean civilization declined, Greece entered a violent and chaotic period called the </a:t>
            </a:r>
            <a:r>
              <a:rPr lang="en-US" sz="2000" b="1" dirty="0" smtClean="0">
                <a:solidFill>
                  <a:schemeClr val="bg1"/>
                </a:solidFill>
              </a:rPr>
              <a:t>Dark Ages</a:t>
            </a:r>
            <a:r>
              <a:rPr lang="en-US" sz="2000" dirty="0" smtClean="0">
                <a:solidFill>
                  <a:schemeClr val="bg1"/>
                </a:solidFill>
              </a:rPr>
              <a:t>. Writing disappeared along with Mycenaean civilization so no written evidence exists for this mysterious period.</a:t>
            </a:r>
            <a:endParaRPr lang="en-US" sz="2000" dirty="0">
              <a:solidFill>
                <a:schemeClr val="bg1"/>
              </a:solidFill>
            </a:endParaRPr>
          </a:p>
        </p:txBody>
      </p:sp>
      <p:pic>
        <p:nvPicPr>
          <p:cNvPr id="30722" name="Picture 2" descr="Related image">
            <a:hlinkClick r:id="rId2"/>
          </p:cNvPr>
          <p:cNvPicPr>
            <a:picLocks noChangeAspect="1" noChangeArrowheads="1"/>
          </p:cNvPicPr>
          <p:nvPr/>
        </p:nvPicPr>
        <p:blipFill>
          <a:blip r:embed="rId3" cstate="print">
            <a:lum bright="2000" contrast="10000"/>
          </a:blip>
          <a:srcRect t="2726" b="25863"/>
          <a:stretch>
            <a:fillRect/>
          </a:stretch>
        </p:blipFill>
        <p:spPr bwMode="auto">
          <a:xfrm>
            <a:off x="0" y="2177036"/>
            <a:ext cx="9144000" cy="2966465"/>
          </a:xfrm>
          <a:prstGeom prst="rect">
            <a:avLst/>
          </a:prstGeom>
          <a:noFill/>
        </p:spPr>
      </p:pic>
      <p:sp>
        <p:nvSpPr>
          <p:cNvPr id="5" name="Title 3"/>
          <p:cNvSpPr txBox="1">
            <a:spLocks/>
          </p:cNvSpPr>
          <p:nvPr/>
        </p:nvSpPr>
        <p:spPr>
          <a:xfrm rot="20490518">
            <a:off x="7879514" y="24383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Greeks Create City-States</a:t>
            </a:r>
          </a:p>
        </p:txBody>
      </p:sp>
      <p:sp>
        <p:nvSpPr>
          <p:cNvPr id="3" name="Rectangle 2"/>
          <p:cNvSpPr/>
          <p:nvPr/>
        </p:nvSpPr>
        <p:spPr>
          <a:xfrm>
            <a:off x="381000" y="1276350"/>
            <a:ext cx="8458200" cy="1015663"/>
          </a:xfrm>
          <a:prstGeom prst="rect">
            <a:avLst/>
          </a:prstGeom>
        </p:spPr>
        <p:txBody>
          <a:bodyPr wrap="square">
            <a:spAutoFit/>
          </a:bodyPr>
          <a:lstStyle/>
          <a:p>
            <a:pPr algn="ctr"/>
            <a:r>
              <a:rPr lang="en-US" sz="2000" dirty="0" smtClean="0">
                <a:solidFill>
                  <a:schemeClr val="bg1"/>
                </a:solidFill>
              </a:rPr>
              <a:t>About 300 years after the Mycenaean civilization fell, the Greeks formed small groups for protection and stability. Over time these groups set up </a:t>
            </a:r>
            <a:r>
              <a:rPr lang="en-US" sz="2000" dirty="0" smtClean="0">
                <a:solidFill>
                  <a:schemeClr val="bg1"/>
                </a:solidFill>
                <a:effectLst>
                  <a:glow rad="101600">
                    <a:schemeClr val="accent6">
                      <a:satMod val="175000"/>
                      <a:alpha val="40000"/>
                    </a:schemeClr>
                  </a:glow>
                </a:effectLst>
              </a:rPr>
              <a:t>independent city-states called </a:t>
            </a:r>
            <a:r>
              <a:rPr lang="en-US" sz="2000" b="1" dirty="0" smtClean="0">
                <a:solidFill>
                  <a:schemeClr val="bg1"/>
                </a:solidFill>
                <a:effectLst>
                  <a:glow rad="101600">
                    <a:schemeClr val="accent6">
                      <a:satMod val="175000"/>
                      <a:alpha val="40000"/>
                    </a:schemeClr>
                  </a:glow>
                </a:effectLst>
              </a:rPr>
              <a:t>polis</a:t>
            </a:r>
            <a:r>
              <a:rPr lang="en-US" sz="2000" dirty="0" smtClean="0">
                <a:solidFill>
                  <a:schemeClr val="bg1"/>
                </a:solidFill>
              </a:rPr>
              <a:t>. This was the beginning of the </a:t>
            </a:r>
            <a:r>
              <a:rPr lang="en-US" sz="2000" b="1" dirty="0" smtClean="0">
                <a:solidFill>
                  <a:schemeClr val="bg1"/>
                </a:solidFill>
              </a:rPr>
              <a:t>Classical Age</a:t>
            </a:r>
            <a:r>
              <a:rPr lang="en-US" sz="2000" dirty="0" smtClean="0">
                <a:solidFill>
                  <a:schemeClr val="bg1"/>
                </a:solidFill>
              </a:rPr>
              <a:t>.</a:t>
            </a:r>
            <a:endParaRPr lang="en-US" sz="2000" dirty="0">
              <a:solidFill>
                <a:schemeClr val="bg1"/>
              </a:solidFill>
            </a:endParaRPr>
          </a:p>
        </p:txBody>
      </p:sp>
      <p:pic>
        <p:nvPicPr>
          <p:cNvPr id="4" name="Picture 2" descr="Related image"/>
          <p:cNvPicPr>
            <a:picLocks noChangeAspect="1" noChangeArrowheads="1"/>
          </p:cNvPicPr>
          <p:nvPr/>
        </p:nvPicPr>
        <p:blipFill>
          <a:blip r:embed="rId2" cstate="print"/>
          <a:srcRect t="20024" b="18085"/>
          <a:stretch>
            <a:fillRect/>
          </a:stretch>
        </p:blipFill>
        <p:spPr bwMode="auto">
          <a:xfrm>
            <a:off x="0" y="2552700"/>
            <a:ext cx="9144000" cy="2590800"/>
          </a:xfrm>
          <a:prstGeom prst="rect">
            <a:avLst/>
          </a:prstGeom>
          <a:noFill/>
        </p:spPr>
      </p:pic>
    </p:spTree>
    <p:extLst>
      <p:ext uri="{BB962C8B-B14F-4D97-AF65-F5344CB8AC3E}">
        <p14:creationId xmlns="" xmlns:p14="http://schemas.microsoft.com/office/powerpoint/2010/main" val="2641185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90550"/>
            <a:ext cx="8229600" cy="1631216"/>
          </a:xfrm>
          <a:prstGeom prst="rect">
            <a:avLst/>
          </a:prstGeom>
        </p:spPr>
        <p:txBody>
          <a:bodyPr wrap="square">
            <a:spAutoFit/>
          </a:bodyPr>
          <a:lstStyle/>
          <a:p>
            <a:pPr algn="ctr"/>
            <a:r>
              <a:rPr lang="en-US" sz="2000" dirty="0" smtClean="0">
                <a:solidFill>
                  <a:schemeClr val="bg1"/>
                </a:solidFill>
              </a:rPr>
              <a:t>Most </a:t>
            </a:r>
            <a:r>
              <a:rPr lang="en-US" sz="2000" b="1" dirty="0" smtClean="0">
                <a:solidFill>
                  <a:schemeClr val="bg1"/>
                </a:solidFill>
              </a:rPr>
              <a:t>city-states </a:t>
            </a:r>
            <a:r>
              <a:rPr lang="en-US" sz="2000" dirty="0" smtClean="0">
                <a:solidFill>
                  <a:schemeClr val="bg1"/>
                </a:solidFill>
              </a:rPr>
              <a:t>(polis) in ancient Greece had at their center an</a:t>
            </a:r>
            <a:r>
              <a:rPr lang="en-US" sz="2000" b="1" dirty="0" smtClean="0">
                <a:solidFill>
                  <a:schemeClr val="bg1"/>
                </a:solidFill>
              </a:rPr>
              <a:t> </a:t>
            </a:r>
            <a:r>
              <a:rPr lang="en-US" sz="2000" b="1" dirty="0" smtClean="0">
                <a:solidFill>
                  <a:schemeClr val="bg1"/>
                </a:solidFill>
                <a:effectLst>
                  <a:glow rad="101600">
                    <a:schemeClr val="accent6">
                      <a:satMod val="175000"/>
                      <a:alpha val="40000"/>
                    </a:schemeClr>
                  </a:glow>
                </a:effectLst>
              </a:rPr>
              <a:t>Acropolis</a:t>
            </a:r>
            <a:r>
              <a:rPr lang="en-US" sz="2000" dirty="0" smtClean="0">
                <a:solidFill>
                  <a:schemeClr val="bg1"/>
                </a:solidFill>
                <a:effectLst>
                  <a:glow rad="101600">
                    <a:schemeClr val="accent6">
                      <a:satMod val="175000"/>
                      <a:alpha val="40000"/>
                    </a:schemeClr>
                  </a:glow>
                </a:effectLst>
              </a:rPr>
              <a:t>, or a rocky mound or hill where they built their important temples and where the people could retreat to if under attack</a:t>
            </a:r>
            <a:r>
              <a:rPr lang="en-US" sz="2000" dirty="0" smtClean="0">
                <a:solidFill>
                  <a:schemeClr val="bg1"/>
                </a:solidFill>
              </a:rPr>
              <a:t>. Acropolis means 'high city' in Greek. </a:t>
            </a:r>
          </a:p>
          <a:p>
            <a:pPr algn="ctr"/>
            <a:r>
              <a:rPr lang="en-US" sz="2000" dirty="0" smtClean="0">
                <a:solidFill>
                  <a:schemeClr val="bg1"/>
                </a:solidFill>
              </a:rPr>
              <a:t>It is the most characteristic monument of the ancient Greek civilization. The most famous acropolis is the one in </a:t>
            </a:r>
            <a:r>
              <a:rPr lang="en-US" sz="2000" b="1" dirty="0" smtClean="0">
                <a:solidFill>
                  <a:schemeClr val="bg1"/>
                </a:solidFill>
              </a:rPr>
              <a:t>Athens</a:t>
            </a:r>
            <a:r>
              <a:rPr lang="en-US" sz="2000" dirty="0" smtClean="0">
                <a:solidFill>
                  <a:schemeClr val="bg1"/>
                </a:solidFill>
              </a:rPr>
              <a:t>. </a:t>
            </a:r>
            <a:endParaRPr lang="en-US" sz="2000" dirty="0">
              <a:solidFill>
                <a:schemeClr val="bg1"/>
              </a:solidFill>
            </a:endParaRPr>
          </a:p>
        </p:txBody>
      </p:sp>
      <p:pic>
        <p:nvPicPr>
          <p:cNvPr id="4100" name="Picture 4" descr="Related image"/>
          <p:cNvPicPr>
            <a:picLocks noChangeAspect="1" noChangeArrowheads="1"/>
          </p:cNvPicPr>
          <p:nvPr/>
        </p:nvPicPr>
        <p:blipFill>
          <a:blip r:embed="rId2" cstate="print"/>
          <a:srcRect t="22995" b="16534"/>
          <a:stretch>
            <a:fillRect/>
          </a:stretch>
        </p:blipFill>
        <p:spPr bwMode="auto">
          <a:xfrm>
            <a:off x="0" y="2306411"/>
            <a:ext cx="9144000" cy="283708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47750"/>
            <a:ext cx="3657600" cy="3477875"/>
          </a:xfrm>
          <a:prstGeom prst="rect">
            <a:avLst/>
          </a:prstGeom>
        </p:spPr>
        <p:txBody>
          <a:bodyPr wrap="square">
            <a:spAutoFit/>
          </a:bodyPr>
          <a:lstStyle/>
          <a:p>
            <a:r>
              <a:rPr lang="en-US" sz="2000" dirty="0" smtClean="0">
                <a:solidFill>
                  <a:schemeClr val="bg1"/>
                </a:solidFill>
              </a:rPr>
              <a:t>Another important space in a city-state was the </a:t>
            </a:r>
            <a:r>
              <a:rPr lang="en-US" sz="2000" b="1" dirty="0" smtClean="0">
                <a:solidFill>
                  <a:schemeClr val="bg1"/>
                </a:solidFill>
                <a:effectLst>
                  <a:glow rad="101600">
                    <a:schemeClr val="accent6">
                      <a:satMod val="175000"/>
                      <a:alpha val="40000"/>
                    </a:schemeClr>
                  </a:glow>
                </a:effectLst>
              </a:rPr>
              <a:t>agora</a:t>
            </a:r>
            <a:r>
              <a:rPr lang="en-US" sz="2000" dirty="0" smtClean="0">
                <a:solidFill>
                  <a:schemeClr val="bg1"/>
                </a:solidFill>
                <a:effectLst>
                  <a:glow rad="101600">
                    <a:schemeClr val="accent6">
                      <a:satMod val="175000"/>
                      <a:alpha val="40000"/>
                    </a:schemeClr>
                  </a:glow>
                </a:effectLst>
              </a:rPr>
              <a:t>, or open space serving as an assembly area and a place for commercial, civic, social, and religious activities</a:t>
            </a:r>
            <a:r>
              <a:rPr lang="en-US" sz="2000" dirty="0" smtClean="0">
                <a:solidFill>
                  <a:schemeClr val="bg1"/>
                </a:solidFill>
              </a:rPr>
              <a:t>. It could be used to celebrate public debates or as a bustling marketplace. In other words, it was the center of all aspects public life; political, economic, and cultural. </a:t>
            </a:r>
            <a:endParaRPr lang="en-US" sz="2000" dirty="0">
              <a:solidFill>
                <a:schemeClr val="bg1"/>
              </a:solidFill>
            </a:endParaRPr>
          </a:p>
        </p:txBody>
      </p:sp>
      <p:pic>
        <p:nvPicPr>
          <p:cNvPr id="3074" name="Picture 2" descr="Related image"/>
          <p:cNvPicPr>
            <a:picLocks noChangeAspect="1" noChangeArrowheads="1"/>
          </p:cNvPicPr>
          <p:nvPr/>
        </p:nvPicPr>
        <p:blipFill>
          <a:blip r:embed="rId2" cstate="print"/>
          <a:srcRect/>
          <a:stretch>
            <a:fillRect/>
          </a:stretch>
        </p:blipFill>
        <p:spPr bwMode="auto">
          <a:xfrm>
            <a:off x="4343400" y="1200150"/>
            <a:ext cx="4352925" cy="314315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015663"/>
          </a:xfrm>
          <a:prstGeom prst="rect">
            <a:avLst/>
          </a:prstGeom>
        </p:spPr>
        <p:txBody>
          <a:bodyPr wrap="square">
            <a:spAutoFit/>
          </a:bodyPr>
          <a:lstStyle/>
          <a:p>
            <a:pPr marL="457200" lvl="0" indent="-457200">
              <a:lnSpc>
                <a:spcPct val="150000"/>
              </a:lnSpc>
              <a:buFont typeface="+mj-lt"/>
              <a:buAutoNum type="arabicPeriod"/>
              <a:defRPr/>
            </a:pPr>
            <a:r>
              <a:rPr lang="en-US" sz="2000" dirty="0" smtClean="0">
                <a:solidFill>
                  <a:schemeClr val="bg1"/>
                </a:solidFill>
              </a:rPr>
              <a:t>Greece’s geography greatly impacted their civilizations.</a:t>
            </a:r>
            <a:endParaRPr lang="en-US" sz="2000" dirty="0" smtClean="0">
              <a:solidFill>
                <a:schemeClr val="bg1"/>
              </a:solidFill>
            </a:endParaRPr>
          </a:p>
          <a:p>
            <a:pPr marL="457200" indent="-457200">
              <a:lnSpc>
                <a:spcPct val="150000"/>
              </a:lnSpc>
              <a:buFont typeface="+mj-lt"/>
              <a:buAutoNum type="arabicPeriod"/>
              <a:defRPr/>
            </a:pPr>
            <a:r>
              <a:rPr lang="en-US" sz="2000" dirty="0" smtClean="0">
                <a:solidFill>
                  <a:schemeClr val="bg1"/>
                </a:solidFill>
              </a:rPr>
              <a:t>The </a:t>
            </a:r>
            <a:r>
              <a:rPr lang="en-US" sz="2000" dirty="0" smtClean="0">
                <a:solidFill>
                  <a:schemeClr val="bg1"/>
                </a:solidFill>
              </a:rPr>
              <a:t>Greek </a:t>
            </a:r>
            <a:r>
              <a:rPr lang="en-US" sz="2000" dirty="0" smtClean="0">
                <a:solidFill>
                  <a:schemeClr val="bg1"/>
                </a:solidFill>
                <a:effectLst/>
              </a:rPr>
              <a:t>civilization began </a:t>
            </a:r>
            <a:r>
              <a:rPr lang="en-US" sz="2000" dirty="0" smtClean="0">
                <a:solidFill>
                  <a:schemeClr val="bg1"/>
                </a:solidFill>
              </a:rPr>
              <a:t>with the </a:t>
            </a:r>
            <a:r>
              <a:rPr lang="en-US" sz="2000" dirty="0" smtClean="0">
                <a:solidFill>
                  <a:schemeClr val="bg1"/>
                </a:solidFill>
              </a:rPr>
              <a:t>Minoans and the Mycenaens.</a:t>
            </a:r>
            <a:endParaRPr lang="en-US" sz="2000" dirty="0" smtClean="0">
              <a:solidFill>
                <a:schemeClr val="bg1"/>
              </a:solidFill>
              <a:effectLst/>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ATHENS</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914400" y="1657350"/>
            <a:ext cx="7391400" cy="25908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live on the rocky coast of a bright blue sea. Across the water you can see dozens of islands and points of land jutting out into the sea. Rugged mountains rise steeply behind your village. It is hard to travel across the mountains in order to visit other villages. Near your home on the coast is a sheltered cove where it’s easy to anchor your boat.</a:t>
            </a:r>
            <a:r>
              <a:rPr lang="en-US" sz="2000" b="1" dirty="0" smtClean="0">
                <a:solidFill>
                  <a:schemeClr val="bg1"/>
                </a:solidFill>
              </a:rPr>
              <a:t> </a:t>
            </a:r>
          </a:p>
          <a:p>
            <a:pPr marL="0" indent="0" algn="ctr">
              <a:buNone/>
            </a:pPr>
            <a:endParaRPr lang="en-US" sz="2000" b="1" dirty="0" smtClean="0">
              <a:solidFill>
                <a:schemeClr val="bg1"/>
              </a:solidFill>
            </a:endParaRPr>
          </a:p>
          <a:p>
            <a:pPr marL="0" indent="0" algn="ctr">
              <a:buNone/>
            </a:pPr>
            <a:r>
              <a:rPr lang="en-US" sz="2000" b="1" dirty="0" smtClean="0">
                <a:solidFill>
                  <a:schemeClr val="bg1"/>
                </a:solidFill>
              </a:rPr>
              <a:t>What would you do to make a living in this place?</a:t>
            </a:r>
          </a:p>
          <a:p>
            <a:pPr marL="0" indent="0" algn="ctr">
              <a:buNone/>
            </a:pPr>
            <a:r>
              <a:rPr lang="en-US" sz="2000" dirty="0" smtClean="0">
                <a:solidFill>
                  <a:schemeClr val="bg1"/>
                </a:solidFill>
              </a:rPr>
              <a:t>Take a minute to write down your answer.</a:t>
            </a: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ancient greek statue png"/>
          <p:cNvPicPr>
            <a:picLocks noChangeAspect="1" noChangeArrowheads="1"/>
          </p:cNvPicPr>
          <p:nvPr/>
        </p:nvPicPr>
        <p:blipFill>
          <a:blip r:embed="rId2" cstate="print">
            <a:lum bright="10000"/>
          </a:blip>
          <a:srcRect t="3916" r="51667"/>
          <a:stretch>
            <a:fillRect/>
          </a:stretch>
        </p:blipFill>
        <p:spPr bwMode="auto">
          <a:xfrm>
            <a:off x="7004546" y="0"/>
            <a:ext cx="2139454" cy="5143500"/>
          </a:xfrm>
          <a:prstGeom prst="rect">
            <a:avLst/>
          </a:prstGeom>
          <a:noFill/>
        </p:spPr>
      </p:pic>
      <p:sp>
        <p:nvSpPr>
          <p:cNvPr id="4" name="Rectangle 3"/>
          <p:cNvSpPr/>
          <p:nvPr/>
        </p:nvSpPr>
        <p:spPr>
          <a:xfrm>
            <a:off x="533400" y="1428750"/>
            <a:ext cx="6553200" cy="2246769"/>
          </a:xfrm>
          <a:prstGeom prst="rect">
            <a:avLst/>
          </a:prstGeom>
        </p:spPr>
        <p:txBody>
          <a:bodyPr wrap="square">
            <a:spAutoFit/>
          </a:bodyPr>
          <a:lstStyle/>
          <a:p>
            <a:r>
              <a:rPr lang="en-US" sz="2000" dirty="0" smtClean="0">
                <a:solidFill>
                  <a:schemeClr val="bg1"/>
                </a:solidFill>
              </a:rPr>
              <a:t>Ancient Greece was made up of hundreds of city-states, grouped together at the southern end of a very large peninsula that jutted out into the </a:t>
            </a:r>
            <a:r>
              <a:rPr lang="en-US" sz="2000" b="1" dirty="0" smtClean="0">
                <a:solidFill>
                  <a:schemeClr val="bg1"/>
                </a:solidFill>
              </a:rPr>
              <a:t>Mediterranean Sea</a:t>
            </a:r>
            <a:r>
              <a:rPr lang="en-US" sz="2000" dirty="0" smtClean="0">
                <a:solidFill>
                  <a:schemeClr val="bg1"/>
                </a:solidFill>
              </a:rPr>
              <a:t>. Mountain ranges run right up to the coast in many places, making travel and farming quite difficult. Although it was not the easiest place to live in, Greece produced some of the ancient world’s greatest civilizations.</a:t>
            </a:r>
            <a:endParaRPr lang="en-US" sz="2000" dirty="0">
              <a:solidFill>
                <a:schemeClr val="bg1"/>
              </a:solidFill>
            </a:endParaRPr>
          </a:p>
        </p:txBody>
      </p:sp>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57200" y="742950"/>
            <a:ext cx="8229600" cy="114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To learn more about this topic and others, read pages 228 thru 233 and complete the </a:t>
            </a:r>
            <a:r>
              <a:rPr lang="en-US" sz="2000" i="1" dirty="0" smtClean="0">
                <a:solidFill>
                  <a:schemeClr val="bg1"/>
                </a:solidFill>
                <a:effectLst>
                  <a:glow rad="101600">
                    <a:schemeClr val="accent6">
                      <a:satMod val="175000"/>
                      <a:alpha val="40000"/>
                    </a:schemeClr>
                  </a:glow>
                </a:effectLst>
              </a:rPr>
              <a:t>section 1 assessment</a:t>
            </a:r>
            <a:r>
              <a:rPr lang="en-US" sz="2000" dirty="0" smtClean="0">
                <a:solidFill>
                  <a:schemeClr val="bg1"/>
                </a:solidFill>
              </a:rPr>
              <a:t>. Show me the completed work when complete.</a:t>
            </a:r>
          </a:p>
          <a:p>
            <a:pPr marL="0" indent="0">
              <a:buNone/>
            </a:pPr>
            <a:endParaRPr lang="en-US" sz="2000" dirty="0">
              <a:solidFill>
                <a:schemeClr val="bg1"/>
              </a:solidFill>
            </a:endParaRPr>
          </a:p>
        </p:txBody>
      </p:sp>
      <p:pic>
        <p:nvPicPr>
          <p:cNvPr id="2050" name="Picture 2" descr="Related image"/>
          <p:cNvPicPr>
            <a:picLocks noChangeAspect="1" noChangeArrowheads="1"/>
          </p:cNvPicPr>
          <p:nvPr/>
        </p:nvPicPr>
        <p:blipFill>
          <a:blip r:embed="rId2" cstate="print">
            <a:lum bright="4000" contrast="14000"/>
          </a:blip>
          <a:srcRect t="7667" b="22596"/>
          <a:stretch>
            <a:fillRect/>
          </a:stretch>
        </p:blipFill>
        <p:spPr bwMode="auto">
          <a:xfrm>
            <a:off x="0" y="1955132"/>
            <a:ext cx="9144000" cy="318836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Geography Shapes Greek Civilization</a:t>
            </a:r>
          </a:p>
        </p:txBody>
      </p:sp>
      <p:sp>
        <p:nvSpPr>
          <p:cNvPr id="4" name="Rectangle 3"/>
          <p:cNvSpPr/>
          <p:nvPr/>
        </p:nvSpPr>
        <p:spPr>
          <a:xfrm>
            <a:off x="457200" y="1657350"/>
            <a:ext cx="4419600" cy="2862322"/>
          </a:xfrm>
          <a:prstGeom prst="rect">
            <a:avLst/>
          </a:prstGeom>
        </p:spPr>
        <p:txBody>
          <a:bodyPr wrap="square">
            <a:spAutoFit/>
          </a:bodyPr>
          <a:lstStyle/>
          <a:p>
            <a:r>
              <a:rPr lang="en-US" sz="2000" dirty="0" smtClean="0">
                <a:solidFill>
                  <a:schemeClr val="bg1"/>
                </a:solidFill>
              </a:rPr>
              <a:t>The Greeks lived in a rocky, mountainous land, with extensive mountain ranges criss-crossing the area. There were very few valleys with no major rivers passing through. Farming was limited. However, a long coastline encouraged trade and fishing. The climate was mild. The other side of the peninsula was dotted by hundreds of small islands.</a:t>
            </a:r>
          </a:p>
        </p:txBody>
      </p:sp>
      <p:pic>
        <p:nvPicPr>
          <p:cNvPr id="11266" name="Picture 2" descr="Image result for ancient greece map">
            <a:hlinkClick r:id="rId2"/>
          </p:cNvPr>
          <p:cNvPicPr>
            <a:picLocks noChangeAspect="1" noChangeArrowheads="1"/>
          </p:cNvPicPr>
          <p:nvPr/>
        </p:nvPicPr>
        <p:blipFill>
          <a:blip r:embed="rId3" cstate="print">
            <a:lum bright="7000" contrast="3000"/>
          </a:blip>
          <a:srcRect l="8621" r="1724"/>
          <a:stretch>
            <a:fillRect/>
          </a:stretch>
        </p:blipFill>
        <p:spPr bwMode="auto">
          <a:xfrm>
            <a:off x="4953000" y="1480994"/>
            <a:ext cx="3733800" cy="3211115"/>
          </a:xfrm>
          <a:prstGeom prst="rect">
            <a:avLst/>
          </a:prstGeom>
          <a:noFill/>
        </p:spPr>
      </p:pic>
      <p:sp>
        <p:nvSpPr>
          <p:cNvPr id="5" name="Title 3"/>
          <p:cNvSpPr txBox="1">
            <a:spLocks/>
          </p:cNvSpPr>
          <p:nvPr/>
        </p:nvSpPr>
        <p:spPr>
          <a:xfrm rot="20490518">
            <a:off x="4983914" y="4190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42950"/>
            <a:ext cx="4038600" cy="3970318"/>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Mountains &amp; Settlements</a:t>
            </a:r>
          </a:p>
          <a:p>
            <a:r>
              <a:rPr lang="en-US" sz="2000" dirty="0" smtClean="0">
                <a:solidFill>
                  <a:schemeClr val="bg1"/>
                </a:solidFill>
              </a:rPr>
              <a:t>Greece is primarily a very mountainous country with more than 300 larger or smaller mountains.  The most significant Greek mountain axis is the </a:t>
            </a:r>
            <a:r>
              <a:rPr lang="en-US" sz="2000" b="1" dirty="0" smtClean="0">
                <a:solidFill>
                  <a:schemeClr val="bg1"/>
                </a:solidFill>
              </a:rPr>
              <a:t>Pindus Mountain range</a:t>
            </a:r>
            <a:r>
              <a:rPr lang="en-US" sz="2000" dirty="0" smtClean="0">
                <a:solidFill>
                  <a:schemeClr val="bg1"/>
                </a:solidFill>
              </a:rPr>
              <a:t>, forming the “backbone” of Mainland Greece, which extends naturally to the mountains in the Peloponnese and Crete. All this made travel and farming somewhat difficult.</a:t>
            </a:r>
          </a:p>
        </p:txBody>
      </p:sp>
      <p:pic>
        <p:nvPicPr>
          <p:cNvPr id="3" name="Picture 2" descr="Related image"/>
          <p:cNvPicPr>
            <a:picLocks noChangeAspect="1" noChangeArrowheads="1"/>
          </p:cNvPicPr>
          <p:nvPr/>
        </p:nvPicPr>
        <p:blipFill>
          <a:blip r:embed="rId2" cstate="print">
            <a:lum contrast="4000"/>
          </a:blip>
          <a:srcRect l="20596" r="9137"/>
          <a:stretch>
            <a:fillRect/>
          </a:stretch>
        </p:blipFill>
        <p:spPr bwMode="auto">
          <a:xfrm>
            <a:off x="4673030" y="1428750"/>
            <a:ext cx="3953118" cy="31242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66750"/>
            <a:ext cx="4114800" cy="4278094"/>
          </a:xfrm>
          <a:prstGeom prst="rect">
            <a:avLst/>
          </a:prstGeom>
        </p:spPr>
        <p:txBody>
          <a:bodyPr wrap="square">
            <a:spAutoFit/>
          </a:bodyPr>
          <a:lstStyle/>
          <a:p>
            <a:r>
              <a:rPr lang="en-US" sz="3200" b="1" dirty="0" smtClean="0">
                <a:solidFill>
                  <a:schemeClr val="bg1"/>
                </a:solidFill>
                <a:effectLst>
                  <a:glow rad="101600">
                    <a:schemeClr val="accent6">
                      <a:satMod val="175000"/>
                      <a:alpha val="40000"/>
                    </a:schemeClr>
                  </a:glow>
                </a:effectLst>
                <a:latin typeface="BIRTH OF A HERO" pitchFamily="2" charset="0"/>
              </a:rPr>
              <a:t>Seas &amp; Ships</a:t>
            </a:r>
          </a:p>
          <a:p>
            <a:r>
              <a:rPr lang="en-US" sz="2000" dirty="0" smtClean="0">
                <a:solidFill>
                  <a:schemeClr val="bg1"/>
                </a:solidFill>
              </a:rPr>
              <a:t>Since travelling inland was difficult, the early Greeks took to the seas. Greece is surrounded by three seas: the </a:t>
            </a:r>
            <a:r>
              <a:rPr lang="en-US" sz="2000" b="1" dirty="0" smtClean="0">
                <a:solidFill>
                  <a:schemeClr val="bg1"/>
                </a:solidFill>
              </a:rPr>
              <a:t>Ionian Sea</a:t>
            </a:r>
            <a:r>
              <a:rPr lang="en-US" sz="2000" dirty="0" smtClean="0">
                <a:solidFill>
                  <a:schemeClr val="bg1"/>
                </a:solidFill>
              </a:rPr>
              <a:t> to the west, the </a:t>
            </a:r>
            <a:r>
              <a:rPr lang="en-US" sz="2000" b="1" dirty="0" smtClean="0">
                <a:solidFill>
                  <a:schemeClr val="bg1"/>
                </a:solidFill>
              </a:rPr>
              <a:t>Aegean Sea </a:t>
            </a:r>
            <a:r>
              <a:rPr lang="en-US" sz="2000" dirty="0" smtClean="0">
                <a:solidFill>
                  <a:schemeClr val="bg1"/>
                </a:solidFill>
              </a:rPr>
              <a:t>to the East, and the </a:t>
            </a:r>
            <a:r>
              <a:rPr lang="en-US" sz="2000" b="1" dirty="0" smtClean="0">
                <a:solidFill>
                  <a:schemeClr val="bg1"/>
                </a:solidFill>
              </a:rPr>
              <a:t>Sea of Crete </a:t>
            </a:r>
            <a:r>
              <a:rPr lang="en-US" sz="2000" dirty="0" smtClean="0">
                <a:solidFill>
                  <a:schemeClr val="bg1"/>
                </a:solidFill>
              </a:rPr>
              <a:t>to the south. They are all northern extensions of the </a:t>
            </a:r>
            <a:r>
              <a:rPr lang="en-US" sz="2000" b="1" dirty="0" smtClean="0">
                <a:solidFill>
                  <a:schemeClr val="bg1"/>
                </a:solidFill>
              </a:rPr>
              <a:t>Mediterranean Sea</a:t>
            </a:r>
            <a:r>
              <a:rPr lang="en-US" sz="2000" dirty="0" smtClean="0">
                <a:solidFill>
                  <a:schemeClr val="bg1"/>
                </a:solidFill>
              </a:rPr>
              <a:t> that touches the south of the Peloponnese and Crete.</a:t>
            </a:r>
          </a:p>
          <a:p>
            <a:r>
              <a:rPr lang="en-US" sz="2000" dirty="0" smtClean="0">
                <a:solidFill>
                  <a:schemeClr val="bg1"/>
                </a:solidFill>
              </a:rPr>
              <a:t>The Greeks became skilled shipbuilders, sailors, traders and fishermen.</a:t>
            </a:r>
            <a:endParaRPr lang="en-US" sz="2000" dirty="0">
              <a:solidFill>
                <a:schemeClr val="bg1"/>
              </a:solidFill>
            </a:endParaRPr>
          </a:p>
        </p:txBody>
      </p:sp>
      <p:pic>
        <p:nvPicPr>
          <p:cNvPr id="10244" name="Picture 4" descr="Related image"/>
          <p:cNvPicPr>
            <a:picLocks noChangeAspect="1" noChangeArrowheads="1"/>
          </p:cNvPicPr>
          <p:nvPr/>
        </p:nvPicPr>
        <p:blipFill>
          <a:blip r:embed="rId2" cstate="print"/>
          <a:srcRect l="7813" r="15624"/>
          <a:stretch>
            <a:fillRect/>
          </a:stretch>
        </p:blipFill>
        <p:spPr bwMode="auto">
          <a:xfrm>
            <a:off x="4572000" y="1428750"/>
            <a:ext cx="4114800" cy="302162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76350"/>
            <a:ext cx="8229600" cy="1015663"/>
          </a:xfrm>
          <a:prstGeom prst="rect">
            <a:avLst/>
          </a:prstGeom>
        </p:spPr>
        <p:txBody>
          <a:bodyPr wrap="square">
            <a:spAutoFit/>
          </a:bodyPr>
          <a:lstStyle/>
          <a:p>
            <a:pPr algn="ctr"/>
            <a:r>
              <a:rPr lang="en-US" sz="2000" dirty="0" smtClean="0">
                <a:solidFill>
                  <a:schemeClr val="bg1"/>
                </a:solidFill>
              </a:rPr>
              <a:t>Many cultures developed in Greece, however, two most influential were the </a:t>
            </a:r>
            <a:r>
              <a:rPr lang="en-US" sz="2000" b="1" dirty="0" smtClean="0">
                <a:solidFill>
                  <a:schemeClr val="bg1"/>
                </a:solidFill>
              </a:rPr>
              <a:t>Minoans</a:t>
            </a:r>
            <a:r>
              <a:rPr lang="en-US" sz="2000" dirty="0" smtClean="0">
                <a:solidFill>
                  <a:schemeClr val="bg1"/>
                </a:solidFill>
              </a:rPr>
              <a:t>, from the isle of Crete and the </a:t>
            </a:r>
            <a:r>
              <a:rPr lang="en-US" sz="2000" b="1" dirty="0" smtClean="0">
                <a:solidFill>
                  <a:schemeClr val="bg1"/>
                </a:solidFill>
              </a:rPr>
              <a:t>Mycenaens</a:t>
            </a:r>
            <a:r>
              <a:rPr lang="en-US" sz="2000" dirty="0" smtClean="0">
                <a:solidFill>
                  <a:schemeClr val="bg1"/>
                </a:solidFill>
              </a:rPr>
              <a:t>, from mainland Greece, mostly on the Peloponnese or southern region.</a:t>
            </a:r>
            <a:endParaRPr lang="en-US" sz="2000" dirty="0">
              <a:solidFill>
                <a:schemeClr val="bg1"/>
              </a:solidFill>
            </a:endParaRPr>
          </a:p>
        </p:txBody>
      </p:sp>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Trading Cultures Develop</a:t>
            </a:r>
          </a:p>
        </p:txBody>
      </p:sp>
      <p:pic>
        <p:nvPicPr>
          <p:cNvPr id="9218" name="Picture 2" descr="Related image"/>
          <p:cNvPicPr>
            <a:picLocks noChangeAspect="1" noChangeArrowheads="1"/>
          </p:cNvPicPr>
          <p:nvPr/>
        </p:nvPicPr>
        <p:blipFill>
          <a:blip r:embed="rId2" cstate="print">
            <a:lum contrast="12000"/>
          </a:blip>
          <a:srcRect t="21275" b="3984"/>
          <a:stretch>
            <a:fillRect/>
          </a:stretch>
        </p:blipFill>
        <p:spPr bwMode="auto">
          <a:xfrm>
            <a:off x="-1" y="2337954"/>
            <a:ext cx="9144001" cy="280554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2708" y="1352550"/>
            <a:ext cx="5844092" cy="3170099"/>
          </a:xfrm>
          <a:prstGeom prst="rect">
            <a:avLst/>
          </a:prstGeom>
        </p:spPr>
        <p:txBody>
          <a:bodyPr wrap="square">
            <a:spAutoFit/>
          </a:bodyPr>
          <a:lstStyle/>
          <a:p>
            <a:pPr algn="r"/>
            <a:r>
              <a:rPr lang="en-US" sz="2000" dirty="0">
                <a:solidFill>
                  <a:schemeClr val="bg1"/>
                </a:solidFill>
              </a:rPr>
              <a:t>The Minoan civilization </a:t>
            </a:r>
            <a:r>
              <a:rPr lang="en-US" sz="2000" dirty="0" smtClean="0">
                <a:solidFill>
                  <a:schemeClr val="bg1"/>
                </a:solidFill>
              </a:rPr>
              <a:t>was </a:t>
            </a:r>
            <a:r>
              <a:rPr lang="en-US" sz="2000" dirty="0">
                <a:solidFill>
                  <a:schemeClr val="bg1"/>
                </a:solidFill>
              </a:rPr>
              <a:t>the </a:t>
            </a:r>
            <a:r>
              <a:rPr lang="en-US" sz="2000" b="1" dirty="0">
                <a:solidFill>
                  <a:schemeClr val="bg1"/>
                </a:solidFill>
              </a:rPr>
              <a:t>first European civilization</a:t>
            </a:r>
            <a:r>
              <a:rPr lang="en-US" sz="2000" dirty="0">
                <a:solidFill>
                  <a:schemeClr val="bg1"/>
                </a:solidFill>
              </a:rPr>
              <a:t>. About 2,500 BC a sophisticated society grew up on the island of </a:t>
            </a:r>
            <a:r>
              <a:rPr lang="en-US" sz="2000" b="1" dirty="0">
                <a:solidFill>
                  <a:schemeClr val="bg1"/>
                </a:solidFill>
              </a:rPr>
              <a:t>Crete</a:t>
            </a:r>
            <a:r>
              <a:rPr lang="en-US" sz="2000" dirty="0">
                <a:solidFill>
                  <a:schemeClr val="bg1"/>
                </a:solidFill>
              </a:rPr>
              <a:t>. Copper was a much sought after commodity during this time, and it does not appear naturally in Crete. Most likely the Minoans imported copper from Cyprus. The skill of </a:t>
            </a:r>
            <a:r>
              <a:rPr lang="en-US" sz="2000" dirty="0" smtClean="0">
                <a:solidFill>
                  <a:schemeClr val="bg1"/>
                </a:solidFill>
              </a:rPr>
              <a:t>their metal </a:t>
            </a:r>
            <a:r>
              <a:rPr lang="en-US" sz="2000" dirty="0">
                <a:solidFill>
                  <a:schemeClr val="bg1"/>
                </a:solidFill>
              </a:rPr>
              <a:t>smiths was renown in the ancient world, and many artisans worked abroad in mainland Greece and the Aegean islands</a:t>
            </a:r>
            <a:r>
              <a:rPr lang="en-US" sz="2000" dirty="0" smtClean="0">
                <a:solidFill>
                  <a:schemeClr val="bg1"/>
                </a:solidFill>
              </a:rPr>
              <a:t>. They traded in copper, gold, silver, wood, olive oil, and pottery. </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Minoans</a:t>
            </a:r>
          </a:p>
        </p:txBody>
      </p:sp>
      <p:pic>
        <p:nvPicPr>
          <p:cNvPr id="7170" name="Picture 2" descr="Related image">
            <a:hlinkClick r:id="rId2"/>
          </p:cNvPr>
          <p:cNvPicPr>
            <a:picLocks noChangeAspect="1" noChangeArrowheads="1"/>
          </p:cNvPicPr>
          <p:nvPr/>
        </p:nvPicPr>
        <p:blipFill>
          <a:blip r:embed="rId3" cstate="print"/>
          <a:srcRect/>
          <a:stretch>
            <a:fillRect/>
          </a:stretch>
        </p:blipFill>
        <p:spPr bwMode="auto">
          <a:xfrm>
            <a:off x="533400" y="1428750"/>
            <a:ext cx="2208903" cy="3352800"/>
          </a:xfrm>
          <a:prstGeom prst="rect">
            <a:avLst/>
          </a:prstGeom>
          <a:noFill/>
        </p:spPr>
      </p:pic>
      <p:sp>
        <p:nvSpPr>
          <p:cNvPr id="5" name="Title 3"/>
          <p:cNvSpPr txBox="1">
            <a:spLocks/>
          </p:cNvSpPr>
          <p:nvPr/>
        </p:nvSpPr>
        <p:spPr>
          <a:xfrm rot="20490518">
            <a:off x="564314" y="4229127"/>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2563</TotalTime>
  <Words>787</Words>
  <Application>Microsoft Office PowerPoint</Application>
  <PresentationFormat>On-screen Show (16:9)</PresentationFormat>
  <Paragraphs>43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241</cp:revision>
  <dcterms:created xsi:type="dcterms:W3CDTF">2018-08-02T00:45:41Z</dcterms:created>
  <dcterms:modified xsi:type="dcterms:W3CDTF">2018-12-01T17:11:19Z</dcterms:modified>
</cp:coreProperties>
</file>