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7" r:id="rId7"/>
    <p:sldId id="274" r:id="rId8"/>
    <p:sldId id="275" r:id="rId9"/>
    <p:sldId id="276" r:id="rId10"/>
    <p:sldId id="273" r:id="rId11"/>
    <p:sldId id="278" r:id="rId12"/>
    <p:sldId id="279" r:id="rId13"/>
    <p:sldId id="270" r:id="rId14"/>
    <p:sldId id="271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798" r="1170" b="276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895350"/>
            <a:ext cx="6477000" cy="405591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22 de noviembre de 1595, </a:t>
            </a:r>
            <a:r>
              <a:rPr lang="es-ES" sz="2400" dirty="0" smtClean="0">
                <a:latin typeface="Caslon Antique" panose="02027200000000000000" pitchFamily="18" charset="0"/>
              </a:rPr>
              <a:t>Drake</a:t>
            </a:r>
            <a:r>
              <a:rPr lang="es-ES" sz="2400" dirty="0">
                <a:latin typeface="Caslon Antique" panose="02027200000000000000" pitchFamily="18" charset="0"/>
              </a:rPr>
              <a:t>, intent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entrar por del </a:t>
            </a:r>
            <a:r>
              <a:rPr lang="es-ES" sz="2400" dirty="0">
                <a:latin typeface="Caslon Antique" panose="02027200000000000000" pitchFamily="18" charset="0"/>
              </a:rPr>
              <a:t>Escambr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pero fue </a:t>
            </a:r>
            <a:r>
              <a:rPr lang="es-ES" sz="2400" dirty="0" smtClean="0">
                <a:latin typeface="Caslon Antique" panose="02027200000000000000" pitchFamily="18" charset="0"/>
              </a:rPr>
              <a:t>repelido desde el Fuerte </a:t>
            </a:r>
            <a:r>
              <a:rPr lang="es-ES" sz="2400" dirty="0">
                <a:latin typeface="Caslon Antique" panose="02027200000000000000" pitchFamily="18" charset="0"/>
              </a:rPr>
              <a:t>San </a:t>
            </a:r>
            <a:r>
              <a:rPr lang="es-ES" sz="2400" dirty="0" smtClean="0">
                <a:latin typeface="Caslon Antique" panose="02027200000000000000" pitchFamily="18" charset="0"/>
              </a:rPr>
              <a:t>Jer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nimo. Al otro d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a, Drake </a:t>
            </a:r>
            <a:r>
              <a:rPr lang="es-ES" sz="2400" dirty="0">
                <a:latin typeface="Caslon Antique" panose="02027200000000000000" pitchFamily="18" charset="0"/>
              </a:rPr>
              <a:t>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</a:t>
            </a:r>
            <a:r>
              <a:rPr lang="es-ES" sz="2400" dirty="0" smtClean="0">
                <a:latin typeface="Caslon Antique" panose="02027200000000000000" pitchFamily="18" charset="0"/>
              </a:rPr>
              <a:t>movido </a:t>
            </a:r>
            <a:r>
              <a:rPr lang="es-ES" sz="2400" dirty="0">
                <a:latin typeface="Caslon Antique" panose="02027200000000000000" pitchFamily="18" charset="0"/>
              </a:rPr>
              <a:t>sus barcos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all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del </a:t>
            </a:r>
            <a:r>
              <a:rPr lang="es-ES" sz="2400" dirty="0">
                <a:latin typeface="Caslon Antique" panose="02027200000000000000" pitchFamily="18" charset="0"/>
              </a:rPr>
              <a:t>El Morro </a:t>
            </a:r>
            <a:r>
              <a:rPr lang="es-ES" sz="2400" dirty="0" smtClean="0">
                <a:latin typeface="Caslon Antique" panose="02027200000000000000" pitchFamily="18" charset="0"/>
              </a:rPr>
              <a:t>para protegerlos. Logr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llegar a la bah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de San Juan en </a:t>
            </a:r>
            <a:r>
              <a:rPr lang="es-ES" sz="2400" dirty="0" smtClean="0">
                <a:latin typeface="Caslon Antique" panose="02027200000000000000" pitchFamily="18" charset="0"/>
              </a:rPr>
              <a:t>peque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botes con poco respeto </a:t>
            </a:r>
            <a:r>
              <a:rPr lang="es-ES" sz="2400" dirty="0">
                <a:latin typeface="Caslon Antique" panose="02027200000000000000" pitchFamily="18" charset="0"/>
              </a:rPr>
              <a:t>por </a:t>
            </a:r>
            <a:r>
              <a:rPr lang="es-ES" sz="2400" dirty="0" smtClean="0">
                <a:latin typeface="Caslon Antique" panose="02027200000000000000" pitchFamily="18" charset="0"/>
              </a:rPr>
              <a:t>los </a:t>
            </a:r>
            <a:r>
              <a:rPr lang="es-ES" sz="2400" dirty="0">
                <a:latin typeface="Caslon Antique" panose="02027200000000000000" pitchFamily="18" charset="0"/>
              </a:rPr>
              <a:t>ca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ones de El Morro. De hecho, se acercaron tanto a la costa que los artilleros espa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oles </a:t>
            </a:r>
            <a:r>
              <a:rPr lang="es-ES" sz="2400" dirty="0" smtClean="0">
                <a:latin typeface="Caslon Antique" panose="02027200000000000000" pitchFamily="18" charset="0"/>
              </a:rPr>
              <a:t>no </a:t>
            </a:r>
            <a:r>
              <a:rPr lang="es-ES" sz="2400" dirty="0">
                <a:latin typeface="Caslon Antique" panose="02027200000000000000" pitchFamily="18" charset="0"/>
              </a:rPr>
              <a:t>pudieron </a:t>
            </a:r>
            <a:r>
              <a:rPr lang="es-ES" sz="2400" dirty="0" smtClean="0">
                <a:latin typeface="Caslon Antique" panose="02027200000000000000" pitchFamily="18" charset="0"/>
              </a:rPr>
              <a:t>atinarles. Los </a:t>
            </a:r>
            <a:r>
              <a:rPr lang="es-ES" sz="2400" dirty="0">
                <a:latin typeface="Caslon Antique" panose="02027200000000000000" pitchFamily="18" charset="0"/>
              </a:rPr>
              <a:t>ingleses prendieron </a:t>
            </a:r>
            <a:r>
              <a:rPr lang="es-ES" sz="2400" dirty="0" smtClean="0">
                <a:latin typeface="Caslon Antique" panose="02027200000000000000" pitchFamily="18" charset="0"/>
              </a:rPr>
              <a:t>fuego a varias fragatas espa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olas. </a:t>
            </a:r>
            <a:r>
              <a:rPr lang="es-ES" sz="2400" dirty="0">
                <a:latin typeface="Caslon Antique" panose="02027200000000000000" pitchFamily="18" charset="0"/>
              </a:rPr>
              <a:t>E</a:t>
            </a:r>
            <a:r>
              <a:rPr lang="es-ES" sz="2400" dirty="0" smtClean="0">
                <a:latin typeface="Caslon Antique" panose="02027200000000000000" pitchFamily="18" charset="0"/>
              </a:rPr>
              <a:t>so </a:t>
            </a:r>
            <a:r>
              <a:rPr lang="es-ES" sz="2400" dirty="0">
                <a:latin typeface="Caslon Antique" panose="02027200000000000000" pitchFamily="18" charset="0"/>
              </a:rPr>
              <a:t>result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ser un </a:t>
            </a:r>
            <a:r>
              <a:rPr lang="es-ES" sz="2400" dirty="0" smtClean="0">
                <a:latin typeface="Caslon Antique" panose="02027200000000000000" pitchFamily="18" charset="0"/>
              </a:rPr>
              <a:t>error. </a:t>
            </a:r>
            <a:r>
              <a:rPr lang="es-ES" sz="2400" dirty="0">
                <a:latin typeface="Caslon Antique" panose="02027200000000000000" pitchFamily="18" charset="0"/>
              </a:rPr>
              <a:t>El incendio ilumin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</a:t>
            </a:r>
            <a:r>
              <a:rPr lang="es-ES" sz="2400" dirty="0" smtClean="0">
                <a:latin typeface="Caslon Antique" panose="02027200000000000000" pitchFamily="18" charset="0"/>
              </a:rPr>
              <a:t>bah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</a:t>
            </a:r>
            <a:r>
              <a:rPr lang="es-ES" sz="2400" dirty="0">
                <a:latin typeface="Caslon Antique" panose="02027200000000000000" pitchFamily="18" charset="0"/>
              </a:rPr>
              <a:t>y expuso el ingl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s a los artilleros espa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oles. Mosqueter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de El Morro y </a:t>
            </a:r>
            <a:r>
              <a:rPr lang="es-ES" sz="2400" dirty="0" smtClean="0">
                <a:latin typeface="Caslon Antique" panose="02027200000000000000" pitchFamily="18" charset="0"/>
              </a:rPr>
              <a:t>los ca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ones </a:t>
            </a:r>
            <a:r>
              <a:rPr lang="es-ES" sz="2400" dirty="0">
                <a:latin typeface="Caslon Antique" panose="02027200000000000000" pitchFamily="18" charset="0"/>
              </a:rPr>
              <a:t>de </a:t>
            </a:r>
            <a:r>
              <a:rPr lang="es-ES" sz="2400" dirty="0" smtClean="0">
                <a:latin typeface="Caslon Antique" panose="02027200000000000000" pitchFamily="18" charset="0"/>
              </a:rPr>
              <a:t>las </a:t>
            </a:r>
            <a:r>
              <a:rPr lang="es-ES" sz="2400" dirty="0">
                <a:latin typeface="Caslon Antique" panose="02027200000000000000" pitchFamily="18" charset="0"/>
              </a:rPr>
              <a:t>fragatas </a:t>
            </a:r>
            <a:r>
              <a:rPr lang="es-ES" sz="2400" dirty="0" smtClean="0">
                <a:latin typeface="Caslon Antique" panose="02027200000000000000" pitchFamily="18" charset="0"/>
              </a:rPr>
              <a:t>cortaron </a:t>
            </a:r>
            <a:r>
              <a:rPr lang="es-ES" sz="2400" dirty="0">
                <a:latin typeface="Caslon Antique" panose="02027200000000000000" pitchFamily="18" charset="0"/>
              </a:rPr>
              <a:t>a los atacantes. Al final, </a:t>
            </a:r>
            <a:r>
              <a:rPr lang="es-ES" sz="2400" dirty="0" smtClean="0">
                <a:latin typeface="Caslon Antique" panose="02027200000000000000" pitchFamily="18" charset="0"/>
              </a:rPr>
              <a:t>el ataque ingles fracas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y el tesoro </a:t>
            </a:r>
            <a:r>
              <a:rPr lang="es-ES" sz="2400" dirty="0" smtClean="0">
                <a:latin typeface="Caslon Antique" panose="02027200000000000000" pitchFamily="18" charset="0"/>
              </a:rPr>
              <a:t>quedo </a:t>
            </a:r>
            <a:r>
              <a:rPr lang="es-ES" sz="2400" dirty="0">
                <a:latin typeface="Caslon Antique" panose="02027200000000000000" pitchFamily="18" charset="0"/>
              </a:rPr>
              <a:t>a </a:t>
            </a:r>
            <a:r>
              <a:rPr lang="es-ES" sz="2400" dirty="0" smtClean="0">
                <a:latin typeface="Caslon Antique" panose="02027200000000000000" pitchFamily="18" charset="0"/>
              </a:rPr>
              <a:t>salvo. </a:t>
            </a:r>
            <a:r>
              <a:rPr lang="es-ES" sz="2400" dirty="0">
                <a:latin typeface="Caslon Antique" panose="02027200000000000000" pitchFamily="18" charset="0"/>
              </a:rPr>
              <a:t>Drake </a:t>
            </a:r>
            <a:r>
              <a:rPr lang="es-ES" sz="2400" dirty="0" smtClean="0">
                <a:latin typeface="Caslon Antique" panose="02027200000000000000" pitchFamily="18" charset="0"/>
              </a:rPr>
              <a:t>huy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3 </a:t>
            </a:r>
            <a:r>
              <a:rPr lang="es-ES" sz="2400" dirty="0">
                <a:latin typeface="Caslon Antique" panose="02027200000000000000" pitchFamily="18" charset="0"/>
              </a:rPr>
              <a:t>d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as </a:t>
            </a:r>
            <a:r>
              <a:rPr lang="es-ES" sz="2400" dirty="0" smtClean="0">
                <a:latin typeface="Caslon Antique" panose="02027200000000000000" pitchFamily="18" charset="0"/>
              </a:rPr>
              <a:t>despu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45" t="18749" r="37952" b="11806"/>
          <a:stretch/>
        </p:blipFill>
        <p:spPr bwMode="auto">
          <a:xfrm>
            <a:off x="-2" y="0"/>
            <a:ext cx="208051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895350"/>
            <a:ext cx="6477000" cy="40559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Despu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del fracaso de Drake, la Reina Elizabeth contact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al corsario Sir George Clifford, Conde de Cumberland, para atacar la isla y asegurarla para la Corona inglesa.</a:t>
            </a:r>
          </a:p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 16 de junio de 1598, Clifford desembarc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sus tropas en el Condado, y en 13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as tom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la ciudad. Debido a la contaminaci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comida y agua, sus tropas fueron diezmadas: 400 muertos y 400 enfermos por disenter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a. Encarado con el no tener a suficientes hombres para controlar la ciudad, decidi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irse, no sin antes saquear y quemar a San Juan".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burn towns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6995" r="39642"/>
          <a:stretch>
            <a:fillRect/>
          </a:stretch>
        </p:blipFill>
        <p:spPr bwMode="auto">
          <a:xfrm>
            <a:off x="0" y="-1"/>
            <a:ext cx="21336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spc="-150" dirty="0" smtClean="0">
                <a:latin typeface="BIRTH OF A HERO" pitchFamily="2" charset="0"/>
              </a:rPr>
              <a:t>Atacan  los  Holandeses</a:t>
            </a:r>
            <a:endParaRPr lang="es-ES" sz="4200" b="1" spc="-150" dirty="0">
              <a:latin typeface="BIRTH OF A HER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28750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latin typeface="Caslon Antique" pitchFamily="18" charset="0"/>
              </a:rPr>
              <a:t> Comenzando el siglo XVII los holandeses comenzaron una agresiva campa</a:t>
            </a:r>
            <a:r>
              <a:rPr lang="es-ES" dirty="0" smtClean="0">
                <a:latin typeface="Caslon Antique" pitchFamily="18" charset="0"/>
              </a:rPr>
              <a:t>ñ</a:t>
            </a:r>
            <a:r>
              <a:rPr lang="es-ES" sz="2200" dirty="0" smtClean="0">
                <a:latin typeface="Caslon Antique" pitchFamily="18" charset="0"/>
              </a:rPr>
              <a:t>a de expansi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comercial al Nuevo Mundo, usando corsarios para atacar y saquear las flotas espa</a:t>
            </a:r>
            <a:r>
              <a:rPr lang="es-ES" dirty="0" smtClean="0">
                <a:latin typeface="Caslon Antique" pitchFamily="18" charset="0"/>
              </a:rPr>
              <a:t>ñ</a:t>
            </a:r>
            <a:r>
              <a:rPr lang="es-ES" sz="2200" dirty="0" smtClean="0">
                <a:latin typeface="Caslon Antique" pitchFamily="18" charset="0"/>
              </a:rPr>
              <a:t>olas. En 1624 la Compa</a:t>
            </a:r>
            <a:r>
              <a:rPr lang="es-ES" dirty="0" smtClean="0">
                <a:latin typeface="Caslon Antique" pitchFamily="18" charset="0"/>
              </a:rPr>
              <a:t>ñí</a:t>
            </a:r>
            <a:r>
              <a:rPr lang="es-ES" sz="2200" dirty="0" smtClean="0">
                <a:latin typeface="Caslon Antique" pitchFamily="18" charset="0"/>
              </a:rPr>
              <a:t>a Holandesa de las Indias Occidentales le </a:t>
            </a:r>
            <a:r>
              <a:rPr lang="es-ES" sz="2200" dirty="0" smtClean="0">
                <a:latin typeface="Caslon Antique" pitchFamily="18" charset="0"/>
              </a:rPr>
              <a:t>dio </a:t>
            </a:r>
            <a:r>
              <a:rPr lang="es-ES" sz="2200" dirty="0" smtClean="0">
                <a:latin typeface="Caslon Antique" pitchFamily="18" charset="0"/>
              </a:rPr>
              <a:t>a </a:t>
            </a:r>
            <a:r>
              <a:rPr lang="es-ES" sz="2200" b="1" dirty="0" smtClean="0">
                <a:latin typeface="Caslon Antique" pitchFamily="18" charset="0"/>
              </a:rPr>
              <a:t>Balduino Enrico</a:t>
            </a:r>
            <a:r>
              <a:rPr lang="es-ES" sz="2200" dirty="0" smtClean="0">
                <a:latin typeface="Caslon Antique" pitchFamily="18" charset="0"/>
              </a:rPr>
              <a:t> el mando de una flota con 17 buques con artiller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y 1,500 hombres. El holand</a:t>
            </a:r>
            <a:r>
              <a:rPr lang="es-ES" dirty="0" smtClean="0">
                <a:latin typeface="Caslon Antique" pitchFamily="18" charset="0"/>
              </a:rPr>
              <a:t>é</a:t>
            </a:r>
            <a:r>
              <a:rPr lang="es-ES" sz="2200" dirty="0" smtClean="0">
                <a:latin typeface="Caslon Antique" pitchFamily="18" charset="0"/>
              </a:rPr>
              <a:t>s se apoder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de la ciudad pero no del Morro, desde donde fue repelido, no sin antes realizar un saqueo de casas y templos.</a:t>
            </a:r>
            <a:endParaRPr lang="en-US" sz="2200" dirty="0">
              <a:latin typeface="Caslon Antique" pitchFamily="18" charset="0"/>
            </a:endParaRP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3000"/>
          </a:blip>
          <a:srcRect t="14694" b="44897"/>
          <a:stretch>
            <a:fillRect/>
          </a:stretch>
        </p:blipFill>
        <p:spPr bwMode="auto">
          <a:xfrm>
            <a:off x="0" y="3638550"/>
            <a:ext cx="9144000" cy="1504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23" name="Rectangle 22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266950"/>
            <a:ext cx="53340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145 y 149 del libro.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11818"/>
            <a:ext cx="2590800" cy="2878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822450" y="1403350"/>
            <a:ext cx="5497513" cy="2335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 smtClean="0">
                <a:latin typeface="BIRTH OF A HERO" pitchFamily="2" charset="0"/>
              </a:rPr>
              <a:t>Capitulo 9: Bajo el Mando Español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8194" name="Picture 2" descr="Image result for spanish ship clip art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657600" y="3028950"/>
            <a:ext cx="1827546" cy="17347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consecuencias tuvo en Puerto Rico la expansi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del imperio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144-149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7170" name="Picture 2" descr="Image result for imperio españ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71750"/>
            <a:ext cx="3522134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virreinatos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Dinast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de los Habsburgo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Sistema de flotas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Insular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Nav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os de permisi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Corsarios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presidio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352550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Junta de Puerto Rico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Situado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Permiso de corso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Disenter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Personalidad jibara</a:t>
            </a:r>
          </a:p>
        </p:txBody>
      </p:sp>
      <p:pic>
        <p:nvPicPr>
          <p:cNvPr id="10242" name="Picture 2" descr="Image result for pava boricu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18000"/>
          </a:blip>
          <a:srcRect t="18852" b="22131"/>
          <a:stretch>
            <a:fillRect/>
          </a:stretch>
        </p:blipFill>
        <p:spPr bwMode="auto">
          <a:xfrm rot="386226">
            <a:off x="6599882" y="3391424"/>
            <a:ext cx="2470184" cy="1457813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La Expansión del Imperio Español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81150"/>
            <a:ext cx="59436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De 1519 a 1682,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bajo la dinast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 de los Habsburgo , se convirti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 el centro del mundo. En el siglo XVI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se convirti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 la primera superpotencia mundial de la historia, con un imperio que se extend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hacia el este por la mayor parte de Europa hasta Filipinas e India y hacia el oeste a trav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del Atl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ntico hasta las Am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ricas. </a:t>
            </a:r>
          </a:p>
        </p:txBody>
      </p:sp>
      <p:pic>
        <p:nvPicPr>
          <p:cNvPr id="1026" name="Picture 2" descr="Image result for spanish arm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9" r="26499"/>
          <a:stretch/>
        </p:blipFill>
        <p:spPr bwMode="auto">
          <a:xfrm>
            <a:off x="7095506" y="0"/>
            <a:ext cx="20484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95350"/>
            <a:ext cx="5029199" cy="3886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autoridad del rey era seguida por una serie de instituciones administrativas, judiciales y legislativas que eran: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La Casa de Contrataci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Sevilla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El Consejo de Indias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Los virreinatos de Nueva Espa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(hoy   M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xico y Per</a:t>
            </a:r>
            <a:r>
              <a:rPr lang="es-ES" sz="19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)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Las audiencias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Los consejos municipales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Nueva Granada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R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o de la Plata</a:t>
            </a:r>
          </a:p>
        </p:txBody>
      </p:sp>
      <p:pic>
        <p:nvPicPr>
          <p:cNvPr id="8194" name="Picture 2" descr="Image result for casa de contratación de sevilla"/>
          <p:cNvPicPr>
            <a:picLocks noChangeAspect="1" noChangeArrowheads="1"/>
          </p:cNvPicPr>
          <p:nvPr/>
        </p:nvPicPr>
        <p:blipFill>
          <a:blip r:embed="rId2" cstate="print"/>
          <a:srcRect l="15789" b="2854"/>
          <a:stretch>
            <a:fillRect/>
          </a:stretch>
        </p:blipFill>
        <p:spPr bwMode="auto">
          <a:xfrm>
            <a:off x="5458097" y="1733550"/>
            <a:ext cx="3239589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Comercio Marítimo Internacional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6629399" cy="3352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Ante la situaci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c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mo fueron atacados y apresados por los franceses e ingleses,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tomo dos medidas: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Construir las defensas de San Juan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Organizar un sistema de flotas tipo convoy, compuesta por unos 10 barcos.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Para el 1565, el Gobierno insular solicit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que en cada flota se incluyera otro tipo de barco: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Un barco de registro autorizado a detenerse en el puerto de San Juan para efectuar compra y venta de productos.</a:t>
            </a: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3" r="45352" b="-213"/>
          <a:stretch/>
        </p:blipFill>
        <p:spPr bwMode="auto">
          <a:xfrm>
            <a:off x="7086600" y="0"/>
            <a:ext cx="2057399" cy="51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1893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Militarización de la Isla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6629399" cy="3352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Corsarios - persona que se dedicaban a atacar y robar barcos de parte de una naci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Siglo XVII Inglaterra, Francia y Holanda lograron establecer colonias tanto en tierras continentales como caribe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as.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Junta de Puerto Rico, era un organismo que se encarg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de planificar y dirigir la construcci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las defensas en la Isla y el Caribe.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Situado era una reserva de oro para pagar los sueldos de los soldados.</a:t>
            </a:r>
          </a:p>
        </p:txBody>
      </p:sp>
      <p:pic>
        <p:nvPicPr>
          <p:cNvPr id="4098" name="Picture 2" descr="Image result for el morro san ju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67" r="31133"/>
          <a:stretch/>
        </p:blipFill>
        <p:spPr bwMode="auto">
          <a:xfrm>
            <a:off x="7086600" y="-8393"/>
            <a:ext cx="2057400" cy="51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86386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spc="-150" dirty="0" smtClean="0">
                <a:latin typeface="BIRTH OF A HERO" pitchFamily="2" charset="0"/>
              </a:rPr>
              <a:t>Atacan  los  Ingleses</a:t>
            </a:r>
            <a:endParaRPr lang="es-ES" sz="4200" b="1" spc="-150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5245" y="1613720"/>
            <a:ext cx="6629399" cy="32440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Sir Francis Drake</a:t>
            </a:r>
            <a:r>
              <a:rPr lang="es-ES" sz="2400" dirty="0">
                <a:latin typeface="Caslon Antique" panose="02027200000000000000" pitchFamily="18" charset="0"/>
              </a:rPr>
              <a:t>, conocido como el Drag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los </a:t>
            </a:r>
            <a:r>
              <a:rPr lang="es-ES" sz="2400" dirty="0" smtClean="0">
                <a:latin typeface="Caslon Antique" panose="02027200000000000000" pitchFamily="18" charset="0"/>
              </a:rPr>
              <a:t>Mares, recibi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permiso de corsario, un poder otorgado por Elizabeth I para atacar y saquear barcos y posiciones de pa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ses enemigos.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Al </a:t>
            </a:r>
            <a:r>
              <a:rPr lang="es-ES" sz="2400" dirty="0">
                <a:latin typeface="Caslon Antique" panose="02027200000000000000" pitchFamily="18" charset="0"/>
              </a:rPr>
              <a:t>principio, </a:t>
            </a:r>
            <a:r>
              <a:rPr lang="es-ES" sz="2400" dirty="0" smtClean="0">
                <a:latin typeface="Caslon Antique" panose="02027200000000000000" pitchFamily="18" charset="0"/>
              </a:rPr>
              <a:t>la reina </a:t>
            </a:r>
            <a:r>
              <a:rPr lang="es-ES" sz="2400" dirty="0">
                <a:latin typeface="Caslon Antique" panose="02027200000000000000" pitchFamily="18" charset="0"/>
              </a:rPr>
              <a:t>se mostr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reacia a enviar </a:t>
            </a:r>
            <a:r>
              <a:rPr lang="es-ES" sz="2400" dirty="0" smtClean="0">
                <a:latin typeface="Caslon Antique" panose="02027200000000000000" pitchFamily="18" charset="0"/>
              </a:rPr>
              <a:t>a </a:t>
            </a:r>
            <a:r>
              <a:rPr lang="es-ES" sz="2400" dirty="0">
                <a:latin typeface="Caslon Antique" panose="02027200000000000000" pitchFamily="18" charset="0"/>
              </a:rPr>
              <a:t>Drake </a:t>
            </a:r>
            <a:r>
              <a:rPr lang="es-ES" sz="2400" dirty="0" smtClean="0">
                <a:latin typeface="Caslon Antique" panose="02027200000000000000" pitchFamily="18" charset="0"/>
              </a:rPr>
              <a:t>al </a:t>
            </a:r>
            <a:r>
              <a:rPr lang="es-ES" sz="2400" dirty="0">
                <a:latin typeface="Caslon Antique" panose="02027200000000000000" pitchFamily="18" charset="0"/>
              </a:rPr>
              <a:t>Caribe porque cre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que Felipe II </a:t>
            </a:r>
            <a:r>
              <a:rPr lang="es-ES" sz="2400" dirty="0" smtClean="0">
                <a:latin typeface="Caslon Antique" panose="02027200000000000000" pitchFamily="18" charset="0"/>
              </a:rPr>
              <a:t>preparaba </a:t>
            </a:r>
            <a:r>
              <a:rPr lang="es-ES" sz="2400" dirty="0">
                <a:latin typeface="Caslon Antique" panose="02027200000000000000" pitchFamily="18" charset="0"/>
              </a:rPr>
              <a:t>otro intento </a:t>
            </a:r>
            <a:r>
              <a:rPr lang="es-ES" sz="2400" dirty="0" smtClean="0">
                <a:latin typeface="Caslon Antique" panose="02027200000000000000" pitchFamily="18" charset="0"/>
              </a:rPr>
              <a:t>para </a:t>
            </a:r>
            <a:r>
              <a:rPr lang="es-ES" sz="2400" dirty="0">
                <a:latin typeface="Caslon Antique" panose="02027200000000000000" pitchFamily="18" charset="0"/>
              </a:rPr>
              <a:t>invadir Inglaterra. </a:t>
            </a:r>
            <a:r>
              <a:rPr lang="es-ES" sz="2400" dirty="0" smtClean="0">
                <a:latin typeface="Caslon Antique" panose="02027200000000000000" pitchFamily="18" charset="0"/>
              </a:rPr>
              <a:t>Pero, </a:t>
            </a:r>
            <a:r>
              <a:rPr lang="es-ES" sz="2400" dirty="0">
                <a:latin typeface="Caslon Antique" panose="02027200000000000000" pitchFamily="18" charset="0"/>
              </a:rPr>
              <a:t>cambi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de opini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</a:t>
            </a:r>
            <a:r>
              <a:rPr lang="es-ES" sz="2400" dirty="0" smtClean="0">
                <a:latin typeface="Caslon Antique" panose="02027200000000000000" pitchFamily="18" charset="0"/>
              </a:rPr>
              <a:t>al enterarse </a:t>
            </a:r>
            <a:r>
              <a:rPr lang="es-ES" sz="2400" dirty="0">
                <a:latin typeface="Caslon Antique" panose="02027200000000000000" pitchFamily="18" charset="0"/>
              </a:rPr>
              <a:t>de que un gale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del tesoro </a:t>
            </a:r>
            <a:r>
              <a:rPr lang="es-ES" sz="2400" dirty="0" smtClean="0">
                <a:latin typeface="Caslon Antique" panose="02027200000000000000" pitchFamily="18" charset="0"/>
              </a:rPr>
              <a:t>espa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 averiado estaba siendo reparado </a:t>
            </a:r>
            <a:r>
              <a:rPr lang="es-ES" sz="2400" dirty="0">
                <a:latin typeface="Caslon Antique" panose="02027200000000000000" pitchFamily="18" charset="0"/>
              </a:rPr>
              <a:t>en la bah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de San Juan. Su valiosa carga 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sido </a:t>
            </a:r>
            <a:r>
              <a:rPr lang="es-ES" sz="2400" dirty="0" smtClean="0">
                <a:latin typeface="Caslon Antique" panose="02027200000000000000" pitchFamily="18" charset="0"/>
              </a:rPr>
              <a:t>puesta </a:t>
            </a:r>
            <a:r>
              <a:rPr lang="es-ES" sz="2400" dirty="0">
                <a:latin typeface="Caslon Antique" panose="02027200000000000000" pitchFamily="18" charset="0"/>
              </a:rPr>
              <a:t>en La Fortaleza para su custodia. </a:t>
            </a:r>
            <a:r>
              <a:rPr lang="es-ES" sz="2400" dirty="0" smtClean="0">
                <a:latin typeface="Caslon Antique" panose="02027200000000000000" pitchFamily="18" charset="0"/>
              </a:rPr>
              <a:t>Drake </a:t>
            </a:r>
            <a:r>
              <a:rPr lang="es-ES" sz="2400" dirty="0">
                <a:latin typeface="Caslon Antique" panose="02027200000000000000" pitchFamily="18" charset="0"/>
              </a:rPr>
              <a:t>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desafiado activamente el transporte mar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timo espa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ol en el Caribe desde 1567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spcBef>
                <a:spcPct val="20000"/>
              </a:spcBef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18750" r="25000"/>
          <a:stretch>
            <a:fillRect/>
          </a:stretch>
        </p:blipFill>
        <p:spPr bwMode="auto">
          <a:xfrm>
            <a:off x="7086600" y="0"/>
            <a:ext cx="20574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35354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723</Words>
  <Application>Microsoft Office PowerPoint</Application>
  <PresentationFormat>On-screen Show (16:9)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236</cp:revision>
  <dcterms:created xsi:type="dcterms:W3CDTF">2019-07-26T01:32:32Z</dcterms:created>
  <dcterms:modified xsi:type="dcterms:W3CDTF">2020-11-22T02:10:02Z</dcterms:modified>
</cp:coreProperties>
</file>