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90" r:id="rId4"/>
    <p:sldId id="291" r:id="rId5"/>
    <p:sldId id="292" r:id="rId6"/>
    <p:sldId id="293" r:id="rId7"/>
    <p:sldId id="278" r:id="rId8"/>
    <p:sldId id="279" r:id="rId9"/>
    <p:sldId id="294" r:id="rId10"/>
    <p:sldId id="296" r:id="rId11"/>
    <p:sldId id="297" r:id="rId12"/>
    <p:sldId id="295" r:id="rId13"/>
    <p:sldId id="298" r:id="rId14"/>
    <p:sldId id="300" r:id="rId15"/>
    <p:sldId id="302" r:id="rId16"/>
    <p:sldId id="286" r:id="rId17"/>
    <p:sldId id="289" r:id="rId18"/>
    <p:sldId id="299" r:id="rId19"/>
    <p:sldId id="263" r:id="rId20"/>
    <p:sldId id="259" r:id="rId2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9C92"/>
    <a:srgbClr val="5BB1A7"/>
    <a:srgbClr val="B3D34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696" y="-13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86645-C053-4D1D-9259-975A05A9501B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pinerichland.org/cms/lib07/PA01001138/Centricity/Domain/33/HOME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209550"/>
            <a:ext cx="1143000" cy="385011"/>
          </a:xfrm>
          <a:prstGeom prst="rect">
            <a:avLst/>
          </a:prstGeom>
          <a:noFill/>
        </p:spPr>
      </p:pic>
      <p:pic>
        <p:nvPicPr>
          <p:cNvPr id="1030" name="Picture 6" descr="http://writesource.iparadigms.com/_/rsrc/1320362105589/config/customLogo.gif?revision=11"/>
          <p:cNvPicPr>
            <a:picLocks noChangeAspect="1" noChangeArrowheads="1"/>
          </p:cNvPicPr>
          <p:nvPr/>
        </p:nvPicPr>
        <p:blipFill>
          <a:blip r:embed="rId3" cstate="print"/>
          <a:srcRect l="1250" t="37333" r="33750" b="20000"/>
          <a:stretch>
            <a:fillRect/>
          </a:stretch>
        </p:blipFill>
        <p:spPr bwMode="auto">
          <a:xfrm>
            <a:off x="0" y="1047751"/>
            <a:ext cx="2819400" cy="433754"/>
          </a:xfrm>
          <a:prstGeom prst="rect">
            <a:avLst/>
          </a:prstGeom>
          <a:noFill/>
          <a:effectLst>
            <a:softEdge rad="12700"/>
          </a:effec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228600" y="209550"/>
            <a:ext cx="457200" cy="38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Q4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038600" y="1809750"/>
            <a:ext cx="4114800" cy="2514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UlusalOkul.Com Çizgili" pitchFamily="2" charset="0"/>
              </a:rPr>
              <a:t>Poetry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pic>
        <p:nvPicPr>
          <p:cNvPr id="8194" name="Picture 2" descr="http://www.davis.k12.ut.us/cms/lib09/UT01001306/Centricity/Domain/1749/Images/dsd%20clipart/Phillip%20Martin/valentine_be_min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438150"/>
            <a:ext cx="4455795" cy="4517838"/>
          </a:xfrm>
          <a:prstGeom prst="rect">
            <a:avLst/>
          </a:prstGeom>
          <a:noFill/>
        </p:spPr>
      </p:pic>
      <p:sp>
        <p:nvSpPr>
          <p:cNvPr id="26" name="Subtitle 2"/>
          <p:cNvSpPr>
            <a:spLocks noGrp="1"/>
          </p:cNvSpPr>
          <p:nvPr>
            <p:ph type="subTitle" idx="1"/>
          </p:nvPr>
        </p:nvSpPr>
        <p:spPr>
          <a:xfrm>
            <a:off x="381000" y="4171950"/>
            <a:ext cx="1524000" cy="5334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Jim Soto</a:t>
            </a:r>
            <a:endParaRPr lang="en-US" sz="2400" dirty="0">
              <a:solidFill>
                <a:schemeClr val="bg1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/>
      <p:bldP spid="2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533400" y="1657350"/>
            <a:ext cx="8153400" cy="3048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Figures of speech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 include:</a:t>
            </a:r>
          </a:p>
          <a:p>
            <a:pPr marL="342900" lvl="0" indent="-342900">
              <a:buFont typeface="Wingdings" pitchFamily="2" charset="2"/>
              <a:buChar char="Ø"/>
              <a:defRPr/>
            </a:pPr>
            <a:r>
              <a:rPr lang="en-US" sz="2400" u="sng" dirty="0" smtClean="0">
                <a:solidFill>
                  <a:schemeClr val="bg1"/>
                </a:solidFill>
                <a:effectLst/>
              </a:rPr>
              <a:t>Simile</a:t>
            </a:r>
            <a:r>
              <a:rPr lang="en-US" sz="2400" dirty="0" smtClean="0">
                <a:solidFill>
                  <a:schemeClr val="bg1"/>
                </a:solidFill>
                <a:effectLst/>
              </a:rPr>
              <a:t/>
            </a:r>
            <a:br>
              <a:rPr lang="en-US" sz="2400" dirty="0" smtClean="0">
                <a:solidFill>
                  <a:schemeClr val="bg1"/>
                </a:solidFill>
                <a:effectLst/>
              </a:rPr>
            </a:br>
            <a:r>
              <a:rPr lang="en-US" sz="2400" dirty="0" smtClean="0">
                <a:solidFill>
                  <a:schemeClr val="bg1"/>
                </a:solidFill>
                <a:effectLst/>
              </a:rPr>
              <a:t>A figure of speech which involves a direct comparison between two unlike things, usually with the words</a:t>
            </a:r>
            <a:r>
              <a:rPr lang="en-US" sz="2400" b="1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2400" b="1" i="1" dirty="0" smtClean="0">
                <a:solidFill>
                  <a:schemeClr val="bg1"/>
                </a:solidFill>
                <a:effectLst/>
              </a:rPr>
              <a:t>like </a:t>
            </a:r>
            <a:r>
              <a:rPr lang="en-US" sz="2400" dirty="0" smtClean="0">
                <a:solidFill>
                  <a:schemeClr val="bg1"/>
                </a:solidFill>
                <a:effectLst/>
              </a:rPr>
              <a:t>or </a:t>
            </a:r>
            <a:r>
              <a:rPr lang="en-US" sz="2400" b="1" i="1" dirty="0" smtClean="0">
                <a:solidFill>
                  <a:schemeClr val="bg1"/>
                </a:solidFill>
                <a:effectLst/>
              </a:rPr>
              <a:t>as</a:t>
            </a:r>
            <a:r>
              <a:rPr lang="en-US" sz="2400" dirty="0" smtClean="0">
                <a:solidFill>
                  <a:schemeClr val="bg1"/>
                </a:solidFill>
                <a:effectLst/>
              </a:rPr>
              <a:t>.</a:t>
            </a:r>
          </a:p>
          <a:p>
            <a:pPr marL="342900" lvl="0" indent="-342900">
              <a:buFont typeface="Wingdings" pitchFamily="2" charset="2"/>
              <a:buChar char="Ø"/>
              <a:defRPr/>
            </a:pPr>
            <a:r>
              <a:rPr lang="en-US" sz="2400" u="sng" dirty="0" smtClean="0">
                <a:solidFill>
                  <a:schemeClr val="bg1"/>
                </a:solidFill>
                <a:effectLst/>
              </a:rPr>
              <a:t>Metaphor</a:t>
            </a:r>
            <a:r>
              <a:rPr lang="en-US" sz="2400" dirty="0" smtClean="0">
                <a:solidFill>
                  <a:schemeClr val="bg1"/>
                </a:solidFill>
                <a:effectLst/>
              </a:rPr>
              <a:t/>
            </a:r>
            <a:br>
              <a:rPr lang="en-US" sz="2400" dirty="0" smtClean="0">
                <a:solidFill>
                  <a:schemeClr val="bg1"/>
                </a:solidFill>
                <a:effectLst/>
              </a:rPr>
            </a:br>
            <a:r>
              <a:rPr lang="en-US" sz="2400" dirty="0" smtClean="0">
                <a:solidFill>
                  <a:schemeClr val="bg1"/>
                </a:solidFill>
                <a:effectLst/>
              </a:rPr>
              <a:t>A figure of speech which involves an implied comparison between two relatively unlike things using a form of </a:t>
            </a:r>
            <a:r>
              <a:rPr lang="en-US" sz="2400" b="1" i="1" dirty="0" smtClean="0">
                <a:solidFill>
                  <a:schemeClr val="bg1"/>
                </a:solidFill>
                <a:effectLst/>
              </a:rPr>
              <a:t>be</a:t>
            </a:r>
            <a:r>
              <a:rPr lang="en-US" sz="2400" dirty="0" smtClean="0">
                <a:solidFill>
                  <a:schemeClr val="bg1"/>
                </a:solidFill>
                <a:effectLst/>
              </a:rPr>
              <a:t>. The comparison is not announced by like or as. </a:t>
            </a:r>
          </a:p>
          <a:p>
            <a:pPr marL="342900" lvl="0" indent="-342900">
              <a:buFont typeface="Arial" pitchFamily="34" charset="0"/>
              <a:buChar char="•"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533400" y="1657350"/>
            <a:ext cx="8153400" cy="2819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Figures of speech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 include: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400" u="sng" dirty="0" smtClean="0">
                <a:solidFill>
                  <a:schemeClr val="bg1"/>
                </a:solidFill>
                <a:effectLst/>
              </a:rPr>
              <a:t>Personification</a:t>
            </a:r>
            <a:r>
              <a:rPr lang="en-US" sz="2400" dirty="0" smtClean="0">
                <a:solidFill>
                  <a:schemeClr val="bg1"/>
                </a:solidFill>
                <a:effectLst/>
              </a:rPr>
              <a:t/>
            </a:r>
            <a:br>
              <a:rPr lang="en-US" sz="2400" dirty="0" smtClean="0">
                <a:solidFill>
                  <a:schemeClr val="bg1"/>
                </a:solidFill>
                <a:effectLst/>
              </a:rPr>
            </a:br>
            <a:r>
              <a:rPr lang="en-US" sz="2400" dirty="0" smtClean="0">
                <a:solidFill>
                  <a:schemeClr val="bg1"/>
                </a:solidFill>
                <a:effectLst/>
              </a:rPr>
              <a:t>A figure of speech which gives the qualities of a person to an animal, an object, or an idea.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400" u="sng" dirty="0" smtClean="0">
                <a:solidFill>
                  <a:schemeClr val="bg1"/>
                </a:solidFill>
                <a:effectLst/>
              </a:rPr>
              <a:t>Hyperbole </a:t>
            </a:r>
            <a:r>
              <a:rPr lang="en-US" sz="2400" dirty="0" smtClean="0">
                <a:solidFill>
                  <a:schemeClr val="bg1"/>
                </a:solidFill>
                <a:effectLst/>
              </a:rPr>
              <a:t/>
            </a:r>
            <a:br>
              <a:rPr lang="en-US" sz="2400" dirty="0" smtClean="0">
                <a:solidFill>
                  <a:schemeClr val="bg1"/>
                </a:solidFill>
                <a:effectLst/>
              </a:rPr>
            </a:br>
            <a:r>
              <a:rPr lang="en-US" sz="2400" dirty="0" smtClean="0">
                <a:solidFill>
                  <a:schemeClr val="bg1"/>
                </a:solidFill>
                <a:effectLst/>
              </a:rPr>
              <a:t> a way of ​speaking or writing that makes someone or something ​sound ​bigger, ​better, more, etc. than they are.</a:t>
            </a:r>
          </a:p>
          <a:p>
            <a:pPr marL="342900" lvl="0" indent="-342900">
              <a:buFont typeface="Arial" pitchFamily="34" charset="0"/>
              <a:buChar char="•"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457200" y="133350"/>
            <a:ext cx="3810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Poetry Uses...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33400" y="1809750"/>
            <a:ext cx="4572000" cy="2362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Sounds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effectLst/>
              </a:rPr>
              <a:t> Poets use many techniques to make music out of words. The common sound effects used in poetry are also used in the songs you hear.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5601" name="Picture 1" descr="H:\PROFESIONAL\7TH WRITING SMART ROOM KIT 2015-2016\Phillip Martin Clip Art\nuclear_react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733550"/>
            <a:ext cx="3696958" cy="28956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457200" y="133350"/>
            <a:ext cx="3810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Poetry Uses...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33400" y="1809750"/>
            <a:ext cx="8153400" cy="2971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Sounds of poetry include: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2400" u="sng" dirty="0" smtClean="0">
                <a:solidFill>
                  <a:schemeClr val="bg1"/>
                </a:solidFill>
                <a:effectLst/>
              </a:rPr>
              <a:t>Alliteration</a:t>
            </a:r>
            <a:r>
              <a:rPr lang="en-US" sz="2400" dirty="0" smtClean="0">
                <a:solidFill>
                  <a:schemeClr val="bg1"/>
                </a:solidFill>
                <a:effectLst/>
              </a:rPr>
              <a:t> - is the repetition of initial sounds in neighboring words. It’s also The matching or repetition of consonants. Example : </a:t>
            </a:r>
            <a:r>
              <a:rPr lang="en-US" sz="2400" i="1" dirty="0" smtClean="0">
                <a:solidFill>
                  <a:schemeClr val="bg1"/>
                </a:solidFill>
                <a:effectLst/>
              </a:rPr>
              <a:t>The </a:t>
            </a:r>
            <a:r>
              <a:rPr lang="en-US" sz="2400" b="1" i="1" dirty="0" smtClean="0">
                <a:solidFill>
                  <a:schemeClr val="bg1"/>
                </a:solidFill>
                <a:effectLst/>
              </a:rPr>
              <a:t>p</a:t>
            </a:r>
            <a:r>
              <a:rPr lang="en-US" sz="2400" i="1" dirty="0" smtClean="0">
                <a:solidFill>
                  <a:schemeClr val="bg1"/>
                </a:solidFill>
                <a:effectLst/>
              </a:rPr>
              <a:t>om</a:t>
            </a:r>
            <a:r>
              <a:rPr lang="en-US" sz="2400" b="1" i="1" dirty="0" smtClean="0">
                <a:solidFill>
                  <a:schemeClr val="bg1"/>
                </a:solidFill>
                <a:effectLst/>
              </a:rPr>
              <a:t>p</a:t>
            </a:r>
            <a:r>
              <a:rPr lang="en-US" sz="2400" i="1" dirty="0" smtClean="0">
                <a:solidFill>
                  <a:schemeClr val="bg1"/>
                </a:solidFill>
                <a:effectLst/>
              </a:rPr>
              <a:t>ey </a:t>
            </a:r>
            <a:r>
              <a:rPr lang="en-US" sz="2400" b="1" i="1" dirty="0" smtClean="0">
                <a:solidFill>
                  <a:schemeClr val="bg1"/>
                </a:solidFill>
                <a:effectLst/>
              </a:rPr>
              <a:t>p</a:t>
            </a:r>
            <a:r>
              <a:rPr lang="en-US" sz="2400" i="1" dirty="0" smtClean="0">
                <a:solidFill>
                  <a:schemeClr val="bg1"/>
                </a:solidFill>
                <a:effectLst/>
              </a:rPr>
              <a:t>i</a:t>
            </a:r>
            <a:r>
              <a:rPr lang="en-US" sz="2400" b="1" i="1" dirty="0" smtClean="0">
                <a:solidFill>
                  <a:schemeClr val="bg1"/>
                </a:solidFill>
                <a:effectLst/>
              </a:rPr>
              <a:t>pp</a:t>
            </a:r>
            <a:r>
              <a:rPr lang="en-US" sz="2400" i="1" dirty="0" smtClean="0">
                <a:solidFill>
                  <a:schemeClr val="bg1"/>
                </a:solidFill>
                <a:effectLst/>
              </a:rPr>
              <a:t>ed at the </a:t>
            </a:r>
            <a:r>
              <a:rPr lang="en-US" sz="2400" b="1" i="1" dirty="0" smtClean="0">
                <a:solidFill>
                  <a:schemeClr val="bg1"/>
                </a:solidFill>
                <a:effectLst/>
              </a:rPr>
              <a:t>P</a:t>
            </a:r>
            <a:r>
              <a:rPr lang="en-US" sz="2400" i="1" dirty="0" smtClean="0">
                <a:solidFill>
                  <a:schemeClr val="bg1"/>
                </a:solidFill>
                <a:effectLst/>
              </a:rPr>
              <a:t>ost as </a:t>
            </a:r>
            <a:r>
              <a:rPr lang="en-US" sz="2400" b="1" i="1" dirty="0" smtClean="0">
                <a:solidFill>
                  <a:schemeClr val="bg1"/>
                </a:solidFill>
                <a:effectLst/>
              </a:rPr>
              <a:t>P</a:t>
            </a:r>
            <a:r>
              <a:rPr lang="en-US" sz="2400" i="1" dirty="0" smtClean="0">
                <a:solidFill>
                  <a:schemeClr val="bg1"/>
                </a:solidFill>
                <a:effectLst/>
              </a:rPr>
              <a:t>i</a:t>
            </a:r>
            <a:r>
              <a:rPr lang="en-US" sz="2400" b="1" i="1" dirty="0" smtClean="0">
                <a:solidFill>
                  <a:schemeClr val="bg1"/>
                </a:solidFill>
                <a:effectLst/>
              </a:rPr>
              <a:t>pp</a:t>
            </a:r>
            <a:r>
              <a:rPr lang="en-US" sz="2400" i="1" dirty="0" smtClean="0">
                <a:solidFill>
                  <a:schemeClr val="bg1"/>
                </a:solidFill>
                <a:effectLst/>
              </a:rPr>
              <a:t>o </a:t>
            </a:r>
            <a:r>
              <a:rPr lang="en-US" sz="2400" b="1" i="1" dirty="0" smtClean="0">
                <a:solidFill>
                  <a:schemeClr val="bg1"/>
                </a:solidFill>
                <a:effectLst/>
              </a:rPr>
              <a:t>p</a:t>
            </a:r>
            <a:r>
              <a:rPr lang="en-US" sz="2400" i="1" dirty="0" smtClean="0">
                <a:solidFill>
                  <a:schemeClr val="bg1"/>
                </a:solidFill>
                <a:effectLst/>
              </a:rPr>
              <a:t>ounces</a:t>
            </a:r>
            <a:r>
              <a:rPr lang="en-US" sz="2400" dirty="0" smtClean="0">
                <a:solidFill>
                  <a:schemeClr val="bg1"/>
                </a:solidFill>
                <a:effectLst/>
              </a:rPr>
              <a:t>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400" u="sng" dirty="0" smtClean="0">
                <a:solidFill>
                  <a:schemeClr val="bg1"/>
                </a:solidFill>
                <a:effectLst/>
              </a:rPr>
              <a:t>Assonance</a:t>
            </a:r>
            <a:r>
              <a:rPr lang="en-US" sz="2400" dirty="0" smtClean="0">
                <a:solidFill>
                  <a:schemeClr val="bg1"/>
                </a:solidFill>
                <a:effectLst/>
              </a:rPr>
              <a:t> - takes place when two or more words close to one another repeat the same vowel sound but start with different consonant sounds. </a:t>
            </a:r>
            <a:r>
              <a:rPr lang="en-US" sz="2400" dirty="0" smtClean="0">
                <a:solidFill>
                  <a:schemeClr val="bg1"/>
                </a:solidFill>
              </a:rPr>
              <a:t>Example : </a:t>
            </a:r>
            <a:r>
              <a:rPr lang="en-US" sz="2400" i="1" dirty="0" smtClean="0">
                <a:solidFill>
                  <a:schemeClr val="bg1"/>
                </a:solidFill>
                <a:effectLst/>
              </a:rPr>
              <a:t>M</a:t>
            </a:r>
            <a:r>
              <a:rPr lang="en-US" sz="2400" b="1" i="1" dirty="0" smtClean="0">
                <a:solidFill>
                  <a:schemeClr val="bg1"/>
                </a:solidFill>
                <a:effectLst/>
              </a:rPr>
              <a:t>e</a:t>
            </a:r>
            <a:r>
              <a:rPr lang="en-US" sz="2400" i="1" dirty="0" smtClean="0">
                <a:solidFill>
                  <a:schemeClr val="bg1"/>
                </a:solidFill>
                <a:effectLst/>
              </a:rPr>
              <a:t>n s</a:t>
            </a:r>
            <a:r>
              <a:rPr lang="en-US" sz="2400" b="1" i="1" dirty="0" smtClean="0">
                <a:solidFill>
                  <a:schemeClr val="bg1"/>
                </a:solidFill>
                <a:effectLst/>
              </a:rPr>
              <a:t>e</a:t>
            </a:r>
            <a:r>
              <a:rPr lang="en-US" sz="2400" i="1" dirty="0" smtClean="0">
                <a:solidFill>
                  <a:schemeClr val="bg1"/>
                </a:solidFill>
                <a:effectLst/>
              </a:rPr>
              <a:t>ll the w</a:t>
            </a:r>
            <a:r>
              <a:rPr lang="en-US" sz="2400" b="1" i="1" dirty="0" smtClean="0">
                <a:solidFill>
                  <a:schemeClr val="bg1"/>
                </a:solidFill>
                <a:effectLst/>
              </a:rPr>
              <a:t>e</a:t>
            </a:r>
            <a:r>
              <a:rPr lang="en-US" sz="2400" i="1" dirty="0" smtClean="0">
                <a:solidFill>
                  <a:schemeClr val="bg1"/>
                </a:solidFill>
                <a:effectLst/>
              </a:rPr>
              <a:t>dding b</a:t>
            </a:r>
            <a:r>
              <a:rPr lang="en-US" sz="2400" b="1" i="1" dirty="0" smtClean="0">
                <a:solidFill>
                  <a:schemeClr val="bg1"/>
                </a:solidFill>
                <a:effectLst/>
              </a:rPr>
              <a:t>e</a:t>
            </a:r>
            <a:r>
              <a:rPr lang="en-US" sz="2400" i="1" dirty="0" smtClean="0">
                <a:solidFill>
                  <a:schemeClr val="bg1"/>
                </a:solidFill>
                <a:effectLst/>
              </a:rPr>
              <a:t>lls.</a:t>
            </a:r>
          </a:p>
          <a:p>
            <a:pPr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457200" y="133350"/>
            <a:ext cx="3810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Poetry Uses...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33400" y="1809750"/>
            <a:ext cx="8153400" cy="2971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Sounds of poetry include: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400" u="sng" dirty="0" smtClean="0">
                <a:solidFill>
                  <a:schemeClr val="bg1"/>
                </a:solidFill>
                <a:effectLst/>
              </a:rPr>
              <a:t>Consonance</a:t>
            </a:r>
            <a:r>
              <a:rPr lang="en-US" sz="240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- is typically used to refer to the repetition of ending sounds that are consonants anywhere within the word.  Example : </a:t>
            </a:r>
            <a:r>
              <a:rPr lang="en-US" sz="2400" i="1" dirty="0" smtClean="0">
                <a:solidFill>
                  <a:schemeClr val="bg1"/>
                </a:solidFill>
              </a:rPr>
              <a:t>The li</a:t>
            </a:r>
            <a:r>
              <a:rPr lang="en-US" sz="2400" b="1" i="1" dirty="0" smtClean="0">
                <a:solidFill>
                  <a:schemeClr val="bg1"/>
                </a:solidFill>
              </a:rPr>
              <a:t>nt</a:t>
            </a:r>
            <a:r>
              <a:rPr lang="en-US" sz="2400" i="1" dirty="0" smtClean="0">
                <a:solidFill>
                  <a:schemeClr val="bg1"/>
                </a:solidFill>
              </a:rPr>
              <a:t> was se</a:t>
            </a:r>
            <a:r>
              <a:rPr lang="en-US" sz="2400" b="1" i="1" dirty="0" smtClean="0">
                <a:solidFill>
                  <a:schemeClr val="bg1"/>
                </a:solidFill>
              </a:rPr>
              <a:t>nt </a:t>
            </a:r>
            <a:r>
              <a:rPr lang="en-US" sz="2400" i="1" dirty="0" smtClean="0">
                <a:solidFill>
                  <a:schemeClr val="bg1"/>
                </a:solidFill>
              </a:rPr>
              <a:t>with the te</a:t>
            </a:r>
            <a:r>
              <a:rPr lang="en-US" sz="2400" b="1" i="1" dirty="0" smtClean="0">
                <a:solidFill>
                  <a:schemeClr val="bg1"/>
                </a:solidFill>
              </a:rPr>
              <a:t>nt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  <a:endParaRPr lang="en-US" sz="2400" dirty="0" smtClean="0">
              <a:solidFill>
                <a:schemeClr val="bg1"/>
              </a:solidFill>
              <a:effectLst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2400" u="sng" dirty="0" smtClean="0">
                <a:solidFill>
                  <a:schemeClr val="bg1"/>
                </a:solidFill>
                <a:effectLst/>
              </a:rPr>
              <a:t>Onomatopoeia</a:t>
            </a:r>
            <a:r>
              <a:rPr lang="en-US" sz="2400" dirty="0" smtClean="0">
                <a:solidFill>
                  <a:schemeClr val="bg1"/>
                </a:solidFill>
                <a:effectLst/>
              </a:rPr>
              <a:t> - </a:t>
            </a:r>
            <a:r>
              <a:rPr lang="en-US" sz="2400" dirty="0" smtClean="0">
                <a:solidFill>
                  <a:schemeClr val="bg1"/>
                </a:solidFill>
              </a:rPr>
              <a:t> is a word that phonetically mimics or resembles the sound of the thing it describes. Example : </a:t>
            </a:r>
            <a:r>
              <a:rPr lang="en-US" sz="2400" i="1" dirty="0" smtClean="0">
                <a:solidFill>
                  <a:schemeClr val="bg1"/>
                </a:solidFill>
              </a:rPr>
              <a:t>cuckoo, meow, honk, or boom.</a:t>
            </a:r>
            <a:endParaRPr lang="en-US" sz="2400" i="1" dirty="0" smtClean="0">
              <a:solidFill>
                <a:schemeClr val="bg1"/>
              </a:solidFill>
              <a:effectLst/>
            </a:endParaRPr>
          </a:p>
          <a:p>
            <a:pPr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457200" y="133350"/>
            <a:ext cx="3810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Poetry Uses...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33400" y="1809750"/>
            <a:ext cx="8153400" cy="2971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Sounds of poetry include: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400" u="sng" dirty="0" smtClean="0">
                <a:solidFill>
                  <a:schemeClr val="bg1"/>
                </a:solidFill>
                <a:effectLst/>
              </a:rPr>
              <a:t>Rhythm</a:t>
            </a:r>
            <a:r>
              <a:rPr lang="en-US" sz="240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- is the pattern of stresses within a line of verse. All spoken word has a rhythm formed by stressed and unstressed syllables. When you write words in a sentence you will notice patterns forming.</a:t>
            </a:r>
            <a:endParaRPr lang="en-US" sz="2400" dirty="0" smtClean="0">
              <a:solidFill>
                <a:schemeClr val="bg1"/>
              </a:solidFill>
              <a:effectLst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2400" u="sng" dirty="0" smtClean="0">
                <a:solidFill>
                  <a:schemeClr val="bg1"/>
                </a:solidFill>
                <a:effectLst/>
              </a:rPr>
              <a:t>Rhyme</a:t>
            </a:r>
            <a:r>
              <a:rPr lang="en-US" sz="2400" dirty="0" smtClean="0">
                <a:solidFill>
                  <a:schemeClr val="bg1"/>
                </a:solidFill>
                <a:effectLst/>
              </a:rPr>
              <a:t> - </a:t>
            </a:r>
            <a:r>
              <a:rPr lang="en-US" sz="2400" dirty="0" smtClean="0">
                <a:solidFill>
                  <a:schemeClr val="bg1"/>
                </a:solidFill>
              </a:rPr>
              <a:t>  A rhyme is a repetition of similar sounds (or the same sound) in two or more words, most often in the final syllables of lines in poems and songs.</a:t>
            </a:r>
            <a:endParaRPr lang="en-US" sz="2400" i="1" dirty="0" smtClean="0">
              <a:solidFill>
                <a:schemeClr val="bg1"/>
              </a:solidFill>
              <a:effectLst/>
            </a:endParaRPr>
          </a:p>
          <a:p>
            <a:pPr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733551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 algn="ctr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Now  go to pages 360-361 to find more figures of speech and poetic sounds, then complete the </a:t>
            </a:r>
            <a:r>
              <a:rPr lang="en-US" sz="2400" i="1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Try IT </a:t>
            </a:r>
            <a:r>
              <a:rPr lang="en-US" sz="2400" dirty="0" smtClean="0">
                <a:solidFill>
                  <a:schemeClr val="bg1"/>
                </a:solidFill>
              </a:rPr>
              <a:t>activity at the bottom of the page. Turn it in when completed.</a:t>
            </a:r>
          </a:p>
        </p:txBody>
      </p:sp>
      <p:pic>
        <p:nvPicPr>
          <p:cNvPr id="5" name="Picture 2" descr="http://school.phillipmartin.info/school_penci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02984">
            <a:off x="3391522" y="3508192"/>
            <a:ext cx="2435409" cy="80835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57200" y="133350"/>
            <a:ext cx="6705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noProof="0" dirty="0" smtClean="0">
                <a:solidFill>
                  <a:schemeClr val="bg1"/>
                </a:solidFill>
                <a:latin typeface="UlusalOkul.Com Çizgili" pitchFamily="2" charset="0"/>
              </a:rPr>
              <a:t>Writing a Poetry Review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7200" y="1733550"/>
            <a:ext cx="6172200" cy="3048000"/>
          </a:xfrm>
          <a:prstGeom prst="rect">
            <a:avLst/>
          </a:prstGeom>
        </p:spPr>
        <p:txBody>
          <a:bodyPr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 to pages 324-325. Teresha’s review focused on the following elements:</a:t>
            </a:r>
          </a:p>
          <a:p>
            <a:pPr lvl="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MEANING</a:t>
            </a:r>
            <a:r>
              <a:rPr lang="en-US" sz="2400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▪ </a:t>
            </a:r>
            <a:r>
              <a:rPr lang="en-US" sz="2400" dirty="0" smtClean="0">
                <a:solidFill>
                  <a:schemeClr val="bg1"/>
                </a:solidFill>
              </a:rPr>
              <a:t>The 1</a:t>
            </a:r>
            <a:r>
              <a:rPr lang="en-US" sz="2400" baseline="30000" dirty="0" smtClean="0">
                <a:solidFill>
                  <a:schemeClr val="bg1"/>
                </a:solidFill>
              </a:rPr>
              <a:t>st</a:t>
            </a:r>
            <a:r>
              <a:rPr lang="en-US" sz="2400" dirty="0" smtClean="0">
                <a:solidFill>
                  <a:schemeClr val="bg1"/>
                </a:solidFill>
              </a:rPr>
              <a:t> stanza described the topic.</a:t>
            </a:r>
            <a:endParaRPr lang="en-US" sz="2400" b="1" dirty="0" smtClean="0"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  <a:p>
            <a:pPr lvl="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IMAGERY</a:t>
            </a:r>
            <a:r>
              <a:rPr lang="en-US" sz="2400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▪ </a:t>
            </a:r>
            <a:r>
              <a:rPr lang="en-US" sz="2400" dirty="0" smtClean="0">
                <a:solidFill>
                  <a:schemeClr val="bg1"/>
                </a:solidFill>
              </a:rPr>
              <a:t>The 2</a:t>
            </a:r>
            <a:r>
              <a:rPr lang="en-US" sz="2400" baseline="30000" dirty="0" smtClean="0">
                <a:solidFill>
                  <a:schemeClr val="bg1"/>
                </a:solidFill>
              </a:rPr>
              <a:t>nd</a:t>
            </a:r>
            <a:r>
              <a:rPr lang="en-US" sz="2400" dirty="0" smtClean="0">
                <a:solidFill>
                  <a:schemeClr val="bg1"/>
                </a:solidFill>
              </a:rPr>
              <a:t> focused on the images.</a:t>
            </a:r>
          </a:p>
          <a:p>
            <a:pPr lvl="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SOUND</a:t>
            </a:r>
            <a:r>
              <a:rPr lang="en-US" sz="2400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▪ </a:t>
            </a:r>
            <a:r>
              <a:rPr lang="en-US" sz="2400" dirty="0" smtClean="0">
                <a:solidFill>
                  <a:schemeClr val="bg1"/>
                </a:solidFill>
              </a:rPr>
              <a:t>The 3</a:t>
            </a:r>
            <a:r>
              <a:rPr lang="en-US" sz="2400" baseline="30000" dirty="0" smtClean="0">
                <a:solidFill>
                  <a:schemeClr val="bg1"/>
                </a:solidFill>
              </a:rPr>
              <a:t>rd</a:t>
            </a:r>
            <a:r>
              <a:rPr lang="en-US" sz="2400" dirty="0" smtClean="0">
                <a:solidFill>
                  <a:schemeClr val="bg1"/>
                </a:solidFill>
              </a:rPr>
              <a:t> deals with the poetic sounds.</a:t>
            </a:r>
            <a:endParaRPr lang="en-US" sz="2400" b="1" dirty="0" smtClean="0"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  <a:p>
            <a:pPr lvl="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THOUGHTS</a:t>
            </a:r>
            <a:r>
              <a:rPr lang="en-US" sz="2400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▪</a:t>
            </a:r>
            <a:r>
              <a:rPr lang="en-US" sz="2400" dirty="0" smtClean="0">
                <a:solidFill>
                  <a:schemeClr val="bg1"/>
                </a:solidFill>
              </a:rPr>
              <a:t> The final stanza tells what Teresha thought of the poem.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629400" y="1276350"/>
            <a:ext cx="2133600" cy="3429000"/>
            <a:chOff x="5943600" y="1200150"/>
            <a:chExt cx="2247900" cy="3352800"/>
          </a:xfrm>
        </p:grpSpPr>
        <p:sp>
          <p:nvSpPr>
            <p:cNvPr id="5" name="Rectangle 4"/>
            <p:cNvSpPr/>
            <p:nvPr/>
          </p:nvSpPr>
          <p:spPr>
            <a:xfrm>
              <a:off x="6019800" y="1276350"/>
              <a:ext cx="1905000" cy="3200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74" name="Picture 2" descr="https://s-media-cache-ak0.pinimg.com/236x/9e/0c/6b/9e0c6b2154472e44c6504d635f0f2458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 b="2762"/>
            <a:stretch>
              <a:fillRect/>
            </a:stretch>
          </p:blipFill>
          <p:spPr bwMode="auto">
            <a:xfrm>
              <a:off x="5943600" y="1200150"/>
              <a:ext cx="2247900" cy="3352800"/>
            </a:xfrm>
            <a:prstGeom prst="rect">
              <a:avLst/>
            </a:prstGeom>
            <a:noFill/>
            <a:effectLst>
              <a:softEdge rad="12700"/>
            </a:effectLst>
          </p:spPr>
        </p:pic>
      </p:grp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733551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Read </a:t>
            </a:r>
            <a:r>
              <a:rPr lang="en-US" sz="2400" i="1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Flying with “The Hawk”</a:t>
            </a:r>
            <a:r>
              <a:rPr lang="en-US" sz="2400" dirty="0" smtClean="0">
                <a:solidFill>
                  <a:schemeClr val="bg1"/>
                </a:solidFill>
              </a:rPr>
              <a:t>, then complete the </a:t>
            </a:r>
            <a:r>
              <a:rPr lang="en-US" sz="2400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Respond to the reading</a:t>
            </a:r>
            <a:r>
              <a:rPr lang="en-US" sz="2400" dirty="0" smtClean="0">
                <a:solidFill>
                  <a:schemeClr val="bg1"/>
                </a:solidFill>
              </a:rPr>
              <a:t> assessment at the end. Prepare for a discussion in ten minutes.</a:t>
            </a:r>
          </a:p>
        </p:txBody>
      </p:sp>
      <p:pic>
        <p:nvPicPr>
          <p:cNvPr id="4098" name="Picture 2" descr="http://survival.phillipmartin.info/survival_savanna.gif"/>
          <p:cNvPicPr>
            <a:picLocks noChangeAspect="1" noChangeArrowheads="1"/>
          </p:cNvPicPr>
          <p:nvPr/>
        </p:nvPicPr>
        <p:blipFill>
          <a:blip r:embed="rId2" cstate="print"/>
          <a:srcRect b="5728"/>
          <a:stretch>
            <a:fillRect/>
          </a:stretch>
        </p:blipFill>
        <p:spPr bwMode="auto">
          <a:xfrm>
            <a:off x="2209800" y="2952750"/>
            <a:ext cx="4778452" cy="196626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0" descr="http://school.phillipmartin.info/school_pencil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8278" y="2343150"/>
            <a:ext cx="2399846" cy="2514600"/>
          </a:xfrm>
          <a:prstGeom prst="rect">
            <a:avLst/>
          </a:prstGeom>
          <a:noFill/>
        </p:spPr>
      </p:pic>
      <p:sp>
        <p:nvSpPr>
          <p:cNvPr id="4" name="Subtitle 2"/>
          <p:cNvSpPr txBox="1">
            <a:spLocks/>
          </p:cNvSpPr>
          <p:nvPr/>
        </p:nvSpPr>
        <p:spPr>
          <a:xfrm>
            <a:off x="457200" y="133350"/>
            <a:ext cx="6096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Homework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1828800" y="2800350"/>
            <a:ext cx="1143000" cy="533400"/>
          </a:xfrm>
          <a:prstGeom prst="wedgeEllipseCallout">
            <a:avLst>
              <a:gd name="adj1" fmla="val -61840"/>
              <a:gd name="adj2" fmla="val 6530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cap="al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MMM!</a:t>
            </a:r>
          </a:p>
        </p:txBody>
      </p:sp>
      <p:sp>
        <p:nvSpPr>
          <p:cNvPr id="7" name="Rectangle 6"/>
          <p:cNvSpPr/>
          <p:nvPr/>
        </p:nvSpPr>
        <p:spPr>
          <a:xfrm>
            <a:off x="3124200" y="1885950"/>
            <a:ext cx="5486400" cy="22344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kern="0" dirty="0" smtClean="0">
                <a:solidFill>
                  <a:prstClr val="white"/>
                </a:solidFill>
              </a:rPr>
              <a:t>In your Skills Book complete pgs.  129-134.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2400" kern="0" dirty="0" smtClean="0">
                <a:solidFill>
                  <a:prstClr val="white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Writing Complex Sentences Review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2400" kern="0" dirty="0" smtClean="0">
                <a:solidFill>
                  <a:prstClr val="white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Sentence Expanding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2400" kern="0" dirty="0" smtClean="0">
                <a:solidFill>
                  <a:prstClr val="white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Expanding Sentences with Phrases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endParaRPr lang="en-US" sz="2400" kern="0" dirty="0" smtClean="0">
              <a:solidFill>
                <a:prstClr val="white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57200" y="133350"/>
            <a:ext cx="6096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Lesson Objective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pic>
        <p:nvPicPr>
          <p:cNvPr id="9" name="Picture 6" descr="http://images.clipartpanda.com/light-bulb-clip-art-png-light_bulb_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05600" y="1469941"/>
            <a:ext cx="1806178" cy="3124200"/>
          </a:xfrm>
          <a:prstGeom prst="rect">
            <a:avLst/>
          </a:prstGeom>
          <a:noFill/>
          <a:effectLst>
            <a:softEdge rad="12700"/>
          </a:effectLst>
        </p:spPr>
      </p:pic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57200" y="1809750"/>
            <a:ext cx="6096000" cy="2057400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Learn the content and structure of poetry.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Analyze and explain what is good about poems.</a:t>
            </a:r>
          </a:p>
          <a:p>
            <a:pPr algn="l"/>
            <a:endParaRPr lang="en-US" sz="2400" dirty="0" smtClean="0">
              <a:solidFill>
                <a:schemeClr val="bg1"/>
              </a:solidFill>
            </a:endParaRPr>
          </a:p>
          <a:p>
            <a:pPr algn="l"/>
            <a:r>
              <a:rPr lang="en-US" sz="2400" dirty="0" smtClean="0">
                <a:solidFill>
                  <a:schemeClr val="bg1"/>
                </a:solidFill>
              </a:rPr>
              <a:t>Pages 323-328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457200" y="133350"/>
            <a:ext cx="6934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noProof="0" dirty="0" smtClean="0">
                <a:solidFill>
                  <a:schemeClr val="bg1"/>
                </a:solidFill>
                <a:latin typeface="UlusalOkul.Com Çizgili" pitchFamily="2" charset="0"/>
              </a:rPr>
              <a:t>Next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pic>
        <p:nvPicPr>
          <p:cNvPr id="12" name="Picture 2" descr="http://forms.hmhco.com/templates-1.0/images/writesource/write-source-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248150"/>
            <a:ext cx="2209800" cy="476250"/>
          </a:xfrm>
          <a:prstGeom prst="rect">
            <a:avLst/>
          </a:prstGeom>
          <a:noFill/>
        </p:spPr>
      </p:pic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5943600" y="4248150"/>
            <a:ext cx="2743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+mn-ea"/>
                <a:cs typeface="+mn-cs"/>
              </a:rPr>
              <a:t>Jim Soto 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© 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2016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ea typeface="+mn-ea"/>
              <a:cs typeface="Times New Roman" pitchFamily="18" charset="0"/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457200" y="2190750"/>
            <a:ext cx="54864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UlusalOkul.Com Çizgili" pitchFamily="2" charset="0"/>
              </a:rPr>
              <a:t>Free Verse Poems</a:t>
            </a:r>
            <a:endParaRPr lang="en-US" sz="4400" b="1" dirty="0">
              <a:solidFill>
                <a:schemeClr val="bg1"/>
              </a:solidFill>
              <a:latin typeface="UlusalOkul.Com Çizgili" pitchFamily="2" charset="0"/>
            </a:endParaRPr>
          </a:p>
        </p:txBody>
      </p:sp>
      <p:pic>
        <p:nvPicPr>
          <p:cNvPr id="16" name="Picture 2" descr="http://www.pppst.com/facs_feeling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523578"/>
            <a:ext cx="1828800" cy="251968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57200" y="133350"/>
            <a:ext cx="6705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A Bit of Context, Please?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33400" y="1809750"/>
            <a:ext cx="8153400" cy="289560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All language fall under the 3 main categories. They are: </a:t>
            </a:r>
          </a:p>
          <a:p>
            <a:pPr lvl="0">
              <a:spcBef>
                <a:spcPts val="0"/>
              </a:spcBef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</a:p>
          <a:p>
            <a:pPr lvl="0">
              <a:spcBef>
                <a:spcPts val="0"/>
              </a:spcBef>
              <a:defRPr/>
            </a:pP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Prose </a:t>
            </a:r>
          </a:p>
          <a:p>
            <a:pPr lvl="0">
              <a:spcBef>
                <a:spcPts val="0"/>
              </a:spcBef>
              <a:defRPr/>
            </a:pPr>
            <a:endParaRPr lang="en-US" sz="2400" dirty="0" smtClean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Drama</a:t>
            </a:r>
          </a:p>
          <a:p>
            <a:pPr lvl="0">
              <a:spcBef>
                <a:spcPts val="0"/>
              </a:spcBef>
              <a:defRPr/>
            </a:pPr>
            <a:endParaRPr lang="en-US" sz="2400" dirty="0" smtClean="0">
              <a:solidFill>
                <a:schemeClr val="bg1"/>
              </a:solidFill>
            </a:endParaRPr>
          </a:p>
          <a:p>
            <a:pPr lvl="0">
              <a:spcBef>
                <a:spcPts val="0"/>
              </a:spcBef>
              <a:defRPr/>
            </a:pP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Poetry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57200" y="133350"/>
            <a:ext cx="1981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Prose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3733800" y="1809750"/>
            <a:ext cx="4953000" cy="1828800"/>
          </a:xfrm>
        </p:spPr>
        <p:txBody>
          <a:bodyPr>
            <a:noAutofit/>
          </a:bodyPr>
          <a:lstStyle/>
          <a:p>
            <a:pPr lvl="0" algn="r">
              <a:spcBef>
                <a:spcPts val="0"/>
              </a:spcBef>
              <a:defRPr/>
            </a:pP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Prose’s </a:t>
            </a:r>
            <a:r>
              <a:rPr lang="en-US" sz="2400" dirty="0" smtClean="0">
                <a:solidFill>
                  <a:schemeClr val="bg1"/>
                </a:solidFill>
                <a:effectLst/>
              </a:rPr>
              <a:t>main purpose is simply the communication, the exchange of information. We all speak using prose. Prose is usually divided into: fiction and non-fiction.</a:t>
            </a:r>
            <a:endParaRPr lang="en-US" sz="2400" dirty="0" smtClean="0">
              <a:solidFill>
                <a:schemeClr val="bg1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026" name="Picture 2" descr="H:\PROFESIONAL\7TH WRITING SMART ROOM KIT 2015-2016\Phillip Martin Clip Art\la_parts_of_speech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33550"/>
            <a:ext cx="5715000" cy="2845503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57200" y="133350"/>
            <a:ext cx="22098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Drama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33400" y="1809750"/>
            <a:ext cx="4876800" cy="2743200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  <a:defRPr/>
            </a:pP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Drama</a:t>
            </a:r>
          </a:p>
          <a:p>
            <a:pPr algn="l">
              <a:spcBef>
                <a:spcPts val="0"/>
              </a:spcBef>
              <a:defRPr/>
            </a:pPr>
            <a:r>
              <a:rPr lang="en-US" sz="2400" dirty="0" smtClean="0">
                <a:solidFill>
                  <a:schemeClr val="bg1"/>
                </a:solidFill>
                <a:effectLst/>
              </a:rPr>
              <a:t> In literature, the word drama defines a genre, or style of writing. Drama is meant to be performed on a stage in front of an audience at the theatre.  The word itself comes from the Greek word meaning 'action‘.</a:t>
            </a:r>
          </a:p>
        </p:txBody>
      </p:sp>
      <p:pic>
        <p:nvPicPr>
          <p:cNvPr id="3074" name="Picture 2" descr="http://art.phillipmartin.info/drama_scripts_play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42858" y="1657350"/>
            <a:ext cx="3385456" cy="311467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57200" y="133350"/>
            <a:ext cx="20574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Poetry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3276600" y="1809750"/>
            <a:ext cx="5410200" cy="121920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defRPr/>
            </a:pP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Poetry’s </a:t>
            </a:r>
            <a:r>
              <a:rPr lang="en-US" sz="2400" dirty="0" smtClean="0">
                <a:solidFill>
                  <a:schemeClr val="bg1"/>
                </a:solidFill>
                <a:effectLst/>
              </a:rPr>
              <a:t>purpose is entirely another. It deals with beauty.</a:t>
            </a:r>
            <a:endParaRPr lang="en-US" sz="2400" dirty="0" smtClean="0"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2050" name="Picture 2" descr="http://rome.mrdonn.org/greece_orpheu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196346"/>
            <a:ext cx="3505200" cy="377931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381000" y="133350"/>
            <a:ext cx="44958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900" b="1" dirty="0" smtClean="0">
                <a:solidFill>
                  <a:schemeClr val="bg1"/>
                </a:solidFill>
                <a:latin typeface="UlusalOkul.Com Çizgili" pitchFamily="2" charset="0"/>
              </a:rPr>
              <a:t>What is Poetry?</a:t>
            </a:r>
            <a:endParaRPr kumimoji="0" lang="en-US" sz="39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62400" y="1809750"/>
            <a:ext cx="4648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Poetry is the art of  rhythmical composition, written or spoken, for exciting pleasure by beautiful, imaginative, or elevated thoughts.</a:t>
            </a:r>
          </a:p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In other words, it is mainly concerned with expressing the beauty of a language.  </a:t>
            </a:r>
          </a:p>
        </p:txBody>
      </p:sp>
      <p:pic>
        <p:nvPicPr>
          <p:cNvPr id="6146" name="Picture 2" descr="http://clipartion.com/wp-content/uploads/2016/01/hearts-valentines-clipart-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399" y="1962150"/>
            <a:ext cx="3963245" cy="27432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1733550"/>
            <a:ext cx="4724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 smtClean="0">
                <a:solidFill>
                  <a:schemeClr val="bg1"/>
                </a:solidFill>
              </a:rPr>
              <a:t>Checkout the </a:t>
            </a:r>
            <a:r>
              <a:rPr lang="en-US" sz="2400" i="1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Poetry Review </a:t>
            </a:r>
            <a:r>
              <a:rPr lang="en-US" sz="2400" dirty="0" smtClean="0">
                <a:solidFill>
                  <a:schemeClr val="bg1"/>
                </a:solidFill>
              </a:rPr>
              <a:t>in page 324 for the next couple of minutes to read the poem Teresha wrote. Then prepare for a group reading and discussion.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5122" name="Picture 2" descr="http://www.clker.com/cliparts/1/8/5/8/13209624142003028513Hawk%20Silhouette%20Flying%20Near%20Sun.svg.med.png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5486400" y="1733551"/>
            <a:ext cx="3219450" cy="2386172"/>
          </a:xfrm>
          <a:prstGeom prst="rect">
            <a:avLst/>
          </a:prstGeom>
          <a:noFill/>
        </p:spPr>
      </p:pic>
      <p:sp>
        <p:nvSpPr>
          <p:cNvPr id="4" name="Subtitle 2"/>
          <p:cNvSpPr txBox="1">
            <a:spLocks/>
          </p:cNvSpPr>
          <p:nvPr/>
        </p:nvSpPr>
        <p:spPr>
          <a:xfrm>
            <a:off x="457200" y="133350"/>
            <a:ext cx="3429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The Hawk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457200" y="133350"/>
            <a:ext cx="3810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Poetry Uses...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33400" y="1809750"/>
            <a:ext cx="5715000" cy="2362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Figures of Speech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effectLst/>
              </a:rPr>
              <a:t>Figures of speech is a tool that an author uses to help the reader visualize (or see) what is happening in a story or poem. The most common figures of speech are simile, metaphor, personification, and hyperbole.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6626" name="Picture 2" descr="H:\PROFESIONAL\7TH WRITING SMART ROOM KIT 2015-2016\Phillip Martin Clip Art\la_tongue_twist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1466725"/>
            <a:ext cx="2690989" cy="316242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1428</TotalTime>
  <Words>516</Words>
  <Application>Microsoft Office PowerPoint</Application>
  <PresentationFormat>On-screen Show (16:9)</PresentationFormat>
  <Paragraphs>69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Froebles</dc:creator>
  <cp:lastModifiedBy>Jim Soto</cp:lastModifiedBy>
  <cp:revision>306</cp:revision>
  <dcterms:created xsi:type="dcterms:W3CDTF">2014-07-21T19:21:28Z</dcterms:created>
  <dcterms:modified xsi:type="dcterms:W3CDTF">2016-04-18T14:31:33Z</dcterms:modified>
</cp:coreProperties>
</file>