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4" r:id="rId4"/>
    <p:sldId id="264" r:id="rId5"/>
    <p:sldId id="266" r:id="rId6"/>
    <p:sldId id="291" r:id="rId7"/>
    <p:sldId id="287" r:id="rId8"/>
    <p:sldId id="308" r:id="rId9"/>
    <p:sldId id="290" r:id="rId10"/>
    <p:sldId id="294" r:id="rId11"/>
    <p:sldId id="295" r:id="rId12"/>
    <p:sldId id="302" r:id="rId13"/>
    <p:sldId id="300" r:id="rId14"/>
    <p:sldId id="303" r:id="rId15"/>
    <p:sldId id="305" r:id="rId16"/>
    <p:sldId id="307" r:id="rId17"/>
    <p:sldId id="306" r:id="rId18"/>
    <p:sldId id="304" r:id="rId19"/>
    <p:sldId id="309" r:id="rId20"/>
    <p:sldId id="310" r:id="rId21"/>
    <p:sldId id="286" r:id="rId22"/>
    <p:sldId id="263"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804" y="-18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11/27/2018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pJOM3aLXhc4"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lated image"/>
          <p:cNvPicPr>
            <a:picLocks noChangeAspect="1" noChangeArrowheads="1"/>
          </p:cNvPicPr>
          <p:nvPr/>
        </p:nvPicPr>
        <p:blipFill>
          <a:blip r:embed="rId2" cstate="print">
            <a:lum contrast="11000"/>
          </a:blip>
          <a:srcRect/>
          <a:stretch>
            <a:fillRect/>
          </a:stretch>
        </p:blipFill>
        <p:spPr bwMode="auto">
          <a:xfrm>
            <a:off x="1" y="-9643"/>
            <a:ext cx="9144000" cy="5153143"/>
          </a:xfrm>
          <a:prstGeom prst="rect">
            <a:avLst/>
          </a:prstGeom>
          <a:noFill/>
        </p:spPr>
      </p:pic>
      <p:sp>
        <p:nvSpPr>
          <p:cNvPr id="2" name="Title 1"/>
          <p:cNvSpPr>
            <a:spLocks noGrp="1"/>
          </p:cNvSpPr>
          <p:nvPr>
            <p:ph type="ctrTitle"/>
          </p:nvPr>
        </p:nvSpPr>
        <p:spPr>
          <a:xfrm>
            <a:off x="0" y="2876550"/>
            <a:ext cx="9144000" cy="1295399"/>
          </a:xfrm>
        </p:spPr>
        <p:txBody>
          <a:bodyPr>
            <a:noAutofit/>
          </a:bodyPr>
          <a:lstStyle/>
          <a:p>
            <a:r>
              <a:rPr lang="en-US" sz="8800" b="1" dirty="0" smtClean="0">
                <a:effectLst>
                  <a:glow rad="63500">
                    <a:schemeClr val="accent5">
                      <a:satMod val="175000"/>
                      <a:alpha val="40000"/>
                    </a:schemeClr>
                  </a:glow>
                </a:effectLst>
                <a:latin typeface="BIRTH OF A HERO" pitchFamily="2" charset="0"/>
              </a:rPr>
              <a:t>WORLD HISTORY</a:t>
            </a:r>
            <a:endParaRPr lang="en-US" sz="8800" b="1" dirty="0">
              <a:effectLst>
                <a:glow rad="63500">
                  <a:schemeClr val="accent5">
                    <a:satMod val="175000"/>
                    <a:alpha val="40000"/>
                  </a:schemeClr>
                </a:glow>
              </a:effectLst>
              <a:latin typeface="BIRTH OF A HERO" pitchFamily="2" charset="0"/>
            </a:endParaRPr>
          </a:p>
        </p:txBody>
      </p:sp>
      <p:sp>
        <p:nvSpPr>
          <p:cNvPr id="3" name="Subtitle 2"/>
          <p:cNvSpPr>
            <a:spLocks noGrp="1"/>
          </p:cNvSpPr>
          <p:nvPr>
            <p:ph type="subTitle" idx="1"/>
          </p:nvPr>
        </p:nvSpPr>
        <p:spPr>
          <a:xfrm>
            <a:off x="1524000" y="2266950"/>
            <a:ext cx="4343400" cy="742950"/>
          </a:xfrm>
        </p:spPr>
        <p:txBody>
          <a:bodyPr>
            <a:noAutofit/>
          </a:bodyPr>
          <a:lstStyle/>
          <a:p>
            <a:pPr algn="l"/>
            <a:r>
              <a:rPr lang="en-US" b="1" dirty="0" smtClean="0">
                <a:ln w="18415" cmpd="sng">
                  <a:noFill/>
                  <a:prstDash val="solid"/>
                </a:ln>
                <a:solidFill>
                  <a:schemeClr val="tx1"/>
                </a:solidFill>
                <a:effectLst>
                  <a:glow rad="101600">
                    <a:schemeClr val="accent6">
                      <a:satMod val="175000"/>
                      <a:alpha val="40000"/>
                    </a:schemeClr>
                  </a:glow>
                </a:effectLst>
                <a:latin typeface="BIRTH OF A HERO" pitchFamily="2" charset="0"/>
              </a:rPr>
              <a:t>Judaism Over the Centuries</a:t>
            </a:r>
            <a:endParaRPr lang="en-US" b="1" dirty="0">
              <a:ln w="18415" cmpd="sng">
                <a:noFill/>
                <a:prstDash val="solid"/>
              </a:ln>
              <a:solidFill>
                <a:schemeClr val="tx1"/>
              </a:solidFill>
              <a:effectLst>
                <a:glow rad="101600">
                  <a:schemeClr val="accent6">
                    <a:satMod val="175000"/>
                    <a:alpha val="40000"/>
                  </a:schemeClr>
                </a:glow>
              </a:effectLst>
              <a:latin typeface="BIRTH OF A HERO" pitchFamily="2" charset="0"/>
            </a:endParaRPr>
          </a:p>
        </p:txBody>
      </p:sp>
      <p:sp>
        <p:nvSpPr>
          <p:cNvPr id="8" name="Subtitle 2"/>
          <p:cNvSpPr txBox="1">
            <a:spLocks/>
          </p:cNvSpPr>
          <p:nvPr/>
        </p:nvSpPr>
        <p:spPr>
          <a:xfrm>
            <a:off x="5867400" y="8953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solidFill>
                  <a:srgbClr val="FFFFFF"/>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no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ppt_x</p:attrName>
                                        </p:attrNameLst>
                                      </p:cBhvr>
                                      <p:tavLst>
                                        <p:tav tm="0">
                                          <p:val>
                                            <p:strVal val="#ppt_x"/>
                                          </p:val>
                                        </p:tav>
                                        <p:tav tm="100000">
                                          <p:val>
                                            <p:strVal val="#ppt_x"/>
                                          </p:val>
                                        </p:tav>
                                      </p:tavLst>
                                    </p:anim>
                                    <p:anim calcmode="lin" valueType="num">
                                      <p:cBhvr>
                                        <p:cTn id="18"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Second Revolt</a:t>
            </a:r>
          </a:p>
        </p:txBody>
      </p:sp>
      <p:sp>
        <p:nvSpPr>
          <p:cNvPr id="3" name="Rectangle 2"/>
          <p:cNvSpPr/>
          <p:nvPr/>
        </p:nvSpPr>
        <p:spPr>
          <a:xfrm>
            <a:off x="457200" y="1352550"/>
            <a:ext cx="4267200" cy="3170099"/>
          </a:xfrm>
          <a:prstGeom prst="rect">
            <a:avLst/>
          </a:prstGeom>
        </p:spPr>
        <p:txBody>
          <a:bodyPr wrap="square">
            <a:spAutoFit/>
          </a:bodyPr>
          <a:lstStyle/>
          <a:p>
            <a:r>
              <a:rPr lang="en-US" sz="2000" dirty="0" smtClean="0">
                <a:solidFill>
                  <a:schemeClr val="bg1"/>
                </a:solidFill>
              </a:rPr>
              <a:t>Still, some Jews chose to linger around Jerusalem and raw about what had happened 60 years earlier, decided to begin another revolt. The </a:t>
            </a:r>
            <a:r>
              <a:rPr lang="en-US" sz="2000" b="1" dirty="0" smtClean="0">
                <a:solidFill>
                  <a:schemeClr val="bg1"/>
                </a:solidFill>
              </a:rPr>
              <a:t>Second Jewish Revolt </a:t>
            </a:r>
            <a:r>
              <a:rPr lang="en-US" sz="2000" dirty="0" smtClean="0">
                <a:solidFill>
                  <a:schemeClr val="bg1"/>
                </a:solidFill>
              </a:rPr>
              <a:t>(</a:t>
            </a:r>
            <a:r>
              <a:rPr lang="en-US" sz="2000" b="1" dirty="0" smtClean="0">
                <a:solidFill>
                  <a:schemeClr val="bg1"/>
                </a:solidFill>
              </a:rPr>
              <a:t>132–135 AD</a:t>
            </a:r>
            <a:r>
              <a:rPr lang="en-US" sz="2000" dirty="0" smtClean="0">
                <a:solidFill>
                  <a:schemeClr val="bg1"/>
                </a:solidFill>
              </a:rPr>
              <a:t>), against Roman rule in Judaea established an independent Jewish state,  which lasted for three years. The leader </a:t>
            </a:r>
            <a:r>
              <a:rPr lang="en-US" sz="2000" b="1" dirty="0" smtClean="0">
                <a:solidFill>
                  <a:schemeClr val="bg1"/>
                </a:solidFill>
              </a:rPr>
              <a:t>Simon Bar Kokhba </a:t>
            </a:r>
            <a:r>
              <a:rPr lang="en-US" sz="2000" dirty="0" smtClean="0">
                <a:solidFill>
                  <a:schemeClr val="bg1"/>
                </a:solidFill>
              </a:rPr>
              <a:t>was slain, and the rebellion crushed in 135 AD. </a:t>
            </a:r>
            <a:endParaRPr lang="en-US" sz="2000" dirty="0">
              <a:solidFill>
                <a:schemeClr val="bg1"/>
              </a:solidFill>
            </a:endParaRPr>
          </a:p>
        </p:txBody>
      </p:sp>
      <p:pic>
        <p:nvPicPr>
          <p:cNvPr id="10242" name="Picture 2" descr="Related image"/>
          <p:cNvPicPr>
            <a:picLocks noChangeAspect="1" noChangeArrowheads="1"/>
          </p:cNvPicPr>
          <p:nvPr/>
        </p:nvPicPr>
        <p:blipFill>
          <a:blip r:embed="rId2" cstate="print">
            <a:lum bright="6000" contrast="9000"/>
          </a:blip>
          <a:srcRect l="12221" r="13673"/>
          <a:stretch>
            <a:fillRect/>
          </a:stretch>
        </p:blipFill>
        <p:spPr bwMode="auto">
          <a:xfrm>
            <a:off x="4724400" y="1352550"/>
            <a:ext cx="3962400" cy="3051898"/>
          </a:xfrm>
          <a:prstGeom prst="rect">
            <a:avLst/>
          </a:prstGeom>
          <a:noFill/>
        </p:spPr>
      </p:pic>
    </p:spTree>
    <p:extLst>
      <p:ext uri="{BB962C8B-B14F-4D97-AF65-F5344CB8AC3E}">
        <p14:creationId xmlns:p14="http://schemas.microsoft.com/office/powerpoint/2010/main" xmlns="" val="65124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90550"/>
            <a:ext cx="8305800" cy="1015663"/>
          </a:xfrm>
          <a:prstGeom prst="rect">
            <a:avLst/>
          </a:prstGeom>
        </p:spPr>
        <p:txBody>
          <a:bodyPr wrap="square">
            <a:spAutoFit/>
          </a:bodyPr>
          <a:lstStyle/>
          <a:p>
            <a:pPr algn="ctr"/>
            <a:r>
              <a:rPr lang="en-US" sz="2000" dirty="0" smtClean="0">
                <a:solidFill>
                  <a:schemeClr val="bg1"/>
                </a:solidFill>
              </a:rPr>
              <a:t>According to Christian sources, Jews were thenceforth </a:t>
            </a:r>
            <a:r>
              <a:rPr lang="en-US" sz="2000" b="1" dirty="0" smtClean="0">
                <a:solidFill>
                  <a:schemeClr val="bg1"/>
                </a:solidFill>
              </a:rPr>
              <a:t>forbidden</a:t>
            </a:r>
            <a:r>
              <a:rPr lang="en-US" sz="2000" dirty="0" smtClean="0">
                <a:solidFill>
                  <a:schemeClr val="bg1"/>
                </a:solidFill>
              </a:rPr>
              <a:t> to enter Jerusalem </a:t>
            </a:r>
            <a:r>
              <a:rPr lang="en-US" sz="2000" b="1" dirty="0" smtClean="0">
                <a:solidFill>
                  <a:schemeClr val="bg1"/>
                </a:solidFill>
              </a:rPr>
              <a:t>under pain of death</a:t>
            </a:r>
            <a:r>
              <a:rPr lang="en-US" sz="2000" dirty="0" smtClean="0">
                <a:solidFill>
                  <a:schemeClr val="bg1"/>
                </a:solidFill>
              </a:rPr>
              <a:t>. As a result of this Jewish migration to the </a:t>
            </a:r>
            <a:r>
              <a:rPr lang="en-US" sz="2000" b="1" dirty="0" smtClean="0">
                <a:solidFill>
                  <a:schemeClr val="bg1"/>
                </a:solidFill>
              </a:rPr>
              <a:t>Mediterranean </a:t>
            </a:r>
            <a:r>
              <a:rPr lang="en-US" sz="2000" dirty="0" smtClean="0">
                <a:solidFill>
                  <a:schemeClr val="bg1"/>
                </a:solidFill>
              </a:rPr>
              <a:t>increased greatly.</a:t>
            </a:r>
          </a:p>
        </p:txBody>
      </p:sp>
      <p:pic>
        <p:nvPicPr>
          <p:cNvPr id="13314" name="Picture 2" descr="Related image"/>
          <p:cNvPicPr>
            <a:picLocks noChangeAspect="1" noChangeArrowheads="1"/>
          </p:cNvPicPr>
          <p:nvPr/>
        </p:nvPicPr>
        <p:blipFill>
          <a:blip r:embed="rId2" cstate="print"/>
          <a:srcRect t="3810" b="34664"/>
          <a:stretch>
            <a:fillRect/>
          </a:stretch>
        </p:blipFill>
        <p:spPr bwMode="auto">
          <a:xfrm>
            <a:off x="0" y="1696923"/>
            <a:ext cx="9144000" cy="3446578"/>
          </a:xfrm>
          <a:prstGeom prst="rect">
            <a:avLst/>
          </a:prstGeom>
          <a:noFill/>
        </p:spPr>
      </p:pic>
    </p:spTree>
    <p:extLst>
      <p:ext uri="{BB962C8B-B14F-4D97-AF65-F5344CB8AC3E}">
        <p14:creationId xmlns:p14="http://schemas.microsoft.com/office/powerpoint/2010/main" xmlns="" val="13916622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1352550"/>
            <a:ext cx="4267200" cy="3170099"/>
          </a:xfrm>
          <a:prstGeom prst="rect">
            <a:avLst/>
          </a:prstGeom>
        </p:spPr>
        <p:txBody>
          <a:bodyPr wrap="square">
            <a:spAutoFit/>
          </a:bodyPr>
          <a:lstStyle/>
          <a:p>
            <a:pPr algn="r"/>
            <a:r>
              <a:rPr lang="en-US" sz="2000" dirty="0" smtClean="0">
                <a:solidFill>
                  <a:schemeClr val="bg1"/>
                </a:solidFill>
              </a:rPr>
              <a:t>Not being able to live in Jerusalem changed the nature of the Jewish religion. No longer having a single temple at which to worship made </a:t>
            </a:r>
            <a:r>
              <a:rPr lang="en-US" sz="2000" b="1" dirty="0" smtClean="0">
                <a:solidFill>
                  <a:schemeClr val="bg1"/>
                </a:solidFill>
              </a:rPr>
              <a:t>synagogues</a:t>
            </a:r>
            <a:r>
              <a:rPr lang="en-US" sz="2000" dirty="0" smtClean="0">
                <a:solidFill>
                  <a:schemeClr val="bg1"/>
                </a:solidFill>
              </a:rPr>
              <a:t> more important. </a:t>
            </a:r>
            <a:r>
              <a:rPr lang="en-US" sz="2000" b="1" dirty="0" smtClean="0">
                <a:solidFill>
                  <a:schemeClr val="bg1"/>
                </a:solidFill>
                <a:effectLst>
                  <a:glow rad="101600">
                    <a:schemeClr val="accent6">
                      <a:satMod val="175000"/>
                      <a:alpha val="40000"/>
                    </a:schemeClr>
                  </a:glow>
                </a:effectLst>
              </a:rPr>
              <a:t>Rabbis</a:t>
            </a:r>
            <a:r>
              <a:rPr lang="en-US" sz="2000" dirty="0" smtClean="0">
                <a:solidFill>
                  <a:schemeClr val="bg1"/>
                </a:solidFill>
                <a:effectLst>
                  <a:glow rad="101600">
                    <a:schemeClr val="accent6">
                      <a:satMod val="175000"/>
                      <a:alpha val="40000"/>
                    </a:schemeClr>
                  </a:glow>
                </a:effectLst>
              </a:rPr>
              <a:t>, or religious teachers</a:t>
            </a:r>
            <a:r>
              <a:rPr lang="en-US" sz="2000" dirty="0" smtClean="0">
                <a:solidFill>
                  <a:schemeClr val="bg1"/>
                </a:solidFill>
              </a:rPr>
              <a:t>, took the place of priests. They were responsible for interpreting and teaching the Torah. They helped shape the practice of Judaism for the next several centuries.</a:t>
            </a:r>
            <a:endParaRPr lang="en-US" sz="2000" dirty="0">
              <a:solidFill>
                <a:schemeClr val="bg1"/>
              </a:solidFill>
            </a:endParaRPr>
          </a:p>
        </p:txBody>
      </p:sp>
      <p:sp>
        <p:nvSpPr>
          <p:cNvPr id="5"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Long Diaspora</a:t>
            </a:r>
          </a:p>
        </p:txBody>
      </p:sp>
      <p:pic>
        <p:nvPicPr>
          <p:cNvPr id="8194" name="Picture 2" descr="Related image"/>
          <p:cNvPicPr>
            <a:picLocks noChangeAspect="1" noChangeArrowheads="1"/>
          </p:cNvPicPr>
          <p:nvPr/>
        </p:nvPicPr>
        <p:blipFill>
          <a:blip r:embed="rId2" cstate="print"/>
          <a:srcRect l="16057" t="12121" r="10101" b="3928"/>
          <a:stretch>
            <a:fillRect/>
          </a:stretch>
        </p:blipFill>
        <p:spPr bwMode="auto">
          <a:xfrm>
            <a:off x="457200" y="1581150"/>
            <a:ext cx="4038601" cy="2819400"/>
          </a:xfrm>
          <a:prstGeom prst="rect">
            <a:avLst/>
          </a:prstGeom>
          <a:noFill/>
        </p:spPr>
      </p:pic>
    </p:spTree>
    <p:extLst>
      <p:ext uri="{BB962C8B-B14F-4D97-AF65-F5344CB8AC3E}">
        <p14:creationId xmlns:p14="http://schemas.microsoft.com/office/powerpoint/2010/main" xmlns="" val="15750844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95350"/>
            <a:ext cx="4724400" cy="3785652"/>
          </a:xfrm>
          <a:prstGeom prst="rect">
            <a:avLst/>
          </a:prstGeom>
        </p:spPr>
        <p:txBody>
          <a:bodyPr wrap="square">
            <a:spAutoFit/>
          </a:bodyPr>
          <a:lstStyle/>
          <a:p>
            <a:r>
              <a:rPr lang="en-US" sz="2000" dirty="0" smtClean="0">
                <a:solidFill>
                  <a:schemeClr val="bg1"/>
                </a:solidFill>
              </a:rPr>
              <a:t>For a hundred years after the end of the revolt, </a:t>
            </a:r>
            <a:r>
              <a:rPr lang="en-US" sz="2000" b="1" dirty="0" smtClean="0">
                <a:solidFill>
                  <a:schemeClr val="bg1"/>
                </a:solidFill>
              </a:rPr>
              <a:t>all emperors </a:t>
            </a:r>
            <a:r>
              <a:rPr lang="en-US" sz="2000" dirty="0" smtClean="0">
                <a:solidFill>
                  <a:schemeClr val="bg1"/>
                </a:solidFill>
              </a:rPr>
              <a:t>viewed Judaism as a dangerous cult of </a:t>
            </a:r>
            <a:r>
              <a:rPr lang="en-US" sz="2000" b="1" dirty="0" smtClean="0">
                <a:solidFill>
                  <a:schemeClr val="bg1"/>
                </a:solidFill>
              </a:rPr>
              <a:t>trouble makers</a:t>
            </a:r>
            <a:r>
              <a:rPr lang="en-US" sz="2000" dirty="0" smtClean="0">
                <a:solidFill>
                  <a:schemeClr val="bg1"/>
                </a:solidFill>
              </a:rPr>
              <a:t>. Almost 2/3 of the world's Jewish population were killed by the Romans, and the dispersion of the Jews who remained meant that Jews would be the minority in virtually every place they lived for the next 2000 years. Settlement as a minority throughout the world meant that Jewish they would be easy targets for discrimination and abuse of every kind imaginable. </a:t>
            </a:r>
            <a:endParaRPr lang="en-US" sz="2000" dirty="0">
              <a:solidFill>
                <a:schemeClr val="bg1"/>
              </a:solidFill>
            </a:endParaRPr>
          </a:p>
        </p:txBody>
      </p:sp>
      <p:pic>
        <p:nvPicPr>
          <p:cNvPr id="9218" name="Picture 2" descr="Image result for roman persecution of jews movie"/>
          <p:cNvPicPr>
            <a:picLocks noChangeAspect="1" noChangeArrowheads="1"/>
          </p:cNvPicPr>
          <p:nvPr/>
        </p:nvPicPr>
        <p:blipFill>
          <a:blip r:embed="rId2" cstate="print">
            <a:lum bright="6000" contrast="6000"/>
          </a:blip>
          <a:srcRect l="2778" t="8333"/>
          <a:stretch>
            <a:fillRect/>
          </a:stretch>
        </p:blipFill>
        <p:spPr bwMode="auto">
          <a:xfrm>
            <a:off x="5562600" y="701584"/>
            <a:ext cx="3124200" cy="392756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04950"/>
            <a:ext cx="4267200" cy="2862322"/>
          </a:xfrm>
          <a:prstGeom prst="rect">
            <a:avLst/>
          </a:prstGeom>
        </p:spPr>
        <p:txBody>
          <a:bodyPr wrap="square">
            <a:spAutoFit/>
          </a:bodyPr>
          <a:lstStyle/>
          <a:p>
            <a:r>
              <a:rPr lang="en-US" sz="2000" dirty="0" smtClean="0">
                <a:solidFill>
                  <a:schemeClr val="bg1"/>
                </a:solidFill>
              </a:rPr>
              <a:t>From the mid-second century onward, </a:t>
            </a:r>
          </a:p>
          <a:p>
            <a:r>
              <a:rPr lang="en-US" sz="2000" dirty="0" smtClean="0">
                <a:solidFill>
                  <a:schemeClr val="bg1"/>
                </a:solidFill>
              </a:rPr>
              <a:t>diaspora was the normative experience of Jews until the establishment of the </a:t>
            </a:r>
            <a:r>
              <a:rPr lang="en-US" sz="2000" b="1" dirty="0" smtClean="0">
                <a:solidFill>
                  <a:schemeClr val="bg1"/>
                </a:solidFill>
              </a:rPr>
              <a:t>state of Israel</a:t>
            </a:r>
            <a:r>
              <a:rPr lang="en-US" sz="2000" dirty="0" smtClean="0">
                <a:solidFill>
                  <a:schemeClr val="bg1"/>
                </a:solidFill>
              </a:rPr>
              <a:t> in </a:t>
            </a:r>
            <a:r>
              <a:rPr lang="en-US" sz="2000" b="1" dirty="0" smtClean="0">
                <a:solidFill>
                  <a:schemeClr val="bg1"/>
                </a:solidFill>
              </a:rPr>
              <a:t>1948</a:t>
            </a:r>
            <a:r>
              <a:rPr lang="en-US" sz="2000" dirty="0" smtClean="0">
                <a:solidFill>
                  <a:schemeClr val="bg1"/>
                </a:solidFill>
              </a:rPr>
              <a:t>. During their exile in other lands new customs, languages, and rituals developed. Two main cultural traditions that still exist to this call our attention: The </a:t>
            </a:r>
            <a:r>
              <a:rPr lang="en-US" sz="2000" b="1" dirty="0" smtClean="0">
                <a:solidFill>
                  <a:schemeClr val="bg1"/>
                </a:solidFill>
              </a:rPr>
              <a:t>Ashkenazi</a:t>
            </a:r>
            <a:r>
              <a:rPr lang="en-US" sz="2000" dirty="0" smtClean="0">
                <a:solidFill>
                  <a:schemeClr val="bg1"/>
                </a:solidFill>
              </a:rPr>
              <a:t> and the </a:t>
            </a:r>
            <a:r>
              <a:rPr lang="en-US" sz="2000" b="1" dirty="0" smtClean="0">
                <a:solidFill>
                  <a:schemeClr val="bg1"/>
                </a:solidFill>
              </a:rPr>
              <a:t>Sephardim</a:t>
            </a:r>
            <a:r>
              <a:rPr lang="en-US" sz="2000" dirty="0" smtClean="0">
                <a:solidFill>
                  <a:schemeClr val="bg1"/>
                </a:solidFill>
              </a:rPr>
              <a:t>.</a:t>
            </a:r>
            <a:endParaRPr lang="en-US" sz="2000" dirty="0">
              <a:solidFill>
                <a:schemeClr val="bg1"/>
              </a:solidFill>
            </a:endParaRPr>
          </a:p>
        </p:txBody>
      </p:sp>
      <p:sp>
        <p:nvSpPr>
          <p:cNvPr id="5"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Two Cultural Traditions</a:t>
            </a:r>
          </a:p>
        </p:txBody>
      </p:sp>
      <p:pic>
        <p:nvPicPr>
          <p:cNvPr id="5122" name="Picture 2" descr="Related image"/>
          <p:cNvPicPr>
            <a:picLocks noChangeAspect="1" noChangeArrowheads="1"/>
          </p:cNvPicPr>
          <p:nvPr/>
        </p:nvPicPr>
        <p:blipFill>
          <a:blip r:embed="rId2" cstate="print">
            <a:clrChange>
              <a:clrFrom>
                <a:srgbClr val="FFFFFF"/>
              </a:clrFrom>
              <a:clrTo>
                <a:srgbClr val="FFFFFF">
                  <a:alpha val="0"/>
                </a:srgbClr>
              </a:clrTo>
            </a:clrChange>
            <a:lum contrast="16000"/>
          </a:blip>
          <a:srcRect l="11594" t="4638" r="11884" b="9565"/>
          <a:stretch>
            <a:fillRect/>
          </a:stretch>
        </p:blipFill>
        <p:spPr bwMode="auto">
          <a:xfrm>
            <a:off x="5486400" y="1200150"/>
            <a:ext cx="2912076" cy="3265055"/>
          </a:xfrm>
          <a:prstGeom prst="rect">
            <a:avLst/>
          </a:prstGeom>
          <a:noFill/>
          <a:effectLst>
            <a:glow rad="101600">
              <a:schemeClr val="tx1">
                <a:alpha val="60000"/>
              </a:schemeClr>
            </a:glow>
            <a:softEdge rad="3175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42950"/>
            <a:ext cx="4343400" cy="3970318"/>
          </a:xfrm>
          <a:prstGeom prst="rect">
            <a:avLst/>
          </a:prstGeom>
        </p:spPr>
        <p:txBody>
          <a:bodyPr wrap="square">
            <a:spAutoFit/>
          </a:bodyPr>
          <a:lstStyle/>
          <a:p>
            <a:r>
              <a:rPr lang="en-US" sz="3200" b="1" dirty="0" smtClean="0">
                <a:solidFill>
                  <a:schemeClr val="bg1"/>
                </a:solidFill>
                <a:effectLst>
                  <a:glow rad="101600">
                    <a:schemeClr val="accent6">
                      <a:satMod val="175000"/>
                      <a:alpha val="40000"/>
                    </a:schemeClr>
                  </a:glow>
                </a:effectLst>
                <a:latin typeface="BIRTH OF A HERO" pitchFamily="2" charset="0"/>
              </a:rPr>
              <a:t>Jews in Eastern Europe</a:t>
            </a:r>
          </a:p>
          <a:p>
            <a:r>
              <a:rPr lang="en-US" sz="2000" dirty="0" smtClean="0">
                <a:solidFill>
                  <a:schemeClr val="bg1"/>
                </a:solidFill>
              </a:rPr>
              <a:t>While the Jewish religion began in the Near East, and the Ashkenazi Jews were believed to have origins in the early indigenous tribes of this region, most Ashkenazi Jews mass converted to Judaism in the north Mediterranean around 2,000 years ago and later in west and central Europe. They developed their own language, Yiddish. Ashkenazi Jews make up the majority of Jews today.</a:t>
            </a:r>
          </a:p>
        </p:txBody>
      </p:sp>
      <p:pic>
        <p:nvPicPr>
          <p:cNvPr id="3074" name="Picture 2" descr="Related image"/>
          <p:cNvPicPr>
            <a:picLocks noChangeAspect="1" noChangeArrowheads="1"/>
          </p:cNvPicPr>
          <p:nvPr/>
        </p:nvPicPr>
        <p:blipFill>
          <a:blip r:embed="rId2" cstate="print"/>
          <a:srcRect l="15171" t="3736" r="8976"/>
          <a:stretch>
            <a:fillRect/>
          </a:stretch>
        </p:blipFill>
        <p:spPr bwMode="auto">
          <a:xfrm>
            <a:off x="5029200" y="1047750"/>
            <a:ext cx="3703108" cy="347015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742950"/>
            <a:ext cx="4419600" cy="3970318"/>
          </a:xfrm>
          <a:prstGeom prst="rect">
            <a:avLst/>
          </a:prstGeom>
        </p:spPr>
        <p:txBody>
          <a:bodyPr wrap="square">
            <a:spAutoFit/>
          </a:bodyPr>
          <a:lstStyle/>
          <a:p>
            <a:r>
              <a:rPr lang="en-US" sz="3200" b="1" dirty="0" smtClean="0">
                <a:solidFill>
                  <a:schemeClr val="bg1"/>
                </a:solidFill>
                <a:effectLst>
                  <a:glow rad="101600">
                    <a:schemeClr val="accent6">
                      <a:satMod val="175000"/>
                      <a:alpha val="40000"/>
                    </a:schemeClr>
                  </a:glow>
                </a:effectLst>
                <a:latin typeface="BIRTH OF A HERO" pitchFamily="2" charset="0"/>
              </a:rPr>
              <a:t>Jews in Iberia</a:t>
            </a:r>
          </a:p>
          <a:p>
            <a:r>
              <a:rPr lang="en-US" sz="2000" dirty="0" smtClean="0">
                <a:solidFill>
                  <a:schemeClr val="bg1"/>
                </a:solidFill>
              </a:rPr>
              <a:t>Jew, of any ethnic origin, who follows the traditions of </a:t>
            </a:r>
            <a:r>
              <a:rPr lang="en-US" sz="2000" i="1" dirty="0" smtClean="0">
                <a:solidFill>
                  <a:schemeClr val="bg1"/>
                </a:solidFill>
              </a:rPr>
              <a:t>Sepharad</a:t>
            </a:r>
            <a:r>
              <a:rPr lang="en-US" sz="2000" dirty="0" smtClean="0">
                <a:solidFill>
                  <a:schemeClr val="bg1"/>
                </a:solidFill>
              </a:rPr>
              <a:t>. For religious purposes, "</a:t>
            </a:r>
            <a:r>
              <a:rPr lang="en-US" sz="2000" i="1" dirty="0" smtClean="0">
                <a:solidFill>
                  <a:schemeClr val="bg1"/>
                </a:solidFill>
              </a:rPr>
              <a:t>Sephardim</a:t>
            </a:r>
            <a:r>
              <a:rPr lang="en-US" sz="2000" dirty="0" smtClean="0">
                <a:solidFill>
                  <a:schemeClr val="bg1"/>
                </a:solidFill>
              </a:rPr>
              <a:t>" is most often used in this wider sense which encompasses most </a:t>
            </a:r>
            <a:r>
              <a:rPr lang="en-US" sz="2000" b="1" dirty="0" smtClean="0">
                <a:solidFill>
                  <a:schemeClr val="bg1"/>
                </a:solidFill>
              </a:rPr>
              <a:t>non-Ashkenazi </a:t>
            </a:r>
            <a:r>
              <a:rPr lang="en-US" sz="2000" dirty="0" smtClean="0">
                <a:solidFill>
                  <a:schemeClr val="bg1"/>
                </a:solidFill>
              </a:rPr>
              <a:t>Jews who are not ethnically Sephardi, but are mostly of West Asian or North African origin. They set communities throughout areas of </a:t>
            </a:r>
            <a:r>
              <a:rPr lang="en-US" sz="2000" b="1" dirty="0" smtClean="0">
                <a:solidFill>
                  <a:schemeClr val="bg1"/>
                </a:solidFill>
              </a:rPr>
              <a:t>Spain</a:t>
            </a:r>
            <a:r>
              <a:rPr lang="en-US" sz="2000" dirty="0" smtClean="0">
                <a:solidFill>
                  <a:schemeClr val="bg1"/>
                </a:solidFill>
              </a:rPr>
              <a:t> and </a:t>
            </a:r>
            <a:r>
              <a:rPr lang="en-US" sz="2000" b="1" dirty="0" smtClean="0">
                <a:solidFill>
                  <a:schemeClr val="bg1"/>
                </a:solidFill>
              </a:rPr>
              <a:t>Portugal</a:t>
            </a:r>
            <a:r>
              <a:rPr lang="en-US" sz="2000" dirty="0" smtClean="0">
                <a:solidFill>
                  <a:schemeClr val="bg1"/>
                </a:solidFill>
              </a:rPr>
              <a:t>, where they resided, evolving what would become their distinctive characteristics.</a:t>
            </a:r>
          </a:p>
        </p:txBody>
      </p:sp>
      <p:pic>
        <p:nvPicPr>
          <p:cNvPr id="4" name="Picture 4" descr="Related image"/>
          <p:cNvPicPr>
            <a:picLocks noChangeAspect="1" noChangeArrowheads="1"/>
          </p:cNvPicPr>
          <p:nvPr/>
        </p:nvPicPr>
        <p:blipFill>
          <a:blip r:embed="rId2" cstate="print">
            <a:lum bright="6000" contrast="10000"/>
          </a:blip>
          <a:srcRect t="19085" b="8666"/>
          <a:stretch>
            <a:fillRect/>
          </a:stretch>
        </p:blipFill>
        <p:spPr bwMode="auto">
          <a:xfrm>
            <a:off x="5029200" y="1047750"/>
            <a:ext cx="3695700" cy="349469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200150"/>
            <a:ext cx="8534400" cy="1015663"/>
          </a:xfrm>
          <a:prstGeom prst="rect">
            <a:avLst/>
          </a:prstGeom>
        </p:spPr>
        <p:txBody>
          <a:bodyPr wrap="square">
            <a:spAutoFit/>
          </a:bodyPr>
          <a:lstStyle/>
          <a:p>
            <a:pPr algn="ctr"/>
            <a:r>
              <a:rPr lang="en-US" sz="2000" dirty="0" smtClean="0">
                <a:solidFill>
                  <a:schemeClr val="bg1"/>
                </a:solidFill>
              </a:rPr>
              <a:t>As one of the world’s oldest cultures, Jews feel a strong connection to the past. They feel that understanding their history will help them be better Jews. That’s why the observance of traditions and holy days is so important.</a:t>
            </a:r>
            <a:endParaRPr lang="en-US" sz="2000" dirty="0">
              <a:solidFill>
                <a:schemeClr val="bg1"/>
              </a:solidFill>
            </a:endParaRPr>
          </a:p>
        </p:txBody>
      </p:sp>
      <p:sp>
        <p:nvSpPr>
          <p:cNvPr id="5"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Traditions &amp; Holy Days</a:t>
            </a:r>
          </a:p>
        </p:txBody>
      </p:sp>
      <p:pic>
        <p:nvPicPr>
          <p:cNvPr id="2" name="Picture 2" descr="Related image"/>
          <p:cNvPicPr>
            <a:picLocks noChangeAspect="1" noChangeArrowheads="1"/>
          </p:cNvPicPr>
          <p:nvPr/>
        </p:nvPicPr>
        <p:blipFill>
          <a:blip r:embed="rId2" cstate="print">
            <a:lum bright="-10000" contrast="10000"/>
          </a:blip>
          <a:srcRect t="7109" b="25527"/>
          <a:stretch>
            <a:fillRect/>
          </a:stretch>
        </p:blipFill>
        <p:spPr bwMode="auto">
          <a:xfrm>
            <a:off x="0" y="2332338"/>
            <a:ext cx="9144000" cy="2811162"/>
          </a:xfrm>
          <a:prstGeom prst="rect">
            <a:avLst/>
          </a:prstGeom>
          <a:noFill/>
        </p:spPr>
      </p:pic>
    </p:spTree>
    <p:extLst>
      <p:ext uri="{BB962C8B-B14F-4D97-AF65-F5344CB8AC3E}">
        <p14:creationId xmlns:p14="http://schemas.microsoft.com/office/powerpoint/2010/main" xmlns="" val="15750844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42950"/>
            <a:ext cx="4419600" cy="3354765"/>
          </a:xfrm>
          <a:prstGeom prst="rect">
            <a:avLst/>
          </a:prstGeom>
        </p:spPr>
        <p:txBody>
          <a:bodyPr wrap="square">
            <a:spAutoFit/>
          </a:bodyPr>
          <a:lstStyle/>
          <a:p>
            <a:r>
              <a:rPr lang="en-US" sz="3200" b="1" dirty="0" smtClean="0">
                <a:solidFill>
                  <a:schemeClr val="bg1"/>
                </a:solidFill>
                <a:effectLst>
                  <a:glow rad="101600">
                    <a:schemeClr val="accent6">
                      <a:satMod val="175000"/>
                      <a:alpha val="40000"/>
                    </a:schemeClr>
                  </a:glow>
                </a:effectLst>
                <a:latin typeface="BIRTH OF A HERO" pitchFamily="2" charset="0"/>
              </a:rPr>
              <a:t>Hanukkah</a:t>
            </a:r>
          </a:p>
          <a:p>
            <a:r>
              <a:rPr lang="en-US" sz="2000" dirty="0" smtClean="0">
                <a:solidFill>
                  <a:schemeClr val="bg1"/>
                </a:solidFill>
              </a:rPr>
              <a:t>The Hebrew word </a:t>
            </a:r>
            <a:r>
              <a:rPr lang="en-US" sz="2000" b="1" dirty="0" smtClean="0">
                <a:solidFill>
                  <a:schemeClr val="bg1"/>
                </a:solidFill>
                <a:effectLst>
                  <a:glow rad="101600">
                    <a:schemeClr val="accent6">
                      <a:satMod val="175000"/>
                      <a:alpha val="40000"/>
                    </a:schemeClr>
                  </a:glow>
                </a:effectLst>
              </a:rPr>
              <a:t>Hanukkah </a:t>
            </a:r>
            <a:r>
              <a:rPr lang="en-US" sz="2000" dirty="0" smtClean="0">
                <a:solidFill>
                  <a:schemeClr val="bg1"/>
                </a:solidFill>
                <a:effectLst>
                  <a:glow rad="101600">
                    <a:schemeClr val="accent6">
                      <a:satMod val="175000"/>
                      <a:alpha val="40000"/>
                    </a:schemeClr>
                  </a:glow>
                </a:effectLst>
              </a:rPr>
              <a:t>means </a:t>
            </a:r>
            <a:r>
              <a:rPr lang="en-US" sz="2000" i="1" dirty="0" smtClean="0">
                <a:solidFill>
                  <a:schemeClr val="bg1"/>
                </a:solidFill>
                <a:effectLst>
                  <a:glow rad="101600">
                    <a:schemeClr val="accent6">
                      <a:satMod val="175000"/>
                      <a:alpha val="40000"/>
                    </a:schemeClr>
                  </a:glow>
                </a:effectLst>
              </a:rPr>
              <a:t>rededication</a:t>
            </a:r>
            <a:r>
              <a:rPr lang="en-US" sz="2000" dirty="0" smtClean="0">
                <a:solidFill>
                  <a:schemeClr val="bg1"/>
                </a:solidFill>
              </a:rPr>
              <a:t>. Jewish festival, lasting eight days from the 25th day of Kislev (in December) and commemorating the rededication of the Temple in 165 BC by the Maccabees after its desecration by the Syrians. It is marked by the successive kindling of eight lights.</a:t>
            </a:r>
          </a:p>
        </p:txBody>
      </p:sp>
      <p:pic>
        <p:nvPicPr>
          <p:cNvPr id="4098" name="Picture 2" descr="Image result for hanukkah"/>
          <p:cNvPicPr>
            <a:picLocks noChangeAspect="1" noChangeArrowheads="1"/>
          </p:cNvPicPr>
          <p:nvPr/>
        </p:nvPicPr>
        <p:blipFill>
          <a:blip r:embed="rId2" cstate="print"/>
          <a:srcRect l="8615" t="4372" r="11385" b="3825"/>
          <a:stretch>
            <a:fillRect/>
          </a:stretch>
        </p:blipFill>
        <p:spPr bwMode="auto">
          <a:xfrm>
            <a:off x="5105400" y="1504950"/>
            <a:ext cx="3537858" cy="2286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42950"/>
            <a:ext cx="4267200" cy="3662541"/>
          </a:xfrm>
          <a:prstGeom prst="rect">
            <a:avLst/>
          </a:prstGeom>
        </p:spPr>
        <p:txBody>
          <a:bodyPr wrap="square">
            <a:spAutoFit/>
          </a:bodyPr>
          <a:lstStyle/>
          <a:p>
            <a:r>
              <a:rPr lang="en-US" sz="3200" b="1" dirty="0" smtClean="0">
                <a:solidFill>
                  <a:schemeClr val="bg1"/>
                </a:solidFill>
                <a:effectLst>
                  <a:glow rad="101600">
                    <a:schemeClr val="accent6">
                      <a:satMod val="175000"/>
                      <a:alpha val="40000"/>
                    </a:schemeClr>
                  </a:glow>
                </a:effectLst>
                <a:latin typeface="BIRTH OF A HERO" pitchFamily="2" charset="0"/>
              </a:rPr>
              <a:t>Passover</a:t>
            </a:r>
          </a:p>
          <a:p>
            <a:r>
              <a:rPr lang="en-US" sz="2000" dirty="0" smtClean="0">
                <a:solidFill>
                  <a:schemeClr val="bg1"/>
                </a:solidFill>
                <a:effectLst>
                  <a:glow rad="101600">
                    <a:schemeClr val="accent6">
                      <a:satMod val="175000"/>
                      <a:alpha val="40000"/>
                    </a:schemeClr>
                  </a:glow>
                </a:effectLst>
              </a:rPr>
              <a:t>The major Jewish spring festival that commemorates the liberation of the Israelites from Egyptian slavery</a:t>
            </a:r>
            <a:r>
              <a:rPr lang="en-US" sz="2000" dirty="0" smtClean="0">
                <a:solidFill>
                  <a:schemeClr val="bg1"/>
                </a:solidFill>
              </a:rPr>
              <a:t>, lasting seven or eight days from the 15th day of Nisan. The </a:t>
            </a:r>
            <a:r>
              <a:rPr lang="en-US" sz="2000" b="1" dirty="0" smtClean="0">
                <a:solidFill>
                  <a:schemeClr val="bg1"/>
                </a:solidFill>
              </a:rPr>
              <a:t>Seder</a:t>
            </a:r>
            <a:r>
              <a:rPr lang="en-US" sz="2000" dirty="0" smtClean="0">
                <a:solidFill>
                  <a:schemeClr val="bg1"/>
                </a:solidFill>
              </a:rPr>
              <a:t> is observed to celebrate it. The Seder is a feast that includes reading, drinking wine, telling stories, eating special </a:t>
            </a:r>
          </a:p>
          <a:p>
            <a:r>
              <a:rPr lang="en-US" sz="2000" dirty="0" smtClean="0">
                <a:solidFill>
                  <a:schemeClr val="bg1"/>
                </a:solidFill>
              </a:rPr>
              <a:t>foods, singing, and other Passover traditions.</a:t>
            </a:r>
          </a:p>
        </p:txBody>
      </p:sp>
      <p:pic>
        <p:nvPicPr>
          <p:cNvPr id="34818" name="Picture 2" descr="Related image"/>
          <p:cNvPicPr>
            <a:picLocks noChangeAspect="1" noChangeArrowheads="1"/>
          </p:cNvPicPr>
          <p:nvPr/>
        </p:nvPicPr>
        <p:blipFill>
          <a:blip r:embed="rId2" cstate="print"/>
          <a:srcRect/>
          <a:stretch>
            <a:fillRect/>
          </a:stretch>
        </p:blipFill>
        <p:spPr bwMode="auto">
          <a:xfrm>
            <a:off x="5029201" y="1381505"/>
            <a:ext cx="3543300" cy="240944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448965" y="1733550"/>
            <a:ext cx="8229600" cy="1981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Foreign soldiers have taken over your homeland and are forcing you to obey their laws. So, some people are urging you to stand up and fight for freedom. But your conquerors come from a huge and powerful empire. If your people revolt, there will be little chance of winning. </a:t>
            </a:r>
            <a:r>
              <a:rPr lang="en-US" sz="2000" b="1" dirty="0" smtClean="0">
                <a:solidFill>
                  <a:schemeClr val="bg1"/>
                </a:solidFill>
              </a:rPr>
              <a:t>Will you join the rebellion?</a:t>
            </a:r>
          </a:p>
          <a:p>
            <a:pPr marL="0" indent="0" algn="ctr">
              <a:buNone/>
            </a:pPr>
            <a:r>
              <a:rPr lang="en-US" sz="2000" dirty="0" smtClean="0">
                <a:solidFill>
                  <a:schemeClr val="bg1"/>
                </a:solidFill>
              </a:rPr>
              <a:t>Take a minute to write down why or why not.</a:t>
            </a:r>
          </a:p>
          <a:p>
            <a:pPr>
              <a:buFont typeface="Arial" pitchFamily="34" charset="0"/>
              <a:buNone/>
            </a:pPr>
            <a:endParaRPr lang="en-US" sz="20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42950"/>
            <a:ext cx="4572000" cy="3970318"/>
          </a:xfrm>
          <a:prstGeom prst="rect">
            <a:avLst/>
          </a:prstGeom>
        </p:spPr>
        <p:txBody>
          <a:bodyPr wrap="square">
            <a:spAutoFit/>
          </a:bodyPr>
          <a:lstStyle/>
          <a:p>
            <a:r>
              <a:rPr lang="en-US" sz="3200" b="1" dirty="0" smtClean="0">
                <a:solidFill>
                  <a:schemeClr val="bg1"/>
                </a:solidFill>
                <a:effectLst>
                  <a:glow rad="101600">
                    <a:schemeClr val="accent6">
                      <a:satMod val="175000"/>
                      <a:alpha val="40000"/>
                    </a:schemeClr>
                  </a:glow>
                </a:effectLst>
                <a:latin typeface="BIRTH OF A HERO" pitchFamily="2" charset="0"/>
              </a:rPr>
              <a:t>High Holy Days</a:t>
            </a:r>
          </a:p>
          <a:p>
            <a:r>
              <a:rPr lang="en-US" sz="2000" dirty="0" smtClean="0">
                <a:solidFill>
                  <a:schemeClr val="bg1"/>
                </a:solidFill>
              </a:rPr>
              <a:t>Many Jews observe </a:t>
            </a:r>
            <a:r>
              <a:rPr lang="en-US" sz="2000" b="1" dirty="0" smtClean="0">
                <a:solidFill>
                  <a:schemeClr val="bg1"/>
                </a:solidFill>
                <a:effectLst>
                  <a:glow rad="101600">
                    <a:schemeClr val="accent6">
                      <a:satMod val="175000"/>
                      <a:alpha val="40000"/>
                    </a:schemeClr>
                  </a:glow>
                </a:effectLst>
              </a:rPr>
              <a:t>Rosh Hashanah</a:t>
            </a:r>
            <a:r>
              <a:rPr lang="en-US" sz="2000" dirty="0" smtClean="0">
                <a:solidFill>
                  <a:schemeClr val="bg1"/>
                </a:solidFill>
                <a:effectLst>
                  <a:glow rad="101600">
                    <a:schemeClr val="accent6">
                      <a:satMod val="175000"/>
                      <a:alpha val="40000"/>
                    </a:schemeClr>
                  </a:glow>
                </a:effectLst>
              </a:rPr>
              <a:t>, known as the New Year in the Jewish calendar</a:t>
            </a:r>
            <a:r>
              <a:rPr lang="en-US" sz="2000" dirty="0" smtClean="0">
                <a:solidFill>
                  <a:schemeClr val="bg1"/>
                </a:solidFill>
              </a:rPr>
              <a:t>, for two days, while others celebrate the event for one day. It is a time of family gatherings, special meals and sweet foods. </a:t>
            </a:r>
          </a:p>
          <a:p>
            <a:r>
              <a:rPr lang="en-US" sz="2000" b="1" dirty="0" smtClean="0">
                <a:solidFill>
                  <a:schemeClr val="bg1"/>
                </a:solidFill>
                <a:effectLst>
                  <a:glow rad="101600">
                    <a:schemeClr val="accent6">
                      <a:satMod val="175000"/>
                      <a:alpha val="40000"/>
                    </a:schemeClr>
                  </a:glow>
                </a:effectLst>
              </a:rPr>
              <a:t>Yom Kippur </a:t>
            </a:r>
            <a:r>
              <a:rPr lang="en-US" sz="2000" dirty="0" smtClean="0">
                <a:solidFill>
                  <a:schemeClr val="bg1"/>
                </a:solidFill>
                <a:effectLst>
                  <a:glow rad="101600">
                    <a:schemeClr val="accent6">
                      <a:satMod val="175000"/>
                      <a:alpha val="40000"/>
                    </a:schemeClr>
                  </a:glow>
                </a:effectLst>
              </a:rPr>
              <a:t>is the day of atonement after the Jewish new year</a:t>
            </a:r>
            <a:r>
              <a:rPr lang="en-US" sz="2000" dirty="0" smtClean="0">
                <a:solidFill>
                  <a:schemeClr val="bg1"/>
                </a:solidFill>
              </a:rPr>
              <a:t>. On this day, Jews ask God for forgiveness for their sins to secure their fate. It's also known as the Sabbath of Sabbaths.</a:t>
            </a:r>
          </a:p>
        </p:txBody>
      </p:sp>
      <p:pic>
        <p:nvPicPr>
          <p:cNvPr id="33794" name="Picture 2" descr="Related image"/>
          <p:cNvPicPr>
            <a:picLocks noChangeAspect="1" noChangeArrowheads="1"/>
          </p:cNvPicPr>
          <p:nvPr/>
        </p:nvPicPr>
        <p:blipFill>
          <a:blip r:embed="rId2" cstate="print"/>
          <a:srcRect l="10000" r="2000"/>
          <a:stretch>
            <a:fillRect/>
          </a:stretch>
        </p:blipFill>
        <p:spPr bwMode="auto">
          <a:xfrm>
            <a:off x="5257800" y="1276350"/>
            <a:ext cx="3352800" cy="293370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938992"/>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The Jewish culture is one of the oldest in the world.</a:t>
            </a:r>
          </a:p>
          <a:p>
            <a:pPr marL="457200" lvl="0" indent="-457200">
              <a:lnSpc>
                <a:spcPct val="150000"/>
              </a:lnSpc>
              <a:buFont typeface="+mj-lt"/>
              <a:buAutoNum type="arabicPeriod"/>
              <a:defRPr/>
            </a:pPr>
            <a:r>
              <a:rPr lang="en-US" sz="2000" kern="0" dirty="0" smtClean="0">
                <a:solidFill>
                  <a:schemeClr val="bg1"/>
                </a:solidFill>
              </a:rPr>
              <a:t>Over the course of their long history, their religion and traditions have helped them maintain a sense of identity and community.</a:t>
            </a:r>
          </a:p>
          <a:p>
            <a:pPr marL="457200" lvl="0" indent="-457200">
              <a:lnSpc>
                <a:spcPct val="150000"/>
              </a:lnSpc>
              <a:buFont typeface="+mj-lt"/>
              <a:buAutoNum type="arabicPeriod"/>
              <a:defRPr/>
            </a:pPr>
            <a:r>
              <a:rPr lang="en-US" sz="2000" kern="0" dirty="0" smtClean="0">
                <a:solidFill>
                  <a:schemeClr val="bg1"/>
                </a:solidFill>
              </a:rPr>
              <a:t>This sense has helped Jews endure unimaginable hardships.</a:t>
            </a:r>
          </a:p>
        </p:txBody>
      </p:sp>
    </p:spTree>
    <p:extLst>
      <p:ext uri="{BB962C8B-B14F-4D97-AF65-F5344CB8AC3E}">
        <p14:creationId xmlns:p14="http://schemas.microsoft.com/office/powerpoint/2010/main" xmlns="" val="1673231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10263" y="1504496"/>
            <a:ext cx="6963566" cy="2605842"/>
          </a:xfrm>
          <a:prstGeom prst="rect">
            <a:avLst/>
          </a:prstGeom>
          <a:noFill/>
        </p:spPr>
        <p:txBody>
          <a:bodyPr wrap="square" rtlCol="0">
            <a:spAutoFit/>
          </a:bodyPr>
          <a:lstStyle/>
          <a:p>
            <a:pPr algn="ctr">
              <a:lnSpc>
                <a:spcPts val="9800"/>
              </a:lnSpc>
            </a:pPr>
            <a:r>
              <a:rPr lang="en-US" sz="8800" spc="300" dirty="0" smtClean="0">
                <a:solidFill>
                  <a:srgbClr val="C00000"/>
                </a:solidFill>
                <a:latin typeface="Baron Kuffner" pitchFamily="34" charset="0"/>
              </a:rPr>
              <a:t>THE </a:t>
            </a:r>
          </a:p>
          <a:p>
            <a:pPr algn="ctr">
              <a:lnSpc>
                <a:spcPts val="9800"/>
              </a:lnSpc>
            </a:pPr>
            <a:r>
              <a:rPr lang="en-US" sz="8800" spc="300" dirty="0" smtClean="0">
                <a:solidFill>
                  <a:srgbClr val="C00000"/>
                </a:solidFill>
                <a:latin typeface="Baron Kuffner" pitchFamily="34" charset="0"/>
              </a:rPr>
              <a:t>GREEKS</a:t>
            </a:r>
            <a:endParaRPr lang="en-US" sz="8800" spc="300" dirty="0">
              <a:solidFill>
                <a:srgbClr val="C00000"/>
              </a:solidFill>
              <a:latin typeface="Baron Kuffner" pitchFamily="34" charset="0"/>
            </a:endParaRPr>
          </a:p>
        </p:txBody>
      </p:sp>
    </p:spTree>
    <p:extLst>
      <p:ext uri="{BB962C8B-B14F-4D97-AF65-F5344CB8AC3E}">
        <p14:creationId xmlns:p14="http://schemas.microsoft.com/office/powerpoint/2010/main" xmlns="" val="231726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par>
                          <p:cTn id="20" fill="hold">
                            <p:stCondLst>
                              <p:cond delay="8000"/>
                            </p:stCondLst>
                            <p:childTnLst>
                              <p:par>
                                <p:cTn id="21" presetID="53" presetClass="entr" presetSubtype="0"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5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5" dur="5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333750"/>
            <a:ext cx="8229600" cy="1323439"/>
          </a:xfrm>
          <a:prstGeom prst="rect">
            <a:avLst/>
          </a:prstGeom>
        </p:spPr>
        <p:txBody>
          <a:bodyPr wrap="square">
            <a:spAutoFit/>
          </a:bodyPr>
          <a:lstStyle/>
          <a:p>
            <a:pPr algn="ctr"/>
            <a:r>
              <a:rPr lang="en-US" sz="2000" dirty="0" smtClean="0">
                <a:solidFill>
                  <a:schemeClr val="bg1"/>
                </a:solidFill>
              </a:rPr>
              <a:t>By </a:t>
            </a:r>
            <a:r>
              <a:rPr lang="en-US" sz="2000" b="1" dirty="0" smtClean="0">
                <a:solidFill>
                  <a:schemeClr val="bg1"/>
                </a:solidFill>
              </a:rPr>
              <a:t>60 AD</a:t>
            </a:r>
            <a:r>
              <a:rPr lang="en-US" sz="2000" dirty="0" smtClean="0">
                <a:solidFill>
                  <a:schemeClr val="bg1"/>
                </a:solidFill>
              </a:rPr>
              <a:t>, many Jews in </a:t>
            </a:r>
            <a:r>
              <a:rPr lang="en-US" sz="2000" b="1" dirty="0" smtClean="0">
                <a:solidFill>
                  <a:schemeClr val="bg1"/>
                </a:solidFill>
              </a:rPr>
              <a:t>Jerusalem</a:t>
            </a:r>
            <a:r>
              <a:rPr lang="en-US" sz="2000" dirty="0" smtClean="0">
                <a:solidFill>
                  <a:schemeClr val="bg1"/>
                </a:solidFill>
              </a:rPr>
              <a:t> had to decide whether they would join a new rebellion against their foreign conquerors. For a little over a century, Judea had been under the rule of Rome. </a:t>
            </a:r>
            <a:r>
              <a:rPr lang="en-US" sz="2000" b="1" dirty="0" smtClean="0">
                <a:solidFill>
                  <a:schemeClr val="bg1"/>
                </a:solidFill>
              </a:rPr>
              <a:t>The Romans </a:t>
            </a:r>
            <a:r>
              <a:rPr lang="en-US" sz="2000" dirty="0" smtClean="0">
                <a:solidFill>
                  <a:schemeClr val="bg1"/>
                </a:solidFill>
              </a:rPr>
              <a:t>had a powerful army, but their </a:t>
            </a:r>
            <a:r>
              <a:rPr lang="en-US" sz="2000" b="1" dirty="0" smtClean="0">
                <a:solidFill>
                  <a:schemeClr val="bg1"/>
                </a:solidFill>
              </a:rPr>
              <a:t>disrespect</a:t>
            </a:r>
            <a:r>
              <a:rPr lang="en-US" sz="2000" dirty="0" smtClean="0">
                <a:solidFill>
                  <a:schemeClr val="bg1"/>
                </a:solidFill>
              </a:rPr>
              <a:t> for Jewish traditions was too much for many Jews. </a:t>
            </a:r>
            <a:endParaRPr lang="en-US" sz="2000" dirty="0">
              <a:solidFill>
                <a:schemeClr val="bg1"/>
              </a:solidFill>
            </a:endParaRPr>
          </a:p>
        </p:txBody>
      </p:sp>
      <p:pic>
        <p:nvPicPr>
          <p:cNvPr id="14338" name="Picture 2" descr="Related image"/>
          <p:cNvPicPr>
            <a:picLocks noChangeAspect="1" noChangeArrowheads="1"/>
          </p:cNvPicPr>
          <p:nvPr/>
        </p:nvPicPr>
        <p:blipFill>
          <a:blip r:embed="rId2" cstate="print">
            <a:lum bright="2000" contrast="10000"/>
          </a:blip>
          <a:srcRect t="4339" b="35701"/>
          <a:stretch>
            <a:fillRect/>
          </a:stretch>
        </p:blipFill>
        <p:spPr bwMode="auto">
          <a:xfrm>
            <a:off x="0" y="0"/>
            <a:ext cx="9144000" cy="3088640"/>
          </a:xfrm>
          <a:prstGeom prst="rect">
            <a:avLst/>
          </a:prstGeom>
          <a:noFill/>
        </p:spPr>
      </p:pic>
    </p:spTree>
    <p:extLst>
      <p:ext uri="{BB962C8B-B14F-4D97-AF65-F5344CB8AC3E}">
        <p14:creationId xmlns:p14="http://schemas.microsoft.com/office/powerpoint/2010/main" xmlns="" val="22449925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457200" y="1200150"/>
            <a:ext cx="8229600" cy="99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kern="0" dirty="0" smtClean="0">
                <a:solidFill>
                  <a:schemeClr val="bg1"/>
                </a:solidFill>
              </a:rPr>
              <a:t>To </a:t>
            </a:r>
            <a:r>
              <a:rPr lang="en-US" sz="2000" kern="0" dirty="0">
                <a:solidFill>
                  <a:schemeClr val="bg1"/>
                </a:solidFill>
              </a:rPr>
              <a:t>learn more about this topic and others, read pages </a:t>
            </a:r>
            <a:r>
              <a:rPr lang="en-US" sz="2000" kern="0" dirty="0" smtClean="0">
                <a:solidFill>
                  <a:schemeClr val="bg1"/>
                </a:solidFill>
              </a:rPr>
              <a:t>214 </a:t>
            </a:r>
            <a:r>
              <a:rPr lang="en-US" sz="2000" kern="0" dirty="0">
                <a:solidFill>
                  <a:schemeClr val="bg1"/>
                </a:solidFill>
              </a:rPr>
              <a:t>thru </a:t>
            </a:r>
            <a:r>
              <a:rPr lang="en-US" sz="2000" kern="0" dirty="0" smtClean="0">
                <a:solidFill>
                  <a:schemeClr val="bg1"/>
                </a:solidFill>
              </a:rPr>
              <a:t>219 </a:t>
            </a:r>
            <a:r>
              <a:rPr lang="en-US" sz="2000" kern="0" dirty="0">
                <a:solidFill>
                  <a:schemeClr val="bg1"/>
                </a:solidFill>
              </a:rPr>
              <a:t>and complete the </a:t>
            </a:r>
            <a:r>
              <a:rPr lang="en-US" sz="2000" i="1" kern="0" dirty="0">
                <a:solidFill>
                  <a:schemeClr val="bg1"/>
                </a:solidFill>
                <a:effectLst>
                  <a:glow rad="139700">
                    <a:schemeClr val="accent6">
                      <a:satMod val="175000"/>
                      <a:alpha val="40000"/>
                    </a:schemeClr>
                  </a:glow>
                </a:effectLst>
              </a:rPr>
              <a:t>section </a:t>
            </a:r>
            <a:r>
              <a:rPr lang="en-US" sz="2000" i="1" kern="0" dirty="0" smtClean="0">
                <a:solidFill>
                  <a:schemeClr val="bg1"/>
                </a:solidFill>
                <a:effectLst>
                  <a:glow rad="139700">
                    <a:schemeClr val="accent6">
                      <a:satMod val="175000"/>
                      <a:alpha val="40000"/>
                    </a:schemeClr>
                  </a:glow>
                </a:effectLst>
              </a:rPr>
              <a:t>3 </a:t>
            </a:r>
            <a:r>
              <a:rPr lang="en-US" sz="2000" i="1" kern="0" dirty="0">
                <a:solidFill>
                  <a:schemeClr val="bg1"/>
                </a:solidFill>
                <a:effectLst>
                  <a:glow rad="139700">
                    <a:schemeClr val="accent6">
                      <a:satMod val="175000"/>
                      <a:alpha val="40000"/>
                    </a:schemeClr>
                  </a:glow>
                </a:effectLst>
              </a:rPr>
              <a:t>assessment</a:t>
            </a:r>
            <a:r>
              <a:rPr lang="en-US" sz="2000" kern="0" dirty="0">
                <a:solidFill>
                  <a:schemeClr val="bg1"/>
                </a:solidFill>
              </a:rPr>
              <a:t>. Show me the completed work when complete</a:t>
            </a:r>
            <a:r>
              <a:rPr lang="en-US" sz="2000" kern="0" dirty="0" smtClean="0">
                <a:solidFill>
                  <a:schemeClr val="bg1"/>
                </a:solidFill>
              </a:rPr>
              <a:t>.</a:t>
            </a:r>
            <a:endParaRPr lang="en-US" sz="2000" dirty="0">
              <a:solidFill>
                <a:schemeClr val="bg1"/>
              </a:solidFill>
            </a:endParaRPr>
          </a:p>
        </p:txBody>
      </p:sp>
      <p:pic>
        <p:nvPicPr>
          <p:cNvPr id="12292" name="Picture 4" descr="Related image"/>
          <p:cNvPicPr>
            <a:picLocks noChangeAspect="1" noChangeArrowheads="1"/>
          </p:cNvPicPr>
          <p:nvPr/>
        </p:nvPicPr>
        <p:blipFill>
          <a:blip r:embed="rId2" cstate="print">
            <a:clrChange>
              <a:clrFrom>
                <a:srgbClr val="FFFFFF"/>
              </a:clrFrom>
              <a:clrTo>
                <a:srgbClr val="FFFFFF">
                  <a:alpha val="0"/>
                </a:srgbClr>
              </a:clrTo>
            </a:clrChange>
            <a:lum bright="-2000" contrast="5000"/>
          </a:blip>
          <a:srcRect b="34627"/>
          <a:stretch>
            <a:fillRect/>
          </a:stretch>
        </p:blipFill>
        <p:spPr bwMode="auto">
          <a:xfrm>
            <a:off x="609600" y="2343150"/>
            <a:ext cx="7924800" cy="2800350"/>
          </a:xfrm>
          <a:prstGeom prst="rect">
            <a:avLst/>
          </a:prstGeom>
          <a:noFill/>
          <a:effectLst>
            <a:softEdge rad="31750"/>
          </a:effectLst>
        </p:spPr>
      </p:pic>
    </p:spTree>
    <p:extLst>
      <p:ext uri="{BB962C8B-B14F-4D97-AF65-F5344CB8AC3E}">
        <p14:creationId xmlns:p14="http://schemas.microsoft.com/office/powerpoint/2010/main" xmlns="" val="2655872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Revolt, Defeat, &amp; Migration</a:t>
            </a:r>
          </a:p>
        </p:txBody>
      </p:sp>
      <p:sp>
        <p:nvSpPr>
          <p:cNvPr id="4" name="Rectangle 3"/>
          <p:cNvSpPr/>
          <p:nvPr/>
        </p:nvSpPr>
        <p:spPr>
          <a:xfrm>
            <a:off x="304800" y="1276350"/>
            <a:ext cx="8534400" cy="1015663"/>
          </a:xfrm>
          <a:prstGeom prst="rect">
            <a:avLst/>
          </a:prstGeom>
        </p:spPr>
        <p:txBody>
          <a:bodyPr wrap="square">
            <a:spAutoFit/>
          </a:bodyPr>
          <a:lstStyle/>
          <a:p>
            <a:pPr algn="ctr"/>
            <a:r>
              <a:rPr lang="en-US" sz="2000" dirty="0" smtClean="0">
                <a:solidFill>
                  <a:schemeClr val="bg1"/>
                </a:solidFill>
              </a:rPr>
              <a:t>During the first centuries BC and AD the Jews faced the biggest threat to their existence they had ever faced: </a:t>
            </a:r>
            <a:r>
              <a:rPr lang="en-US" sz="2000" b="1" dirty="0" smtClean="0">
                <a:solidFill>
                  <a:schemeClr val="bg1"/>
                </a:solidFill>
              </a:rPr>
              <a:t>Roman occupation</a:t>
            </a:r>
            <a:r>
              <a:rPr lang="en-US" sz="2000" dirty="0" smtClean="0">
                <a:solidFill>
                  <a:schemeClr val="bg1"/>
                </a:solidFill>
              </a:rPr>
              <a:t>! </a:t>
            </a:r>
            <a:r>
              <a:rPr lang="en-US" sz="2000" dirty="0" smtClean="0">
                <a:solidFill>
                  <a:schemeClr val="bg1"/>
                </a:solidFill>
              </a:rPr>
              <a:t>Zealots and Sicarii started a terrorist campaign to get rid of Rome.</a:t>
            </a:r>
            <a:endParaRPr lang="en-US" sz="2000" dirty="0">
              <a:solidFill>
                <a:schemeClr val="bg1"/>
              </a:solidFill>
            </a:endParaRPr>
          </a:p>
        </p:txBody>
      </p:sp>
      <p:pic>
        <p:nvPicPr>
          <p:cNvPr id="16386" name="Picture 2" descr="Related image"/>
          <p:cNvPicPr>
            <a:picLocks noChangeAspect="1" noChangeArrowheads="1"/>
          </p:cNvPicPr>
          <p:nvPr/>
        </p:nvPicPr>
        <p:blipFill>
          <a:blip r:embed="rId2" cstate="print">
            <a:lum contrast="9000"/>
          </a:blip>
          <a:srcRect t="4813" b="30083"/>
          <a:stretch>
            <a:fillRect/>
          </a:stretch>
        </p:blipFill>
        <p:spPr bwMode="auto">
          <a:xfrm>
            <a:off x="-35259" y="2419350"/>
            <a:ext cx="9179259" cy="2724150"/>
          </a:xfrm>
          <a:prstGeom prst="rect">
            <a:avLst/>
          </a:prstGeom>
          <a:noFill/>
        </p:spPr>
      </p:pic>
    </p:spTree>
    <p:extLst>
      <p:ext uri="{BB962C8B-B14F-4D97-AF65-F5344CB8AC3E}">
        <p14:creationId xmlns:p14="http://schemas.microsoft.com/office/powerpoint/2010/main" xmlns="" val="1990991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Open Revolt</a:t>
            </a:r>
          </a:p>
        </p:txBody>
      </p:sp>
      <p:sp>
        <p:nvSpPr>
          <p:cNvPr id="3" name="Rectangle 2"/>
          <p:cNvSpPr/>
          <p:nvPr/>
        </p:nvSpPr>
        <p:spPr>
          <a:xfrm>
            <a:off x="381000" y="1428750"/>
            <a:ext cx="4572000" cy="3170099"/>
          </a:xfrm>
          <a:prstGeom prst="rect">
            <a:avLst/>
          </a:prstGeom>
        </p:spPr>
        <p:txBody>
          <a:bodyPr wrap="square">
            <a:spAutoFit/>
          </a:bodyPr>
          <a:lstStyle/>
          <a:p>
            <a:r>
              <a:rPr lang="en-US" sz="2000" dirty="0" smtClean="0">
                <a:solidFill>
                  <a:schemeClr val="bg1"/>
                </a:solidFill>
              </a:rPr>
              <a:t>The desire for independence, the  corruption of both local and Roman governments in the area, and the clear hatred for anything Jewish brought about a riot in </a:t>
            </a:r>
            <a:r>
              <a:rPr lang="en-US" sz="2000" b="1" dirty="0" smtClean="0">
                <a:solidFill>
                  <a:schemeClr val="bg1"/>
                </a:solidFill>
              </a:rPr>
              <a:t>Caesarea</a:t>
            </a:r>
            <a:r>
              <a:rPr lang="en-US" sz="2000" dirty="0" smtClean="0">
                <a:solidFill>
                  <a:schemeClr val="bg1"/>
                </a:solidFill>
              </a:rPr>
              <a:t> in </a:t>
            </a:r>
            <a:r>
              <a:rPr lang="en-US" sz="2000" b="1" dirty="0" smtClean="0">
                <a:solidFill>
                  <a:schemeClr val="bg1"/>
                </a:solidFill>
              </a:rPr>
              <a:t>66 AD</a:t>
            </a:r>
            <a:r>
              <a:rPr lang="en-US" sz="2000" dirty="0" smtClean="0">
                <a:solidFill>
                  <a:schemeClr val="bg1"/>
                </a:solidFill>
              </a:rPr>
              <a:t>. There, the </a:t>
            </a:r>
            <a:r>
              <a:rPr lang="en-US" sz="2000" b="1" dirty="0" smtClean="0">
                <a:solidFill>
                  <a:schemeClr val="bg1"/>
                </a:solidFill>
                <a:effectLst>
                  <a:glow rad="101600">
                    <a:schemeClr val="accent6">
                      <a:satMod val="175000"/>
                      <a:alpha val="40000"/>
                    </a:schemeClr>
                  </a:glow>
                </a:effectLst>
              </a:rPr>
              <a:t>Zealots</a:t>
            </a:r>
            <a:r>
              <a:rPr lang="en-US" sz="2000" dirty="0" smtClean="0">
                <a:solidFill>
                  <a:schemeClr val="bg1"/>
                </a:solidFill>
                <a:effectLst>
                  <a:glow rad="101600">
                    <a:schemeClr val="accent6">
                      <a:satMod val="175000"/>
                      <a:alpha val="40000"/>
                    </a:schemeClr>
                  </a:glow>
                </a:effectLst>
              </a:rPr>
              <a:t>, a rebellious band of nationalist anti-government Jews</a:t>
            </a:r>
            <a:r>
              <a:rPr lang="en-US" sz="2000" dirty="0" smtClean="0">
                <a:solidFill>
                  <a:schemeClr val="bg1"/>
                </a:solidFill>
              </a:rPr>
              <a:t>, wiped out the Roman-backed elites that had inhabited the area. This was the beginning of a four year war that didn’t end well for the Jews.</a:t>
            </a:r>
            <a:endParaRPr lang="en-US" sz="1600" b="1" dirty="0">
              <a:solidFill>
                <a:schemeClr val="bg1"/>
              </a:solidFill>
            </a:endParaRPr>
          </a:p>
        </p:txBody>
      </p:sp>
      <p:pic>
        <p:nvPicPr>
          <p:cNvPr id="11266" name="Picture 2" descr="Image result for centurions kill">
            <a:hlinkClick r:id="rId2"/>
          </p:cNvPr>
          <p:cNvPicPr>
            <a:picLocks noChangeAspect="1" noChangeArrowheads="1"/>
          </p:cNvPicPr>
          <p:nvPr/>
        </p:nvPicPr>
        <p:blipFill>
          <a:blip r:embed="rId3" cstate="print"/>
          <a:srcRect l="15439" r="22807"/>
          <a:stretch>
            <a:fillRect/>
          </a:stretch>
        </p:blipFill>
        <p:spPr bwMode="auto">
          <a:xfrm>
            <a:off x="5105400" y="1352550"/>
            <a:ext cx="3604260" cy="3276600"/>
          </a:xfrm>
          <a:prstGeom prst="rect">
            <a:avLst/>
          </a:prstGeom>
          <a:noFill/>
        </p:spPr>
      </p:pic>
      <p:sp>
        <p:nvSpPr>
          <p:cNvPr id="6" name="Title 3"/>
          <p:cNvSpPr txBox="1">
            <a:spLocks/>
          </p:cNvSpPr>
          <p:nvPr/>
        </p:nvSpPr>
        <p:spPr>
          <a:xfrm rot="20490518">
            <a:off x="7733992" y="41487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xmlns="" val="31367034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8600" y="895350"/>
            <a:ext cx="4648200" cy="3785652"/>
          </a:xfrm>
          <a:prstGeom prst="rect">
            <a:avLst/>
          </a:prstGeom>
        </p:spPr>
        <p:txBody>
          <a:bodyPr wrap="square">
            <a:spAutoFit/>
          </a:bodyPr>
          <a:lstStyle/>
          <a:p>
            <a:pPr algn="r"/>
            <a:r>
              <a:rPr lang="en-US" sz="2000" b="1" dirty="0" smtClean="0">
                <a:solidFill>
                  <a:schemeClr val="bg1"/>
                </a:solidFill>
              </a:rPr>
              <a:t>Emperor Nero</a:t>
            </a:r>
            <a:r>
              <a:rPr lang="en-US" sz="2000" dirty="0" smtClean="0">
                <a:solidFill>
                  <a:schemeClr val="bg1"/>
                </a:solidFill>
              </a:rPr>
              <a:t>, angry at the impudence of the Jewish rebels, sent the Roman military </a:t>
            </a:r>
            <a:r>
              <a:rPr lang="en-US" sz="2000" b="1" dirty="0" smtClean="0">
                <a:solidFill>
                  <a:schemeClr val="bg1"/>
                </a:solidFill>
              </a:rPr>
              <a:t>general Vespasian</a:t>
            </a:r>
            <a:r>
              <a:rPr lang="en-US" sz="2000" dirty="0" smtClean="0">
                <a:solidFill>
                  <a:schemeClr val="bg1"/>
                </a:solidFill>
              </a:rPr>
              <a:t> to destroy the rebel armies and punish the citizens in Judea. After killing around 10,000 Jews in </a:t>
            </a:r>
            <a:r>
              <a:rPr lang="en-US" sz="2000" b="1" dirty="0" smtClean="0">
                <a:solidFill>
                  <a:schemeClr val="bg1"/>
                </a:solidFill>
              </a:rPr>
              <a:t>Caesarea and northern Galilee</a:t>
            </a:r>
            <a:r>
              <a:rPr lang="en-US" sz="2000" dirty="0" smtClean="0">
                <a:solidFill>
                  <a:schemeClr val="bg1"/>
                </a:solidFill>
              </a:rPr>
              <a:t>, the Roman force arrived at Jerusalem to implement one of history’s most terrible sieges. By </a:t>
            </a:r>
            <a:r>
              <a:rPr lang="en-US" sz="2000" b="1" dirty="0" smtClean="0">
                <a:solidFill>
                  <a:schemeClr val="bg1"/>
                </a:solidFill>
              </a:rPr>
              <a:t>70 AD</a:t>
            </a:r>
            <a:r>
              <a:rPr lang="en-US" sz="2000" dirty="0" smtClean="0">
                <a:solidFill>
                  <a:schemeClr val="bg1"/>
                </a:solidFill>
              </a:rPr>
              <a:t>,</a:t>
            </a:r>
            <a:r>
              <a:rPr lang="en-US" sz="2000" b="1" dirty="0" smtClean="0">
                <a:solidFill>
                  <a:schemeClr val="bg1"/>
                </a:solidFill>
              </a:rPr>
              <a:t> general Titus </a:t>
            </a:r>
            <a:r>
              <a:rPr lang="en-US" sz="2000" dirty="0" smtClean="0">
                <a:solidFill>
                  <a:schemeClr val="bg1"/>
                </a:solidFill>
              </a:rPr>
              <a:t>had the city and the Second temple laid a smoking ruin. All were either dead or surrendered, with the exception of a thousand…  </a:t>
            </a:r>
            <a:endParaRPr lang="en-US" sz="2000" dirty="0">
              <a:solidFill>
                <a:schemeClr val="bg1"/>
              </a:solidFill>
            </a:endParaRPr>
          </a:p>
        </p:txBody>
      </p:sp>
      <p:pic>
        <p:nvPicPr>
          <p:cNvPr id="15361" name="Picture 1"/>
          <p:cNvPicPr>
            <a:picLocks noChangeAspect="1" noChangeArrowheads="1"/>
          </p:cNvPicPr>
          <p:nvPr/>
        </p:nvPicPr>
        <p:blipFill>
          <a:blip r:embed="rId2" cstate="print">
            <a:lum bright="15000" contrast="9000"/>
          </a:blip>
          <a:srcRect l="11199" r="13211"/>
          <a:stretch>
            <a:fillRect/>
          </a:stretch>
        </p:blipFill>
        <p:spPr bwMode="auto">
          <a:xfrm>
            <a:off x="457200" y="438150"/>
            <a:ext cx="3041374" cy="2590800"/>
          </a:xfrm>
          <a:prstGeom prst="rect">
            <a:avLst/>
          </a:prstGeom>
          <a:noFill/>
          <a:ln w="9525">
            <a:noFill/>
            <a:miter lim="800000"/>
            <a:headEnd/>
            <a:tailEnd/>
          </a:ln>
        </p:spPr>
      </p:pic>
      <p:pic>
        <p:nvPicPr>
          <p:cNvPr id="15363" name="Picture 3" descr="Image result for roman battles"/>
          <p:cNvPicPr>
            <a:picLocks noChangeAspect="1" noChangeArrowheads="1"/>
          </p:cNvPicPr>
          <p:nvPr/>
        </p:nvPicPr>
        <p:blipFill>
          <a:blip r:embed="rId3" cstate="print">
            <a:lum bright="20000" contrast="22000"/>
          </a:blip>
          <a:srcRect l="18391" r="6513"/>
          <a:stretch>
            <a:fillRect/>
          </a:stretch>
        </p:blipFill>
        <p:spPr bwMode="auto">
          <a:xfrm>
            <a:off x="990600" y="2495550"/>
            <a:ext cx="3041302" cy="2362200"/>
          </a:xfrm>
          <a:prstGeom prst="rect">
            <a:avLst/>
          </a:prstGeom>
          <a:noFill/>
        </p:spPr>
      </p:pic>
    </p:spTree>
    <p:extLst>
      <p:ext uri="{BB962C8B-B14F-4D97-AF65-F5344CB8AC3E}">
        <p14:creationId xmlns:p14="http://schemas.microsoft.com/office/powerpoint/2010/main" xmlns="" val="2246918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Masada</a:t>
            </a:r>
          </a:p>
        </p:txBody>
      </p:sp>
      <p:sp>
        <p:nvSpPr>
          <p:cNvPr id="3" name="Rectangle 2"/>
          <p:cNvSpPr/>
          <p:nvPr/>
        </p:nvSpPr>
        <p:spPr>
          <a:xfrm>
            <a:off x="381000" y="1276350"/>
            <a:ext cx="4114800" cy="3477875"/>
          </a:xfrm>
          <a:prstGeom prst="rect">
            <a:avLst/>
          </a:prstGeom>
        </p:spPr>
        <p:txBody>
          <a:bodyPr wrap="square">
            <a:spAutoFit/>
          </a:bodyPr>
          <a:lstStyle/>
          <a:p>
            <a:r>
              <a:rPr lang="en-US" sz="2000" dirty="0" smtClean="0">
                <a:solidFill>
                  <a:schemeClr val="bg1"/>
                </a:solidFill>
              </a:rPr>
              <a:t>The surviving Jews were sold into slavery, except the thousand that escaped to the hard to reach mountain fortress of </a:t>
            </a:r>
            <a:r>
              <a:rPr lang="en-US" sz="2000" b="1" dirty="0" smtClean="0">
                <a:solidFill>
                  <a:schemeClr val="bg1"/>
                </a:solidFill>
              </a:rPr>
              <a:t>Masada</a:t>
            </a:r>
            <a:r>
              <a:rPr lang="en-US" sz="2000" dirty="0" smtClean="0">
                <a:solidFill>
                  <a:schemeClr val="bg1"/>
                </a:solidFill>
              </a:rPr>
              <a:t>. 15000 Roman soldiers were dispatched to capture them. The siege of Masada (</a:t>
            </a:r>
            <a:r>
              <a:rPr lang="en-US" sz="2000" b="1" dirty="0" smtClean="0">
                <a:solidFill>
                  <a:schemeClr val="bg1"/>
                </a:solidFill>
              </a:rPr>
              <a:t>73 -74 AD</a:t>
            </a:r>
            <a:r>
              <a:rPr lang="en-US" sz="2000" dirty="0" smtClean="0">
                <a:solidFill>
                  <a:schemeClr val="bg1"/>
                </a:solidFill>
              </a:rPr>
              <a:t>) ended in the mass suicide of all people, the </a:t>
            </a:r>
            <a:r>
              <a:rPr lang="en-US" sz="2000" b="1" dirty="0" smtClean="0">
                <a:solidFill>
                  <a:schemeClr val="bg1"/>
                </a:solidFill>
              </a:rPr>
              <a:t>Zealot/</a:t>
            </a:r>
            <a:r>
              <a:rPr lang="en-US" sz="2000" b="1" dirty="0" err="1" smtClean="0">
                <a:solidFill>
                  <a:schemeClr val="bg1"/>
                </a:solidFill>
              </a:rPr>
              <a:t>Sicarii</a:t>
            </a:r>
            <a:r>
              <a:rPr lang="en-US" sz="2000" dirty="0" smtClean="0">
                <a:solidFill>
                  <a:schemeClr val="bg1"/>
                </a:solidFill>
              </a:rPr>
              <a:t> rebels and their families hiding there. They’d rather die than become Roman slaves.</a:t>
            </a:r>
            <a:endParaRPr lang="en-US" sz="2000" dirty="0">
              <a:solidFill>
                <a:schemeClr val="bg1"/>
              </a:solidFill>
            </a:endParaRPr>
          </a:p>
        </p:txBody>
      </p:sp>
      <p:pic>
        <p:nvPicPr>
          <p:cNvPr id="32772" name="Picture 4" descr="Related image"/>
          <p:cNvPicPr>
            <a:picLocks noChangeAspect="1" noChangeArrowheads="1"/>
          </p:cNvPicPr>
          <p:nvPr/>
        </p:nvPicPr>
        <p:blipFill>
          <a:blip r:embed="rId2" cstate="print"/>
          <a:srcRect l="16508" r="16190"/>
          <a:stretch>
            <a:fillRect/>
          </a:stretch>
        </p:blipFill>
        <p:spPr bwMode="auto">
          <a:xfrm>
            <a:off x="4648200" y="1352550"/>
            <a:ext cx="3849660" cy="310515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Results of the Revolt</a:t>
            </a:r>
          </a:p>
        </p:txBody>
      </p:sp>
      <p:sp>
        <p:nvSpPr>
          <p:cNvPr id="3" name="Rectangle 2"/>
          <p:cNvSpPr/>
          <p:nvPr/>
        </p:nvSpPr>
        <p:spPr>
          <a:xfrm>
            <a:off x="5257800" y="1428750"/>
            <a:ext cx="3429000" cy="3170099"/>
          </a:xfrm>
          <a:prstGeom prst="rect">
            <a:avLst/>
          </a:prstGeom>
        </p:spPr>
        <p:txBody>
          <a:bodyPr wrap="square">
            <a:spAutoFit/>
          </a:bodyPr>
          <a:lstStyle/>
          <a:p>
            <a:pPr algn="r"/>
            <a:r>
              <a:rPr lang="en-US" sz="2000" dirty="0" smtClean="0">
                <a:solidFill>
                  <a:schemeClr val="bg1"/>
                </a:solidFill>
              </a:rPr>
              <a:t>After Masada, most of the Jewish population was either exterminated or taken to Rome. Since Jerusalem was </a:t>
            </a:r>
            <a:r>
              <a:rPr lang="en-US" sz="2000" b="1" dirty="0" smtClean="0">
                <a:solidFill>
                  <a:schemeClr val="bg1"/>
                </a:solidFill>
              </a:rPr>
              <a:t>uninhabitable</a:t>
            </a:r>
            <a:r>
              <a:rPr lang="en-US" sz="2000" dirty="0" smtClean="0">
                <a:solidFill>
                  <a:schemeClr val="bg1"/>
                </a:solidFill>
              </a:rPr>
              <a:t> the survivors moved to nearby cities or other parts of the Roman empire. The city of </a:t>
            </a:r>
            <a:r>
              <a:rPr lang="en-US" sz="2000" b="1" dirty="0" smtClean="0">
                <a:solidFill>
                  <a:schemeClr val="bg1"/>
                </a:solidFill>
              </a:rPr>
              <a:t>Alexandria</a:t>
            </a:r>
            <a:r>
              <a:rPr lang="en-US" sz="2000" dirty="0" smtClean="0">
                <a:solidFill>
                  <a:schemeClr val="bg1"/>
                </a:solidFill>
              </a:rPr>
              <a:t> (Egypt) in particular had a thriving Jewish population.</a:t>
            </a:r>
          </a:p>
        </p:txBody>
      </p:sp>
      <p:pic>
        <p:nvPicPr>
          <p:cNvPr id="12290" name="Picture 2" descr="Related image"/>
          <p:cNvPicPr>
            <a:picLocks noChangeAspect="1" noChangeArrowheads="1"/>
          </p:cNvPicPr>
          <p:nvPr/>
        </p:nvPicPr>
        <p:blipFill>
          <a:blip r:embed="rId2" cstate="print"/>
          <a:srcRect l="20930" r="4651"/>
          <a:stretch>
            <a:fillRect/>
          </a:stretch>
        </p:blipFill>
        <p:spPr bwMode="auto">
          <a:xfrm>
            <a:off x="457199" y="1391415"/>
            <a:ext cx="4710301" cy="323773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2728</TotalTime>
  <Words>814</Words>
  <Application>Microsoft Office PowerPoint</Application>
  <PresentationFormat>On-screen Show (16:9)</PresentationFormat>
  <Paragraphs>49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WORLD HISTORY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266</cp:revision>
  <dcterms:created xsi:type="dcterms:W3CDTF">2018-08-02T00:45:41Z</dcterms:created>
  <dcterms:modified xsi:type="dcterms:W3CDTF">2018-11-28T00:12:32Z</dcterms:modified>
</cp:coreProperties>
</file>