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3" r:id="rId6"/>
    <p:sldId id="275" r:id="rId7"/>
    <p:sldId id="276" r:id="rId8"/>
    <p:sldId id="274" r:id="rId9"/>
    <p:sldId id="270" r:id="rId10"/>
    <p:sldId id="271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>
            <a:lum bright="-1000" contrast="10000"/>
          </a:blip>
          <a:srcRect l="4324" b="34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266950"/>
            <a:ext cx="53340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142-143 del libro y las 35-38 de cuaderno de actividades.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28750"/>
            <a:ext cx="2575560" cy="2861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1770063" y="1031875"/>
            <a:ext cx="5602287" cy="30781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 smtClean="0">
                <a:latin typeface="BIRTH OF A HERO" pitchFamily="2" charset="0"/>
              </a:rPr>
              <a:t>Capitulo 8: Riquezas Tainas para Europa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10000" y="3181350"/>
            <a:ext cx="1524001" cy="1685925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¿De que manera los cambios de la poblaci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afectaron el desarrollo de la Isla?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138-143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139214" y="2038350"/>
            <a:ext cx="3794758" cy="2590800"/>
          </a:xfrm>
          <a:prstGeom prst="rect">
            <a:avLst/>
          </a:prstGeom>
          <a:noFill/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428750"/>
            <a:ext cx="2590800" cy="31597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Ganader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Trapiche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ingenio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Arrobas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jengibre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ingen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81150"/>
            <a:ext cx="5141719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657600" y="1491606"/>
            <a:ext cx="5105400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En Puerto Rico se </a:t>
            </a:r>
            <a:r>
              <a:rPr lang="es-ES" sz="2400" dirty="0" smtClean="0">
                <a:latin typeface="Caslon Antique" panose="02027200000000000000" pitchFamily="18" charset="0"/>
              </a:rPr>
              <a:t>dio </a:t>
            </a:r>
            <a:r>
              <a:rPr lang="es-ES" sz="2400" dirty="0">
                <a:latin typeface="Caslon Antique" panose="02027200000000000000" pitchFamily="18" charset="0"/>
              </a:rPr>
              <a:t>una fuerte disminuci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 los yacimientos </a:t>
            </a:r>
            <a:r>
              <a:rPr lang="es-ES" sz="2400" dirty="0" smtClean="0">
                <a:latin typeface="Caslon Antique" panose="02027200000000000000" pitchFamily="18" charset="0"/>
              </a:rPr>
              <a:t>aur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feros </a:t>
            </a:r>
            <a:r>
              <a:rPr lang="es-ES" sz="2400" dirty="0">
                <a:latin typeface="Caslon Antique" panose="02027200000000000000" pitchFamily="18" charset="0"/>
              </a:rPr>
              <a:t>a partir de la tercera d</a:t>
            </a:r>
            <a:r>
              <a:rPr lang="es-ES" sz="2200" dirty="0">
                <a:latin typeface="Caslon Antique" panose="02027200000000000000" pitchFamily="18" charset="0"/>
              </a:rPr>
              <a:t>é</a:t>
            </a:r>
            <a:r>
              <a:rPr lang="es-ES" sz="2400" dirty="0">
                <a:latin typeface="Caslon Antique" panose="02027200000000000000" pitchFamily="18" charset="0"/>
              </a:rPr>
              <a:t>cada del siglo XVI, los cuales hab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constituido el principal rengl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econ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mico durante los primeros 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os de la colonizaci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</a:t>
            </a:r>
            <a:r>
              <a:rPr lang="es-ES" sz="2400" dirty="0" smtClean="0">
                <a:latin typeface="Caslon Antique" panose="02027200000000000000" pitchFamily="18" charset="0"/>
              </a:rPr>
              <a:t>.</a:t>
            </a:r>
          </a:p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</a:t>
            </a:r>
            <a:r>
              <a:rPr lang="es-ES" sz="2400" dirty="0">
                <a:latin typeface="Caslon Antique" panose="02027200000000000000" pitchFamily="18" charset="0"/>
              </a:rPr>
              <a:t>isla se despobl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r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pidamente ante la escasez de oro y las noticias de enormes riquezas en </a:t>
            </a:r>
            <a:r>
              <a:rPr lang="es-ES" sz="2400" dirty="0" smtClean="0">
                <a:latin typeface="Caslon Antique" panose="02027200000000000000" pitchFamily="18" charset="0"/>
              </a:rPr>
              <a:t>Sudam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rica. </a:t>
            </a:r>
            <a:r>
              <a:rPr lang="es-ES" sz="2400" dirty="0">
                <a:latin typeface="Caslon Antique" panose="02027200000000000000" pitchFamily="18" charset="0"/>
              </a:rPr>
              <a:t>Esto dio paso a que los pocos y empobrecidos espa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oles que quedaron en </a:t>
            </a:r>
            <a:r>
              <a:rPr lang="es-ES" sz="2400" dirty="0" smtClean="0">
                <a:latin typeface="Caslon Antique" panose="02027200000000000000" pitchFamily="18" charset="0"/>
              </a:rPr>
              <a:t>la isla </a:t>
            </a:r>
            <a:r>
              <a:rPr lang="es-ES" sz="2400" dirty="0">
                <a:latin typeface="Caslon Antique" panose="02027200000000000000" pitchFamily="18" charset="0"/>
              </a:rPr>
              <a:t>se </a:t>
            </a:r>
            <a:r>
              <a:rPr lang="es-ES" sz="2400" dirty="0" smtClean="0">
                <a:latin typeface="Caslon Antique" panose="02027200000000000000" pitchFamily="18" charset="0"/>
              </a:rPr>
              <a:t>movieran </a:t>
            </a:r>
            <a:r>
              <a:rPr lang="es-ES" sz="2400" dirty="0">
                <a:latin typeface="Caslon Antique" panose="02027200000000000000" pitchFamily="18" charset="0"/>
              </a:rPr>
              <a:t>cada vez 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en la </a:t>
            </a:r>
            <a:r>
              <a:rPr lang="es-ES" sz="2400" dirty="0" smtClean="0">
                <a:latin typeface="Caslon Antique" panose="02027200000000000000" pitchFamily="18" charset="0"/>
              </a:rPr>
              <a:t>agricultura.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El azúcar y el ganado</a:t>
            </a:r>
            <a:endParaRPr lang="es-ES" sz="4400" b="1" dirty="0">
              <a:latin typeface="BIRTH OF A HERO" pitchFamily="2" charset="0"/>
            </a:endParaRPr>
          </a:p>
        </p:txBody>
      </p:sp>
      <p:pic>
        <p:nvPicPr>
          <p:cNvPr id="1026" name="Picture 2" descr="Image result for puerto rico azucar en la era coloni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2" t="2439" r="4401"/>
          <a:stretch/>
        </p:blipFill>
        <p:spPr bwMode="auto">
          <a:xfrm>
            <a:off x="387995" y="2114550"/>
            <a:ext cx="3160367" cy="21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15991">
            <a:off x="8343364" y="1028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352550"/>
            <a:ext cx="5181600" cy="35225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ca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y el jengibre fueron los productos que mejores expectativas ofrec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an. La ca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llam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la atenci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de los 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acaudalados y el jengibre de los menos pudientes debido, principalmente, a la </a:t>
            </a:r>
            <a:r>
              <a:rPr lang="es-ES" sz="2400" dirty="0" smtClean="0">
                <a:latin typeface="Caslon Antique" panose="02027200000000000000" pitchFamily="18" charset="0"/>
              </a:rPr>
              <a:t>poca </a:t>
            </a:r>
            <a:r>
              <a:rPr lang="es-ES" sz="2400" dirty="0">
                <a:latin typeface="Caslon Antique" panose="02027200000000000000" pitchFamily="18" charset="0"/>
              </a:rPr>
              <a:t>inversi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que requer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a.</a:t>
            </a:r>
          </a:p>
          <a:p>
            <a:pPr algn="r">
              <a:spcBef>
                <a:spcPct val="20000"/>
              </a:spcBef>
            </a:pPr>
            <a:endParaRPr lang="es-ES" sz="2400" dirty="0">
              <a:latin typeface="Caslon Antique" panose="02027200000000000000" pitchFamily="18" charset="0"/>
            </a:endParaRPr>
          </a:p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La ca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a lleg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Puerto Rico en el siglo XVI, procedente de </a:t>
            </a:r>
            <a:r>
              <a:rPr lang="es-ES" sz="2400" dirty="0" smtClean="0">
                <a:latin typeface="Caslon Antique" panose="02027200000000000000" pitchFamily="18" charset="0"/>
              </a:rPr>
              <a:t>la </a:t>
            </a:r>
            <a:r>
              <a:rPr lang="es-ES" sz="2400" dirty="0">
                <a:latin typeface="Caslon Antique" panose="02027200000000000000" pitchFamily="18" charset="0"/>
              </a:rPr>
              <a:t>Espa</a:t>
            </a:r>
            <a:r>
              <a:rPr lang="es-ES" sz="22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ola. </a:t>
            </a:r>
            <a:r>
              <a:rPr lang="es-ES" sz="2400" dirty="0" smtClean="0">
                <a:latin typeface="Caslon Antique" panose="02027200000000000000" pitchFamily="18" charset="0"/>
              </a:rPr>
              <a:t>Al principio, </a:t>
            </a:r>
            <a:r>
              <a:rPr lang="es-ES" sz="2400" dirty="0">
                <a:latin typeface="Caslon Antique" panose="02027200000000000000" pitchFamily="18" charset="0"/>
              </a:rPr>
              <a:t>la molienda de este producto se realizaba en una rudimentaria 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quina llamada trapiche que, </a:t>
            </a:r>
            <a:r>
              <a:rPr lang="es-ES" sz="2400" dirty="0" smtClean="0">
                <a:latin typeface="Caslon Antique" panose="02027200000000000000" pitchFamily="18" charset="0"/>
              </a:rPr>
              <a:t>usualmente, </a:t>
            </a:r>
            <a:r>
              <a:rPr lang="es-ES" sz="2400" dirty="0">
                <a:latin typeface="Caslon Antique" panose="02027200000000000000" pitchFamily="18" charset="0"/>
              </a:rPr>
              <a:t>era operada por esclavos o por bestias.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2050" name="Picture 2" descr="Image result for puerto rico azucar en la era colonial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333" y="1881038"/>
            <a:ext cx="2981603" cy="22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6159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15991">
            <a:off x="8343363" y="5714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>
                    <a:lumMod val="9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352550"/>
            <a:ext cx="5181600" cy="32766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>
                <a:latin typeface="Caslon Antique" panose="02027200000000000000" pitchFamily="18" charset="0"/>
              </a:rPr>
              <a:t>El procesamiento de la </a:t>
            </a:r>
            <a:r>
              <a:rPr lang="es-ES" sz="2400" dirty="0" smtClean="0">
                <a:latin typeface="Caslon Antique" panose="02027200000000000000" pitchFamily="18" charset="0"/>
              </a:rPr>
              <a:t>ca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como la </a:t>
            </a:r>
            <a:r>
              <a:rPr lang="es-ES" sz="2400" dirty="0">
                <a:latin typeface="Caslon Antique" panose="02027200000000000000" pitchFamily="18" charset="0"/>
              </a:rPr>
              <a:t>principal producci</a:t>
            </a:r>
            <a:r>
              <a:rPr lang="es-ES" sz="22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en la </a:t>
            </a:r>
            <a:r>
              <a:rPr lang="es-ES" sz="2400" dirty="0" smtClean="0">
                <a:latin typeface="Caslon Antique" panose="02027200000000000000" pitchFamily="18" charset="0"/>
              </a:rPr>
              <a:t>isla perdi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</a:t>
            </a:r>
            <a:r>
              <a:rPr lang="es-ES" sz="2400" dirty="0">
                <a:latin typeface="Caslon Antique" panose="02027200000000000000" pitchFamily="18" charset="0"/>
              </a:rPr>
              <a:t>importancia. </a:t>
            </a:r>
            <a:r>
              <a:rPr lang="es-ES" sz="2400" dirty="0" smtClean="0">
                <a:latin typeface="Caslon Antique" panose="02027200000000000000" pitchFamily="18" charset="0"/>
              </a:rPr>
              <a:t>En Puerto </a:t>
            </a:r>
            <a:r>
              <a:rPr lang="es-ES" sz="2400" dirty="0">
                <a:latin typeface="Caslon Antique" panose="02027200000000000000" pitchFamily="18" charset="0"/>
              </a:rPr>
              <a:t>Rico se recurrieron a otros tipos de cultivos que ten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an mayor </a:t>
            </a:r>
            <a:r>
              <a:rPr lang="es-ES" sz="2400" dirty="0" smtClean="0">
                <a:latin typeface="Caslon Antique" panose="02027200000000000000" pitchFamily="18" charset="0"/>
              </a:rPr>
              <a:t>demanda. </a:t>
            </a:r>
            <a:r>
              <a:rPr lang="es-ES" sz="2400" dirty="0">
                <a:latin typeface="Caslon Antique" panose="02027200000000000000" pitchFamily="18" charset="0"/>
              </a:rPr>
              <a:t>Entre esas </a:t>
            </a:r>
            <a:r>
              <a:rPr lang="es-ES" sz="2400" dirty="0" smtClean="0">
                <a:latin typeface="Caslon Antique" panose="02027200000000000000" pitchFamily="18" charset="0"/>
              </a:rPr>
              <a:t>estuvieron </a:t>
            </a:r>
            <a:r>
              <a:rPr lang="es-ES" sz="2400" dirty="0">
                <a:latin typeface="Caslon Antique" panose="02027200000000000000" pitchFamily="18" charset="0"/>
              </a:rPr>
              <a:t>el jengibre, el achiote y el cacao. No obstante, fue la econom</a:t>
            </a:r>
            <a:r>
              <a:rPr lang="es-ES" sz="2200" dirty="0">
                <a:latin typeface="Caslon Antique" panose="02027200000000000000" pitchFamily="18" charset="0"/>
              </a:rPr>
              <a:t>í</a:t>
            </a:r>
            <a:r>
              <a:rPr lang="es-ES" sz="2400" dirty="0">
                <a:latin typeface="Caslon Antique" panose="02027200000000000000" pitchFamily="18" charset="0"/>
              </a:rPr>
              <a:t>a ganadera la que m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s relevancia tuvo en el Puerto </a:t>
            </a:r>
            <a:r>
              <a:rPr lang="es-ES" sz="2400" dirty="0" smtClean="0">
                <a:latin typeface="Caslon Antique" panose="02027200000000000000" pitchFamily="18" charset="0"/>
              </a:rPr>
              <a:t>Rico. </a:t>
            </a:r>
            <a:r>
              <a:rPr lang="es-ES" sz="2400" dirty="0">
                <a:latin typeface="Caslon Antique" panose="02027200000000000000" pitchFamily="18" charset="0"/>
              </a:rPr>
              <a:t>Las grandes extensiones de tierra de la isla sirvieron de h</a:t>
            </a:r>
            <a:r>
              <a:rPr lang="es-ES" sz="2200" dirty="0">
                <a:latin typeface="Caslon Antique" panose="02027200000000000000" pitchFamily="18" charset="0"/>
              </a:rPr>
              <a:t>á</a:t>
            </a:r>
            <a:r>
              <a:rPr lang="es-ES" sz="2400" dirty="0">
                <a:latin typeface="Caslon Antique" panose="02027200000000000000" pitchFamily="18" charset="0"/>
              </a:rPr>
              <a:t>bitat para el ganado que se fue </a:t>
            </a:r>
            <a:r>
              <a:rPr lang="es-ES" sz="2400" dirty="0" smtClean="0">
                <a:latin typeface="Caslon Antique" panose="02027200000000000000" pitchFamily="18" charset="0"/>
              </a:rPr>
              <a:t>proliferando.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4" name="Picture 2" descr="Image result for ganad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000"/>
          <a:stretch/>
        </p:blipFill>
        <p:spPr bwMode="auto">
          <a:xfrm>
            <a:off x="457199" y="1265960"/>
            <a:ext cx="2959607" cy="33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72896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428750"/>
            <a:ext cx="86868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En 1521, Caparra fue abandonada, y la capital fue trasladada a una isleta al norte, que serv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de zona portuaria llamada: Puerto Rico. Esta, ahora recibi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el nombre de la isla, mientras la nueva capital recibi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el nombre de la isla: San Juan. Una inversi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nombres. Esto refleja un cambio de inter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s por la miner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al comercio mar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timo. 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La isla cambia de nombre</a:t>
            </a:r>
            <a:endParaRPr lang="es-ES" sz="4400" b="1" dirty="0">
              <a:latin typeface="BIRTH OF A HERO" pitchFamily="2" charset="0"/>
            </a:endParaRPr>
          </a:p>
        </p:txBody>
      </p:sp>
      <p:pic>
        <p:nvPicPr>
          <p:cNvPr id="4098" name="Picture 2" descr="Viejo San Juan 500"/>
          <p:cNvPicPr>
            <a:picLocks noChangeAspect="1" noChangeArrowheads="1"/>
          </p:cNvPicPr>
          <p:nvPr/>
        </p:nvPicPr>
        <p:blipFill>
          <a:blip r:embed="rId2" cstate="print">
            <a:lum bright="-20000" contrast="27000"/>
          </a:blip>
          <a:srcRect l="847" t="2247" r="847" b="51119"/>
          <a:stretch>
            <a:fillRect/>
          </a:stretch>
        </p:blipFill>
        <p:spPr bwMode="auto">
          <a:xfrm>
            <a:off x="-1" y="2952750"/>
            <a:ext cx="9144001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504950"/>
            <a:ext cx="3429000" cy="3067050"/>
            <a:chOff x="609600" y="1504950"/>
            <a:chExt cx="3429000" cy="3067050"/>
          </a:xfrm>
        </p:grpSpPr>
        <p:sp>
          <p:nvSpPr>
            <p:cNvPr id="22" name="Oval 21"/>
            <p:cNvSpPr/>
            <p:nvPr/>
          </p:nvSpPr>
          <p:spPr>
            <a:xfrm>
              <a:off x="2667000" y="3409950"/>
              <a:ext cx="990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97198" y="3409950"/>
              <a:ext cx="448876" cy="447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Image result for CLIP ART STUDENT SHOCK vecto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858" t="9142" r="1714" b="13143"/>
            <a:stretch/>
          </p:blipFill>
          <p:spPr bwMode="auto">
            <a:xfrm>
              <a:off x="609600" y="1581150"/>
              <a:ext cx="3429000" cy="2990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Callout 24"/>
            <p:cNvSpPr/>
            <p:nvPr/>
          </p:nvSpPr>
          <p:spPr>
            <a:xfrm>
              <a:off x="1905000" y="1504950"/>
              <a:ext cx="1524000" cy="762000"/>
            </a:xfrm>
            <a:prstGeom prst="wedgeEllipseCallout">
              <a:avLst>
                <a:gd name="adj1" fmla="val -43825"/>
                <a:gd name="adj2" fmla="val 6474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 CENA" panose="02000000000000000000" pitchFamily="2" charset="0"/>
                </a:rPr>
                <a:t>¡ </a:t>
              </a:r>
              <a:r>
                <a:rPr lang="en-US" sz="11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 CENA" panose="02000000000000000000" pitchFamily="2" charset="0"/>
                </a:rPr>
                <a:t>NO, NO PUEDE SER! ¡YO QUERIA LEER POR 4 HORAS!!!</a:t>
              </a:r>
              <a:endPara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 CEN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457</Words>
  <Application>Microsoft Office PowerPoint</Application>
  <PresentationFormat>On-screen Show (16:9)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227</cp:revision>
  <dcterms:created xsi:type="dcterms:W3CDTF">2019-07-26T01:32:32Z</dcterms:created>
  <dcterms:modified xsi:type="dcterms:W3CDTF">2020-11-21T18:58:39Z</dcterms:modified>
</cp:coreProperties>
</file>