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8" r:id="rId4"/>
    <p:sldId id="279" r:id="rId5"/>
    <p:sldId id="286" r:id="rId6"/>
    <p:sldId id="289" r:id="rId7"/>
    <p:sldId id="295" r:id="rId8"/>
    <p:sldId id="296" r:id="rId9"/>
    <p:sldId id="297" r:id="rId10"/>
    <p:sldId id="298" r:id="rId11"/>
    <p:sldId id="292" r:id="rId12"/>
    <p:sldId id="294" r:id="rId13"/>
    <p:sldId id="290" r:id="rId14"/>
    <p:sldId id="299" r:id="rId15"/>
    <p:sldId id="291" r:id="rId16"/>
    <p:sldId id="300" r:id="rId17"/>
    <p:sldId id="293" r:id="rId18"/>
    <p:sldId id="301" r:id="rId19"/>
    <p:sldId id="263" r:id="rId20"/>
    <p:sldId id="259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4A9C92"/>
    <a:srgbClr val="5BB1A7"/>
    <a:srgbClr val="B3D3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72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6645-C053-4D1D-9259-975A05A9501B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pinerichland.org/cms/lib07/PA01001138/Centricity/Domain/33/HOM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09550"/>
            <a:ext cx="1143000" cy="385011"/>
          </a:xfrm>
          <a:prstGeom prst="rect">
            <a:avLst/>
          </a:prstGeom>
          <a:noFill/>
        </p:spPr>
      </p:pic>
      <p:pic>
        <p:nvPicPr>
          <p:cNvPr id="1030" name="Picture 6" descr="http://writesource.iparadigms.com/_/rsrc/1320362105589/config/customLogo.gif?revision=11"/>
          <p:cNvPicPr>
            <a:picLocks noChangeAspect="1" noChangeArrowheads="1"/>
          </p:cNvPicPr>
          <p:nvPr/>
        </p:nvPicPr>
        <p:blipFill>
          <a:blip r:embed="rId3" cstate="print"/>
          <a:srcRect l="1250" t="37333" r="33750" b="20000"/>
          <a:stretch>
            <a:fillRect/>
          </a:stretch>
        </p:blipFill>
        <p:spPr bwMode="auto">
          <a:xfrm>
            <a:off x="0" y="1047751"/>
            <a:ext cx="2819400" cy="433754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381000" y="4171950"/>
            <a:ext cx="15240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Jim Soto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8600" y="209550"/>
            <a:ext cx="457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Q3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038600" y="1809750"/>
            <a:ext cx="41148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UlusalOkul.Com Çizgili" pitchFamily="2" charset="0"/>
              </a:rPr>
              <a:t>Persuasive Writing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10242" name="Picture 2" descr="E:\PROFESIONAL\7TH WRITING SMART ROOM KIT 2015-2016\Phillip Martin Clip Art\la_languageart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657350"/>
            <a:ext cx="4953000" cy="266024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7" grpId="0" build="p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4648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Plan Your Essay</a:t>
            </a:r>
            <a:endParaRPr lang="en-US" sz="4000" b="1" dirty="0">
              <a:solidFill>
                <a:schemeClr val="bg1"/>
              </a:solidFill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73355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indent="-457200"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An opinion statement names the problem and proposes a solution.</a:t>
            </a:r>
            <a:endParaRPr lang="en-US" sz="2400" b="1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800350"/>
            <a:ext cx="1600200" cy="1295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The problem</a:t>
            </a:r>
            <a:endParaRPr lang="en-US" b="1" dirty="0"/>
          </a:p>
        </p:txBody>
      </p:sp>
      <p:sp>
        <p:nvSpPr>
          <p:cNvPr id="5" name="Cross 4"/>
          <p:cNvSpPr/>
          <p:nvPr/>
        </p:nvSpPr>
        <p:spPr>
          <a:xfrm>
            <a:off x="2743200" y="3028950"/>
            <a:ext cx="457200" cy="457200"/>
          </a:xfrm>
          <a:prstGeom prst="plus">
            <a:avLst>
              <a:gd name="adj" fmla="val 4202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0" y="2800350"/>
            <a:ext cx="2209800" cy="1295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An opinion statement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3352800" y="2800350"/>
            <a:ext cx="1600200" cy="1295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The solution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5105400" y="3105150"/>
            <a:ext cx="381000" cy="457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3333750"/>
            <a:ext cx="381000" cy="457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PROFESIONAL\7TH WRITING SMART ROOM KIT 2015-2016\Writing Course.jpg"/>
          <p:cNvPicPr>
            <a:picLocks noChangeAspect="1" noChangeArrowheads="1"/>
          </p:cNvPicPr>
          <p:nvPr/>
        </p:nvPicPr>
        <p:blipFill>
          <a:blip r:embed="rId2" cstate="print"/>
          <a:srcRect t="34074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1371600" y="2266950"/>
            <a:ext cx="64008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UlusalOkul.Com Çizgili" pitchFamily="2" charset="0"/>
              </a:rPr>
              <a:t>Drafting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705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Keys to Effective Writing</a:t>
            </a:r>
            <a:endParaRPr lang="en-US" sz="4000" b="1" dirty="0">
              <a:solidFill>
                <a:schemeClr val="bg1"/>
              </a:solidFill>
              <a:latin typeface="UlusalOkul.Com Çizgili" pitchFamily="2" charset="0"/>
            </a:endParaRPr>
          </a:p>
        </p:txBody>
      </p:sp>
      <p:pic>
        <p:nvPicPr>
          <p:cNvPr id="6148" name="Picture 4" descr="http://www.clker.com/cliparts/x/H/X/O/H/r/notebook-paper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047750"/>
            <a:ext cx="3581400" cy="39814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00400" y="1276350"/>
            <a:ext cx="3048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b="1" dirty="0" smtClean="0"/>
              <a:t>Use your organized list or an outline as a planning guide.</a:t>
            </a:r>
          </a:p>
          <a:p>
            <a:pPr marL="342900" indent="-342900">
              <a:buAutoNum type="arabicPeriod"/>
            </a:pPr>
            <a:r>
              <a:rPr lang="en-US" sz="1600" b="1" dirty="0" smtClean="0"/>
              <a:t>Get all your ideas on paper in your first draft.</a:t>
            </a:r>
          </a:p>
          <a:p>
            <a:pPr marL="342900" indent="-342900">
              <a:buAutoNum type="arabicPeriod"/>
            </a:pPr>
            <a:r>
              <a:rPr lang="en-US" sz="1600" b="1" dirty="0" smtClean="0"/>
              <a:t>Write on every other line to make room for changes later.</a:t>
            </a:r>
          </a:p>
          <a:p>
            <a:pPr marL="342900" indent="-342900">
              <a:buAutoNum type="arabicPeriod"/>
            </a:pPr>
            <a:r>
              <a:rPr lang="en-US" sz="1600" b="1" dirty="0" smtClean="0"/>
              <a:t>Write a clear opinion statement.</a:t>
            </a:r>
          </a:p>
          <a:p>
            <a:pPr marL="342900" indent="-342900">
              <a:buAutoNum type="arabicPeriod"/>
            </a:pPr>
            <a:r>
              <a:rPr lang="en-US" sz="1600" b="1" dirty="0" smtClean="0"/>
              <a:t>Use specific details to convince your readers that the problem is serious and your solution will work.</a:t>
            </a:r>
          </a:p>
          <a:p>
            <a:pPr marL="342900" indent="-342900">
              <a:buAutoNum type="arabicPeriod"/>
            </a:pPr>
            <a:r>
              <a:rPr lang="en-US" sz="1600" b="1" dirty="0" smtClean="0"/>
              <a:t>Use clear logic and avoid “fuzzy thinking”.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PROFESIONAL\7TH WRITING SMART ROOM KIT 2015-2016\Writing Course.jpg"/>
          <p:cNvPicPr>
            <a:picLocks noChangeAspect="1" noChangeArrowheads="1"/>
          </p:cNvPicPr>
          <p:nvPr/>
        </p:nvPicPr>
        <p:blipFill>
          <a:blip r:embed="rId2" cstate="print"/>
          <a:srcRect t="34074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1371600" y="203835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UlusalOkul.Com Çizgili" pitchFamily="2" charset="0"/>
              </a:rPr>
              <a:t>Revising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010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Keys to Effective Revising</a:t>
            </a:r>
            <a:endParaRPr lang="en-US" sz="4000" b="1" dirty="0">
              <a:solidFill>
                <a:schemeClr val="bg1"/>
              </a:solidFill>
              <a:latin typeface="UlusalOkul.Com Çizgili" pitchFamily="2" charset="0"/>
            </a:endParaRPr>
          </a:p>
        </p:txBody>
      </p:sp>
      <p:pic>
        <p:nvPicPr>
          <p:cNvPr id="6148" name="Picture 4" descr="http://www.clker.com/cliparts/x/H/X/O/H/r/notebook-paper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047750"/>
            <a:ext cx="3581400" cy="39814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00400" y="1276350"/>
            <a:ext cx="3048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b="1" dirty="0" smtClean="0"/>
              <a:t>Read through your draft to feel how well your essay works.</a:t>
            </a:r>
          </a:p>
          <a:p>
            <a:pPr marL="342900" indent="-342900">
              <a:buAutoNum type="arabicPeriod"/>
            </a:pPr>
            <a:r>
              <a:rPr lang="en-US" sz="1600" b="1" dirty="0" smtClean="0"/>
              <a:t>Make sure your opinion statement names the problem and proposes the solution.</a:t>
            </a:r>
          </a:p>
          <a:p>
            <a:pPr marL="342900" indent="-342900">
              <a:buAutoNum type="arabicPeriod"/>
            </a:pPr>
            <a:r>
              <a:rPr lang="en-US" sz="1600" b="1" dirty="0" smtClean="0"/>
              <a:t>Make sure your paragraphs follow your writing plan.</a:t>
            </a:r>
          </a:p>
          <a:p>
            <a:pPr marL="342900" indent="-342900">
              <a:buAutoNum type="arabicPeriod"/>
            </a:pPr>
            <a:r>
              <a:rPr lang="en-US" sz="1600" b="1" dirty="0" smtClean="0"/>
              <a:t>Make sure your voice shines through.</a:t>
            </a:r>
          </a:p>
          <a:p>
            <a:pPr marL="342900" indent="-342900">
              <a:buAutoNum type="arabicPeriod"/>
            </a:pPr>
            <a:r>
              <a:rPr lang="en-US" sz="1600" b="1" dirty="0" smtClean="0"/>
              <a:t>Make sure your words and sentences are strong and clear.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PROFESIONAL\7TH WRITING SMART ROOM KIT 2015-2016\Writing Course.jpg"/>
          <p:cNvPicPr>
            <a:picLocks noChangeAspect="1" noChangeArrowheads="1"/>
          </p:cNvPicPr>
          <p:nvPr/>
        </p:nvPicPr>
        <p:blipFill>
          <a:blip r:embed="rId2" cstate="print"/>
          <a:srcRect t="34074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1371600" y="203835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UlusalOkul.Com Çizgili" pitchFamily="2" charset="0"/>
              </a:rPr>
              <a:t>Editing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010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Keys to Effective Editing</a:t>
            </a:r>
            <a:endParaRPr lang="en-US" sz="4000" b="1" dirty="0">
              <a:solidFill>
                <a:schemeClr val="bg1"/>
              </a:solidFill>
              <a:latin typeface="UlusalOkul.Com Çizgili" pitchFamily="2" charset="0"/>
            </a:endParaRPr>
          </a:p>
        </p:txBody>
      </p:sp>
      <p:pic>
        <p:nvPicPr>
          <p:cNvPr id="6148" name="Picture 4" descr="http://www.clker.com/cliparts/x/H/X/O/H/r/notebook-paper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047750"/>
            <a:ext cx="3581400" cy="39814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00400" y="1276350"/>
            <a:ext cx="304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b="1" dirty="0" smtClean="0"/>
              <a:t>Use a dictionary, a thesaurus and the </a:t>
            </a:r>
            <a:r>
              <a:rPr lang="en-US" sz="1600" b="1" i="1" dirty="0" smtClean="0"/>
              <a:t>“Proofreader’s Guide”</a:t>
            </a:r>
            <a:r>
              <a:rPr lang="en-US" sz="1600" b="1" dirty="0" smtClean="0"/>
              <a:t> in this book.</a:t>
            </a:r>
          </a:p>
          <a:p>
            <a:pPr marL="342900" indent="-342900">
              <a:buAutoNum type="arabicPeriod"/>
            </a:pPr>
            <a:r>
              <a:rPr lang="en-US" sz="1600" b="1" dirty="0" smtClean="0"/>
              <a:t>Check for any words or phrases that might be confusing.</a:t>
            </a:r>
          </a:p>
          <a:p>
            <a:pPr marL="342900" indent="-342900">
              <a:buAutoNum type="arabicPeriod"/>
            </a:pPr>
            <a:r>
              <a:rPr lang="en-US" sz="1600" b="1" dirty="0" smtClean="0"/>
              <a:t>Check for punctuation, capitalization, </a:t>
            </a:r>
            <a:r>
              <a:rPr lang="en-US" sz="1600" b="1" dirty="0" err="1" smtClean="0"/>
              <a:t>spelling,and</a:t>
            </a:r>
            <a:r>
              <a:rPr lang="en-US" sz="1600" b="1" dirty="0" smtClean="0"/>
              <a:t> grammar.</a:t>
            </a:r>
          </a:p>
          <a:p>
            <a:pPr marL="342900" indent="-342900">
              <a:buAutoNum type="arabicPeriod"/>
            </a:pPr>
            <a:r>
              <a:rPr lang="en-US" sz="1600" b="1" dirty="0" smtClean="0"/>
              <a:t>Use the proofreading marks that appear in the inside cover of your textbook.</a:t>
            </a:r>
            <a:endParaRPr lang="en-US" sz="16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PROFESIONAL\7TH WRITING SMART ROOM KIT 2015-2016\Writing Course.jpg"/>
          <p:cNvPicPr>
            <a:picLocks noChangeAspect="1" noChangeArrowheads="1"/>
          </p:cNvPicPr>
          <p:nvPr/>
        </p:nvPicPr>
        <p:blipFill>
          <a:blip r:embed="rId2" cstate="print"/>
          <a:srcRect t="34074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1371600" y="203835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UlusalOkul.Com Çizgili" pitchFamily="2" charset="0"/>
              </a:rPr>
              <a:t>Publishing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885950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Today you will start revising, editing and publishing to turn in your essay with all its steps next March 28, 2016, sharp!</a:t>
            </a:r>
          </a:p>
        </p:txBody>
      </p:sp>
      <p:pic>
        <p:nvPicPr>
          <p:cNvPr id="3" name="Picture 2" descr="F:\PROFESIONAL\7TH WRITING SMART ROOM KIT 2015-2016\Phillip Martin Clip Art\student_55_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200150"/>
            <a:ext cx="2438400" cy="35396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 descr="http://school.phillipmartin.info/school_pencil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278" y="2343150"/>
            <a:ext cx="2399846" cy="2514600"/>
          </a:xfrm>
          <a:prstGeom prst="rect">
            <a:avLst/>
          </a:prstGeom>
          <a:noFill/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Homework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1828800" y="2800350"/>
            <a:ext cx="990600" cy="533400"/>
          </a:xfrm>
          <a:prstGeom prst="wedgeEllipseCallout">
            <a:avLst>
              <a:gd name="adj1" fmla="val -61840"/>
              <a:gd name="adj2" fmla="val 653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doh</a:t>
            </a:r>
            <a:r>
              <a:rPr lang="en-US" sz="1600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!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1885950"/>
            <a:ext cx="5486400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In your Skills Book complete pgs.  123-128.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Writing Complex Sentences 1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Writing Complex Sentences 2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Writing Complex Sentences 3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prstClr val="white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Lesson Objective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9" name="Picture 6" descr="http://images.clipartpanda.com/light-bulb-clip-art-png-light_bulb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1601745"/>
            <a:ext cx="1729978" cy="2992395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6096000" cy="25146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Learn the content and structure of a persuasive problem-solution essay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Plan, draft, revise, and edit a persuasive problem-solution essay</a:t>
            </a: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Pages 223-260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457200" y="13335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Next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12" name="Picture 2" descr="http://forms.hmhco.com/templates-1.0/images/writesource/write-source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248150"/>
            <a:ext cx="2209800" cy="476250"/>
          </a:xfrm>
          <a:prstGeom prst="rect">
            <a:avLst/>
          </a:prstGeom>
          <a:noFill/>
        </p:spPr>
      </p:pic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943600" y="424815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Jim Soto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©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2016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57200" y="2190750"/>
            <a:ext cx="61722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UlusalOkul.Com Çizgili" pitchFamily="2" charset="0"/>
              </a:rPr>
              <a:t>Taking Notes</a:t>
            </a:r>
            <a:endParaRPr lang="en-US" sz="4400" b="1" dirty="0">
              <a:solidFill>
                <a:schemeClr val="bg1"/>
              </a:solidFill>
              <a:latin typeface="UlusalOkul.Com Çizgili" pitchFamily="2" charset="0"/>
            </a:endParaRPr>
          </a:p>
        </p:txBody>
      </p:sp>
      <p:pic>
        <p:nvPicPr>
          <p:cNvPr id="16" name="Picture 2" descr="http://www.pppst.com/facs_feeling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3578"/>
            <a:ext cx="1828800" cy="25196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81000" y="133350"/>
            <a:ext cx="7162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900" b="1" dirty="0" smtClean="0">
                <a:solidFill>
                  <a:schemeClr val="bg1"/>
                </a:solidFill>
                <a:latin typeface="UlusalOkul.Com Çizgili" pitchFamily="2" charset="0"/>
              </a:rPr>
              <a:t>Writing a Persuasive Essay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1809750"/>
            <a:ext cx="5638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Persuasive essays present a problem, convince readers that there is a need to fix the problem, and then offer a solution as the best way to accomplish it. </a:t>
            </a:r>
          </a:p>
        </p:txBody>
      </p:sp>
      <p:pic>
        <p:nvPicPr>
          <p:cNvPr id="8194" name="Picture 2" descr="F:\PROFESIONAL\7TH WRITING SMART ROOM KIT 2015-2016\Phillip Martin Clip Art\business_1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00151"/>
            <a:ext cx="2241417" cy="3733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4648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Reading Model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733550"/>
            <a:ext cx="8229600" cy="1295400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Waterfront Rescue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 problem-solution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essay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sample in pages 225-226,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then complete the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Respond to the reading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assessment at the end. Prepare for a discussion in ten minutes.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http://cdn.1001freedownloads.com/vector/thumb/110787/chica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105150"/>
            <a:ext cx="4572000" cy="175771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PROFESIONAL\7TH WRITING SMART ROOM KIT 2015-2016\Writing Course.jpg"/>
          <p:cNvPicPr>
            <a:picLocks noChangeAspect="1" noChangeArrowheads="1"/>
          </p:cNvPicPr>
          <p:nvPr/>
        </p:nvPicPr>
        <p:blipFill>
          <a:blip r:embed="rId2" cstate="print"/>
          <a:srcRect t="34074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371600" y="2038350"/>
            <a:ext cx="6400800" cy="876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UlusalOkul.Com Çizgili" pitchFamily="2" charset="0"/>
              </a:rPr>
              <a:t>Prewriting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4343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Brainstorming!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733550"/>
            <a:ext cx="4953000" cy="3048000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Get together with your teammates to have a brainstorming session. Choose a topic idea from the following areas: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A neighborhood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issue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400" baseline="0" dirty="0" smtClean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</a:rPr>
              <a:t> municipal issue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A Puerto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Rican issue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400" baseline="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world wide issue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4" name="Picture 2" descr="E:\PROFESIONAL\7TH WRITING SMART ROOM KIT 2015-2016\Phillip Martin Clip Art\journalis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809750"/>
            <a:ext cx="3425519" cy="3124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4343400" y="196215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2800">
              <a:latin typeface="Apple Garamond Light" pitchFamily="2" charset="0"/>
            </a:endParaRP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 flipV="1">
            <a:off x="7010400" y="1885950"/>
            <a:ext cx="304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2800">
              <a:latin typeface="Apple Garamond Light" pitchFamily="2" charset="0"/>
            </a:endParaRPr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 flipV="1">
            <a:off x="5257800" y="4171950"/>
            <a:ext cx="304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2800">
              <a:latin typeface="Apple Garamond Light" pitchFamily="2" charset="0"/>
            </a:endParaRPr>
          </a:p>
        </p:txBody>
      </p:sp>
      <p:sp>
        <p:nvSpPr>
          <p:cNvPr id="15" name="Line 24"/>
          <p:cNvSpPr>
            <a:spLocks noChangeShapeType="1"/>
          </p:cNvSpPr>
          <p:nvPr/>
        </p:nvSpPr>
        <p:spPr bwMode="auto">
          <a:xfrm flipH="1" flipV="1">
            <a:off x="6553200" y="1733550"/>
            <a:ext cx="762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2800">
              <a:latin typeface="Apple Garamond Light" pitchFamily="2" charset="0"/>
            </a:endParaRPr>
          </a:p>
        </p:txBody>
      </p:sp>
      <p:sp>
        <p:nvSpPr>
          <p:cNvPr id="2" name="Subtitle 2"/>
          <p:cNvSpPr txBox="1">
            <a:spLocks/>
          </p:cNvSpPr>
          <p:nvPr/>
        </p:nvSpPr>
        <p:spPr>
          <a:xfrm>
            <a:off x="457200" y="1733550"/>
            <a:ext cx="2743200" cy="1905000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After brainstorming, a topic cluster can help you think of the problems around you.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28600" y="13335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800" b="1" dirty="0" smtClean="0">
                <a:solidFill>
                  <a:schemeClr val="bg1"/>
                </a:solidFill>
                <a:latin typeface="UlusalOkul.Com Çizgili" pitchFamily="2" charset="0"/>
              </a:rPr>
              <a:t>Starting a Problem-solution essay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Line 23"/>
          <p:cNvSpPr>
            <a:spLocks noChangeShapeType="1"/>
          </p:cNvSpPr>
          <p:nvPr/>
        </p:nvSpPr>
        <p:spPr bwMode="auto">
          <a:xfrm>
            <a:off x="6477000" y="4171950"/>
            <a:ext cx="381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2800">
              <a:latin typeface="Apple Garamond Light" pitchFamily="2" charset="0"/>
            </a:endParaRPr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 flipH="1">
            <a:off x="4114800" y="2343150"/>
            <a:ext cx="457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2800">
              <a:latin typeface="Apple Garamond Light" pitchFamily="2" charset="0"/>
            </a:endParaRPr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6019800" y="340995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2800">
              <a:latin typeface="Apple Garamond Light" pitchFamily="2" charset="0"/>
            </a:endParaRPr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 flipV="1">
            <a:off x="6400800" y="2419350"/>
            <a:ext cx="228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2800">
              <a:latin typeface="Apple Garamond Light" pitchFamily="2" charset="0"/>
            </a:endParaRPr>
          </a:p>
        </p:txBody>
      </p:sp>
      <p:sp>
        <p:nvSpPr>
          <p:cNvPr id="8" name="Line 24"/>
          <p:cNvSpPr>
            <a:spLocks noChangeShapeType="1"/>
          </p:cNvSpPr>
          <p:nvPr/>
        </p:nvSpPr>
        <p:spPr bwMode="auto">
          <a:xfrm flipH="1" flipV="1">
            <a:off x="5105400" y="2419350"/>
            <a:ext cx="381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sz="2800">
              <a:latin typeface="Apple Garamond Light" pitchFamily="2" charset="0"/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257800" y="2647950"/>
            <a:ext cx="1676400" cy="838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pple Garamond Light" pitchFamily="2" charset="0"/>
              </a:rPr>
              <a:t>problems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pple Garamond Light" pitchFamily="2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248400" y="1885950"/>
            <a:ext cx="914400" cy="6858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pple Garamond Light" pitchFamily="2" charset="0"/>
              </a:rPr>
              <a:t>home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pple Garamond Light" pitchFamily="2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486400" y="3790950"/>
            <a:ext cx="1066800" cy="6858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pple Garamond Light" pitchFamily="2" charset="0"/>
              </a:rPr>
              <a:t>school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pple Garamond Light" pitchFamily="2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2971800" y="2647950"/>
            <a:ext cx="1828800" cy="7620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pple Garamond Light" pitchFamily="2" charset="0"/>
              </a:rPr>
              <a:t>noise pollution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pple Garamond Light" pitchFamily="2" charset="0"/>
            </a:endParaRP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4495800" y="1962150"/>
            <a:ext cx="838200" cy="609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pple Garamond Light" pitchFamily="2" charset="0"/>
              </a:rPr>
              <a:t>city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pple Garamond Light" pitchFamily="2" charset="0"/>
            </a:endParaRP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6705600" y="4095750"/>
            <a:ext cx="1219200" cy="609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pple Garamond Light" pitchFamily="2" charset="0"/>
              </a:rPr>
              <a:t>no stage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pple Garamond Light" pitchFamily="2" charset="0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5105400" y="1200150"/>
            <a:ext cx="1828800" cy="609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pple Garamond Light" pitchFamily="2" charset="0"/>
              </a:rPr>
              <a:t>neighbor’s dog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pple Garamond Light" pitchFamily="2" charset="0"/>
            </a:endParaRPr>
          </a:p>
        </p:txBody>
      </p:sp>
      <p:sp>
        <p:nvSpPr>
          <p:cNvPr id="18" name="Oval 9"/>
          <p:cNvSpPr>
            <a:spLocks noChangeArrowheads="1"/>
          </p:cNvSpPr>
          <p:nvPr/>
        </p:nvSpPr>
        <p:spPr bwMode="auto">
          <a:xfrm>
            <a:off x="3962400" y="4171950"/>
            <a:ext cx="1447800" cy="609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pple Garamond Light" pitchFamily="2" charset="0"/>
              </a:rPr>
              <a:t>homework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pple Garamond Light" pitchFamily="2" charset="0"/>
            </a:endParaRPr>
          </a:p>
        </p:txBody>
      </p:sp>
      <p:sp>
        <p:nvSpPr>
          <p:cNvPr id="20" name="Oval 9"/>
          <p:cNvSpPr>
            <a:spLocks noChangeArrowheads="1"/>
          </p:cNvSpPr>
          <p:nvPr/>
        </p:nvSpPr>
        <p:spPr bwMode="auto">
          <a:xfrm>
            <a:off x="7010400" y="1428750"/>
            <a:ext cx="1752600" cy="609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pple Garamond Light" pitchFamily="2" charset="0"/>
              </a:rPr>
              <a:t>one bathroom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pple Garamond Light" pitchFamily="2" charset="0"/>
            </a:endParaRPr>
          </a:p>
        </p:txBody>
      </p:sp>
      <p:sp>
        <p:nvSpPr>
          <p:cNvPr id="22" name="Oval 9"/>
          <p:cNvSpPr>
            <a:spLocks noChangeArrowheads="1"/>
          </p:cNvSpPr>
          <p:nvPr/>
        </p:nvSpPr>
        <p:spPr bwMode="auto">
          <a:xfrm>
            <a:off x="3352800" y="1428750"/>
            <a:ext cx="1371600" cy="609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pple Garamond Light" pitchFamily="2" charset="0"/>
              </a:rPr>
              <a:t>overgrowth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pple Garamond Light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9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3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 animBg="1"/>
      <p:bldP spid="17" grpId="0" animBg="1"/>
      <p:bldP spid="15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 autoUpdateAnimBg="0"/>
      <p:bldP spid="10" grpId="0" animBg="1" autoUpdateAnimBg="0"/>
      <p:bldP spid="11" grpId="0" animBg="1" autoUpdateAnimBg="0"/>
      <p:bldP spid="12" grpId="0" animBg="1" autoUpdateAnimBg="0"/>
      <p:bldP spid="13" grpId="0" animBg="1" autoUpdateAnimBg="0"/>
      <p:bldP spid="14" grpId="0" animBg="1" autoUpdateAnimBg="0"/>
      <p:bldP spid="16" grpId="0" animBg="1" autoUpdateAnimBg="0"/>
      <p:bldP spid="18" grpId="0" animBg="1" autoUpdateAnimBg="0"/>
      <p:bldP spid="20" grpId="0" animBg="1" autoUpdateAnimBg="0"/>
      <p:bldP spid="2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733550"/>
            <a:ext cx="259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Once you have chosen a problem, present it in a chart. In it, write several persuasive details as possible solutions.</a:t>
            </a:r>
            <a:endParaRPr lang="en-US" sz="2400" b="1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3335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UlusalOkul.Com Çizgili" pitchFamily="2" charset="0"/>
              </a:rPr>
              <a:t>Gathering Problem/Solution Chart</a:t>
            </a:r>
            <a:endParaRPr lang="en-US" sz="3600" b="1" dirty="0">
              <a:solidFill>
                <a:schemeClr val="bg1"/>
              </a:solidFill>
              <a:latin typeface="UlusalOkul.Com Çizgili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00400" y="1581150"/>
          <a:ext cx="5562600" cy="316992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781300"/>
                <a:gridCol w="2781300"/>
              </a:tblGrid>
              <a:tr h="38100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pple Garamond" pitchFamily="2" charset="0"/>
                        </a:rPr>
                        <a:t>Problem- The school board may</a:t>
                      </a:r>
                      <a:r>
                        <a:rPr lang="en-US" sz="2000" baseline="0" dirty="0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pple Garamond" pitchFamily="2" charset="0"/>
                        </a:rPr>
                        <a:t> cancel science camp</a:t>
                      </a:r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pple Garamond" pitchFamily="2" charset="0"/>
                        </a:rPr>
                        <a:t>.</a:t>
                      </a:r>
                      <a:endParaRPr lang="en-US" sz="2000" dirty="0">
                        <a:latin typeface="Apple Garamond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" pitchFamily="2" charset="0"/>
                        </a:rPr>
                        <a:t>Why does the problem exist?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pple Garamon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" pitchFamily="2" charset="0"/>
                        </a:rPr>
                        <a:t>Why should it be solved?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pple Garamond" pitchFamily="2" charset="0"/>
                      </a:endParaRPr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" pitchFamily="2" charset="0"/>
                        </a:rPr>
                        <a:t>Science camp costs $30 per student.</a:t>
                      </a:r>
                      <a:endParaRPr lang="en-US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pple Garamond" pitchFamily="2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" pitchFamily="2" charset="0"/>
                        </a:rPr>
                        <a:t>Without science camp, we wouldn’t get to do outdoor projects.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" pitchFamily="2" charset="0"/>
                        </a:rPr>
                        <a:t>mini-steam engine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" pitchFamily="2" charset="0"/>
                        </a:rPr>
                        <a:t>solar panels</a:t>
                      </a:r>
                      <a:endParaRPr lang="en-U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pple Garamond" pitchFamily="2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" pitchFamily="2" charset="0"/>
                        </a:rPr>
                        <a:t>This year the cost would be $3,000.</a:t>
                      </a:r>
                      <a:endParaRPr lang="en-US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pple Garamond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pple Garamond" pitchFamily="2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" pitchFamily="2" charset="0"/>
                        </a:rPr>
                        <a:t>School’s budget has been cut.</a:t>
                      </a:r>
                      <a:endParaRPr lang="en-US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pple Garamond" pitchFamily="2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" pitchFamily="2" charset="0"/>
                        </a:rPr>
                        <a:t>Nature is the place to learn about nature.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" pitchFamily="2" charset="0"/>
                        </a:rPr>
                        <a:t>rock </a:t>
                      </a:r>
                      <a:r>
                        <a:rPr lang="en-U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" pitchFamily="2" charset="0"/>
                        </a:rPr>
                        <a:t>&amp; plant id</a:t>
                      </a:r>
                      <a:endParaRPr lang="en-U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pple Garamond" pitchFamily="2" charset="0"/>
                      </a:endParaRP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" pitchFamily="2" charset="0"/>
                        </a:rPr>
                        <a:t>The economy is in bad shape.</a:t>
                      </a:r>
                      <a:endParaRPr lang="en-US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pple Garamond" pitchFamily="2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pple Garamond" pitchFamily="2" charset="0"/>
                      </a:endParaRP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" pitchFamily="2" charset="0"/>
                        </a:rPr>
                        <a:t>Everybody goes or nobody goes.</a:t>
                      </a:r>
                      <a:endParaRPr lang="en-US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pple Garamon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" pitchFamily="2" charset="0"/>
                        </a:rPr>
                        <a:t>6</a:t>
                      </a:r>
                      <a:r>
                        <a:rPr lang="en-US" sz="1600" b="0" baseline="30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" pitchFamily="2" charset="0"/>
                        </a:rPr>
                        <a:t>th</a:t>
                      </a:r>
                      <a:r>
                        <a:rPr lang="en-US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pple Garamond" pitchFamily="2" charset="0"/>
                        </a:rPr>
                        <a:t> graders want to save the camp.</a:t>
                      </a:r>
                      <a:endParaRPr lang="en-US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pple Garamond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s-media-cache-ak0.pinimg.com/736x/ff/22/e7/ff22e7ab76b58c28f88f1a9c5c9ee61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1123950"/>
            <a:ext cx="3946814" cy="3276600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</p:pic>
      <p:sp>
        <p:nvSpPr>
          <p:cNvPr id="2" name="Subtitle 2"/>
          <p:cNvSpPr txBox="1">
            <a:spLocks/>
          </p:cNvSpPr>
          <p:nvPr/>
        </p:nvSpPr>
        <p:spPr>
          <a:xfrm>
            <a:off x="152400" y="133350"/>
            <a:ext cx="8839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UlusalOkul.Com Çizgili" pitchFamily="2" charset="0"/>
              </a:rPr>
              <a:t>Gathering Details About the Solution</a:t>
            </a:r>
            <a:endParaRPr lang="en-US" sz="3600" b="1" dirty="0">
              <a:solidFill>
                <a:schemeClr val="bg1"/>
              </a:solidFill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1981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Once you have chosen a solution, figure out how to implement it with a 5 W’s &amp; H chart.</a:t>
            </a:r>
            <a:endParaRPr lang="en-US" sz="2400" b="1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E:\PROFESIONAL\7TH WRITING SMART ROOM KIT 2015-2016\Phillip Martin Clip Art\teacher_3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24512">
            <a:off x="2571324" y="2257468"/>
            <a:ext cx="2673584" cy="2291643"/>
          </a:xfrm>
          <a:prstGeom prst="rect">
            <a:avLst/>
          </a:prstGeom>
          <a:noFill/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4953000" y="1428750"/>
            <a:ext cx="1600200" cy="228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perspectiveHeroicExtremeLeftFacing"/>
              <a:lightRig rig="threePt" dir="t"/>
            </a:scene3d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Mechanical Fun" pitchFamily="2" charset="0"/>
              </a:rPr>
              <a:t>Who</a:t>
            </a:r>
            <a:r>
              <a:rPr lang="en-US" sz="2000" b="1" dirty="0" smtClean="0">
                <a:solidFill>
                  <a:schemeClr val="bg1"/>
                </a:solidFill>
                <a:latin typeface="Maharlika" pitchFamily="2" charset="0"/>
              </a:rPr>
              <a:t>?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Mechanical Fun" pitchFamily="2" charset="0"/>
              </a:rPr>
              <a:t>what</a:t>
            </a:r>
            <a:r>
              <a:rPr lang="en-US" sz="2000" b="1" dirty="0" smtClean="0">
                <a:solidFill>
                  <a:schemeClr val="bg1"/>
                </a:solidFill>
                <a:latin typeface="Maharlika" pitchFamily="2" charset="0"/>
              </a:rPr>
              <a:t> ?</a:t>
            </a:r>
            <a:endParaRPr lang="en-US" sz="2000" b="1" dirty="0" smtClean="0">
              <a:solidFill>
                <a:schemeClr val="bg1"/>
              </a:solidFill>
              <a:latin typeface="Mechanical Fun" pitchFamily="2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Mechanical Fun" pitchFamily="2" charset="0"/>
              </a:rPr>
              <a:t>Where</a:t>
            </a:r>
            <a:r>
              <a:rPr lang="en-US" sz="2000" b="1" dirty="0" smtClean="0">
                <a:solidFill>
                  <a:schemeClr val="bg1"/>
                </a:solidFill>
                <a:latin typeface="Maharlika" pitchFamily="2" charset="0"/>
              </a:rPr>
              <a:t> ?</a:t>
            </a:r>
            <a:endParaRPr lang="en-US" sz="2000" b="1" dirty="0" smtClean="0">
              <a:solidFill>
                <a:schemeClr val="bg1"/>
              </a:solidFill>
              <a:latin typeface="Mechanical Fun" pitchFamily="2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Mechanical Fun" pitchFamily="2" charset="0"/>
              </a:rPr>
              <a:t>When</a:t>
            </a:r>
            <a:r>
              <a:rPr lang="en-US" sz="2000" b="1" dirty="0" smtClean="0">
                <a:solidFill>
                  <a:schemeClr val="bg1"/>
                </a:solidFill>
                <a:latin typeface="Maharlika" pitchFamily="2" charset="0"/>
              </a:rPr>
              <a:t> ?</a:t>
            </a:r>
            <a:endParaRPr lang="en-US" sz="2000" b="1" dirty="0" smtClean="0">
              <a:solidFill>
                <a:schemeClr val="bg1"/>
              </a:solidFill>
              <a:latin typeface="Mechanical Fun" pitchFamily="2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Mechanical Fun" pitchFamily="2" charset="0"/>
              </a:rPr>
              <a:t>Why</a:t>
            </a:r>
            <a:r>
              <a:rPr lang="en-US" sz="2000" b="1" dirty="0" smtClean="0">
                <a:solidFill>
                  <a:schemeClr val="bg1"/>
                </a:solidFill>
                <a:latin typeface="Maharlika" pitchFamily="2" charset="0"/>
              </a:rPr>
              <a:t> ?</a:t>
            </a:r>
            <a:endParaRPr lang="en-US" sz="2000" b="1" dirty="0" smtClean="0">
              <a:solidFill>
                <a:schemeClr val="bg1"/>
              </a:solidFill>
              <a:latin typeface="Mechanical Fun" pitchFamily="2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Mechanical Fun" pitchFamily="2" charset="0"/>
              </a:rPr>
              <a:t>how</a:t>
            </a:r>
            <a:r>
              <a:rPr lang="en-US" sz="2000" b="1" dirty="0" smtClean="0">
                <a:solidFill>
                  <a:schemeClr val="bg1"/>
                </a:solidFill>
                <a:latin typeface="Maharlika" pitchFamily="2" charset="0"/>
              </a:rPr>
              <a:t> ?</a:t>
            </a:r>
            <a:endParaRPr lang="en-US" sz="2000" b="1" dirty="0">
              <a:solidFill>
                <a:schemeClr val="bg1"/>
              </a:solidFill>
              <a:latin typeface="Mechanical Fun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594</Words>
  <Application>Microsoft Office PowerPoint</Application>
  <PresentationFormat>On-screen Show (16:9)</PresentationFormat>
  <Paragraphs>92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Froebles</dc:creator>
  <cp:lastModifiedBy>Jim</cp:lastModifiedBy>
  <cp:revision>269</cp:revision>
  <dcterms:created xsi:type="dcterms:W3CDTF">2014-07-21T19:21:28Z</dcterms:created>
  <dcterms:modified xsi:type="dcterms:W3CDTF">2016-03-19T23:52:27Z</dcterms:modified>
</cp:coreProperties>
</file>