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5" r:id="rId7"/>
    <p:sldId id="273" r:id="rId8"/>
    <p:sldId id="274" r:id="rId9"/>
    <p:sldId id="276" r:id="rId10"/>
    <p:sldId id="277" r:id="rId11"/>
    <p:sldId id="270" r:id="rId12"/>
    <p:sldId id="271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 l="4385" b="3426"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Carlos I, Puerto Rico &amp; los Esclavos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0" y="1733550"/>
            <a:ext cx="5257800" cy="320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Para 1518 comenz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entrar a la isla una gran cantidad de esclavos africanos para resolver el asunto de la disminuci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mano de obra. Carlos I, nieto de los Reyes Cat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licos y nuevo monarca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ol, implement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cambios en el gobierno de la isla. El primero fue el de alcaldes, seguido por los gobernadores letrados y finalmente gobernadores militares.</a:t>
            </a:r>
          </a:p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  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Carlos I"/>
          <p:cNvPicPr>
            <a:picLocks noChangeAspect="1" noChangeArrowheads="1"/>
          </p:cNvPicPr>
          <p:nvPr/>
        </p:nvPicPr>
        <p:blipFill>
          <a:blip r:embed="rId2" cstate="print">
            <a:lum bright="4000" contrast="9000"/>
          </a:blip>
          <a:srcRect/>
          <a:stretch>
            <a:fillRect/>
          </a:stretch>
        </p:blipFill>
        <p:spPr bwMode="auto">
          <a:xfrm>
            <a:off x="457200" y="1450269"/>
            <a:ext cx="2597678" cy="3331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2" name="Picture 2" descr="Image result for readi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59" y="1657350"/>
            <a:ext cx="3306441" cy="23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419350"/>
            <a:ext cx="53340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137 del </a:t>
            </a:r>
            <a:r>
              <a:rPr lang="es-ES" sz="2600" dirty="0" smtClean="0">
                <a:latin typeface="Caslon Antique" panose="02027200000000000000" pitchFamily="18" charset="0"/>
              </a:rPr>
              <a:t>libro.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 smtClean="0">
                <a:latin typeface="Caslon Antique" panose="02027200000000000000" pitchFamily="18" charset="0"/>
              </a:rPr>
              <a:t>al 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11817"/>
            <a:ext cx="25908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81150"/>
            <a:ext cx="5486400" cy="2243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 smtClean="0">
                <a:latin typeface="BIRTH OF A HERO" pitchFamily="2" charset="0"/>
              </a:rPr>
              <a:t>Capitulo 8: Riquezas Tainas para Europa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810000" y="3181350"/>
            <a:ext cx="1524001" cy="168592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18435" cy="320253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2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caracter</a:t>
            </a:r>
            <a:r>
              <a:rPr lang="es-ES" sz="22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sticas tuvo la econom</a:t>
            </a:r>
            <a:r>
              <a:rPr lang="es-ES" sz="22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de la nueva colonia? ¿Que cambios luego experiment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Paginas 134-137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44935" y="933450"/>
            <a:ext cx="4199065" cy="4210050"/>
            <a:chOff x="4944935" y="933450"/>
            <a:chExt cx="4199065" cy="4210050"/>
          </a:xfrm>
        </p:grpSpPr>
        <p:sp>
          <p:nvSpPr>
            <p:cNvPr id="6" name="Rectangle 5"/>
            <p:cNvSpPr/>
            <p:nvPr/>
          </p:nvSpPr>
          <p:spPr>
            <a:xfrm>
              <a:off x="5715000" y="3105150"/>
              <a:ext cx="18288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15200" y="4095750"/>
              <a:ext cx="9906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Image result for diego salced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356"/>
            <a:stretch>
              <a:fillRect/>
            </a:stretch>
          </p:blipFill>
          <p:spPr bwMode="auto">
            <a:xfrm>
              <a:off x="4944935" y="933450"/>
              <a:ext cx="4199065" cy="42100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11934"/>
            <a:ext cx="42672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Arcabuz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cabalgatas 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Leyes de Burgos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Cabildos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Real y Supremo Consejo de Indias</a:t>
            </a:r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Gobernadores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letrados</a:t>
            </a:r>
          </a:p>
          <a:p>
            <a:pPr marL="800100" lvl="1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slon Antique" panose="02027200000000000000" pitchFamily="18" charset="0"/>
              </a:rPr>
              <a:t>militares</a:t>
            </a:r>
          </a:p>
          <a:p>
            <a:pPr>
              <a:lnSpc>
                <a:spcPts val="3800"/>
              </a:lnSpc>
            </a:pPr>
            <a:endParaRPr lang="es-ES" sz="2400" dirty="0" smtClean="0">
              <a:latin typeface="Caslon Antique" panose="02027200000000000000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aguirre the wrath of g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0" t="24390" r="19514" b="17074"/>
          <a:stretch/>
        </p:blipFill>
        <p:spPr bwMode="auto">
          <a:xfrm>
            <a:off x="6248400" y="2950234"/>
            <a:ext cx="2362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La Triste Historia de Diego Salcedo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5791199" cy="3200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1511 Diego Salcedo (un soldado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ol) fue recibido por Urayo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n, cacique en la regi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Mayag</a:t>
            </a:r>
            <a:r>
              <a:rPr lang="es-ES" sz="2200" dirty="0" smtClean="0">
                <a:latin typeface="Caslon Antique" panose="02027200000000000000" pitchFamily="18" charset="0"/>
              </a:rPr>
              <a:t>ü</a:t>
            </a:r>
            <a:r>
              <a:rPr lang="es-ES" sz="2400" dirty="0" smtClean="0">
                <a:latin typeface="Caslon Antique" panose="02027200000000000000" pitchFamily="18" charset="0"/>
              </a:rPr>
              <a:t>ez y se le ofreci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quedarse para pasar la noche. Al d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siguiente, por orden de Urayo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n, Salcedo fue  ahogado mientras intentaba cruzar el r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o Guaorabo (actualmente llamado Gran R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o 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asco). Su cuerpo fue observado durante tres. Tras la confirmaci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 mortalidad de los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oles, Ag</a:t>
            </a:r>
            <a:r>
              <a:rPr lang="es-ES" sz="2200" dirty="0" smtClean="0">
                <a:latin typeface="Caslon Antique" panose="02027200000000000000" pitchFamily="18" charset="0"/>
              </a:rPr>
              <a:t>ü</a:t>
            </a:r>
            <a:r>
              <a:rPr lang="es-ES" sz="2400" dirty="0" smtClean="0">
                <a:latin typeface="Caslon Antique" panose="02027200000000000000" pitchFamily="18" charset="0"/>
              </a:rPr>
              <a:t>eybana II orden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los Ta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nos sublevarse. 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diego salcedo puerto ric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746385"/>
            <a:ext cx="3505201" cy="4397115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Revuelta Taina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5943599" cy="3352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Hastiado del maltrato de los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oles, Ag</a:t>
            </a:r>
            <a:r>
              <a:rPr lang="es-ES" sz="2000" dirty="0" smtClean="0">
                <a:latin typeface="Caslon Antique" panose="02027200000000000000" pitchFamily="18" charset="0"/>
              </a:rPr>
              <a:t>ü</a:t>
            </a:r>
            <a:r>
              <a:rPr lang="es-ES" sz="2400" dirty="0" smtClean="0">
                <a:latin typeface="Caslon Antique" panose="02027200000000000000" pitchFamily="18" charset="0"/>
              </a:rPr>
              <a:t>eybana II resolvi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atacar a uno de los encomenderos mas brutales. Aunque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esp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as enterados del plan de ataque taino , el primer acto de guerra llevado a cabo por ellos fue la ejecuci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Crist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bal de Sotomayor y la quema de su asentamiento. A partir de ah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, el conflicto escal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hasta que los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oles, liderados por Ponce de Le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ganaron a pesar de la ventaja num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 de los ta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nos. 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drowned conquistador"/>
          <p:cNvPicPr>
            <a:picLocks noChangeAspect="1" noChangeArrowheads="1"/>
          </p:cNvPicPr>
          <p:nvPr/>
        </p:nvPicPr>
        <p:blipFill>
          <a:blip r:embed="rId2" cstate="print">
            <a:lum bright="-3000" contrast="12000"/>
          </a:blip>
          <a:srcRect r="70000"/>
          <a:stretch>
            <a:fillRect/>
          </a:stretch>
        </p:blipFill>
        <p:spPr bwMode="auto">
          <a:xfrm>
            <a:off x="6400800" y="-6236"/>
            <a:ext cx="2743200" cy="5149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95350"/>
            <a:ext cx="5791200" cy="40559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Investigaciones recientes indican que la rebeli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pudo haber durado unos 7a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Entre 1514 y 1515, los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 avanzaron hacia el Daguao (</a:t>
            </a:r>
            <a:r>
              <a:rPr lang="en-US" sz="2400" dirty="0" smtClean="0">
                <a:latin typeface="Caslon Antique" pitchFamily="18" charset="0"/>
              </a:rPr>
              <a:t>Naguabo)</a:t>
            </a:r>
            <a:r>
              <a:rPr lang="es-ES" sz="2400" dirty="0" smtClean="0">
                <a:latin typeface="Caslon Antique" pitchFamily="18" charset="0"/>
              </a:rPr>
              <a:t>, empujando a los ta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nos a buscar refugio en las Antillas Menores, con la presencia de Ag</a:t>
            </a:r>
            <a:r>
              <a:rPr lang="es-ES" sz="2000" dirty="0" smtClean="0">
                <a:latin typeface="Caslon Antique" pitchFamily="18" charset="0"/>
              </a:rPr>
              <a:t>ü</a:t>
            </a:r>
            <a:r>
              <a:rPr lang="es-ES" sz="2400" dirty="0" smtClean="0">
                <a:latin typeface="Caslon Antique" pitchFamily="18" charset="0"/>
              </a:rPr>
              <a:t>eybana II en Guadalupe. El </a:t>
            </a:r>
            <a:r>
              <a:rPr lang="es-ES" sz="2000" dirty="0" smtClean="0">
                <a:latin typeface="Caslon Antique" pitchFamily="18" charset="0"/>
              </a:rPr>
              <a:t>ú</a:t>
            </a:r>
            <a:r>
              <a:rPr lang="es-ES" sz="2400" dirty="0" smtClean="0">
                <a:latin typeface="Caslon Antique" pitchFamily="18" charset="0"/>
              </a:rPr>
              <a:t>ltimo informe de un ta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no que pudo haber sido cacique se hizo en 1518. Los ataques llevados a cabo por los ta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nos exiliados y sus asociados de las islas vecinas se extendieron hasta la d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cada de 1520, y finalmente cesaron en 1529.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" name="Picture 2" descr="Image result for drowned conquistador"/>
          <p:cNvPicPr>
            <a:picLocks noChangeAspect="1" noChangeArrowheads="1"/>
          </p:cNvPicPr>
          <p:nvPr/>
        </p:nvPicPr>
        <p:blipFill>
          <a:blip r:embed="rId2" cstate="print">
            <a:lum bright="-3000" contrast="10000"/>
          </a:blip>
          <a:srcRect l="70000"/>
          <a:stretch>
            <a:fillRect/>
          </a:stretch>
        </p:blipFill>
        <p:spPr bwMode="auto">
          <a:xfrm>
            <a:off x="6400800" y="0"/>
            <a:ext cx="2743200" cy="5149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25443" b="18982"/>
          <a:stretch/>
        </p:blipFill>
        <p:spPr>
          <a:xfrm>
            <a:off x="0" y="1809750"/>
            <a:ext cx="9144000" cy="333375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422761"/>
            <a:ext cx="8686800" cy="136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Entre 1529 y 1530, la poblaci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ó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n local, espa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ñ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ola y ta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í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na, se vio afectada por 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paso de 3 huracanes</a:t>
            </a:r>
            <a:r>
              <a:rPr kumimoji="0" lang="es-ES" sz="22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 y 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una plaga que los nativos no estaban equipados para superar.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200" dirty="0" smtClean="0">
                <a:solidFill>
                  <a:sysClr val="windowText" lastClr="000000"/>
                </a:solidFill>
                <a:latin typeface="Caslon Antique" pitchFamily="18" charset="0"/>
                <a:cs typeface="Arial" pitchFamily="34" charset="0"/>
              </a:rPr>
              <a:t>Esto disminuy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ó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 su papel en el trabajo pesado de la colonizaci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ó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n, que ahora se</a:t>
            </a:r>
            <a:r>
              <a:rPr kumimoji="0" lang="es-ES" sz="22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 mov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í</a:t>
            </a:r>
            <a:r>
              <a:rPr kumimoji="0" lang="es-ES" sz="22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 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hacia las plantaciones y se alejaba de la miner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í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a, a favor de m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á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slon Antique" pitchFamily="18" charset="0"/>
                <a:cs typeface="Arial" pitchFamily="34" charset="0"/>
              </a:rPr>
              <a:t>s esclavos africanos. </a:t>
            </a:r>
          </a:p>
        </p:txBody>
      </p:sp>
    </p:spTree>
    <p:extLst>
      <p:ext uri="{BB962C8B-B14F-4D97-AF65-F5344CB8AC3E}">
        <p14:creationId xmlns:p14="http://schemas.microsoft.com/office/powerpoint/2010/main" xmlns="" val="4358478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Dos Cabildos para la Isla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2190750"/>
            <a:ext cx="5029199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bajo los gobernadores designados por la Corona y a su gusto. En los 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ltimos momentos de la era colonial, Puerto Rico logro ganar representaci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en los tribunales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oles. Estos Cabildos jugaron un papel importante en la vida comunitaria de Puerto Rico en ese momento. 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4098" name="Picture 2" descr="Image result for caparra ruins"/>
          <p:cNvPicPr>
            <a:picLocks noChangeAspect="1" noChangeArrowheads="1"/>
          </p:cNvPicPr>
          <p:nvPr/>
        </p:nvPicPr>
        <p:blipFill>
          <a:blip r:embed="rId2" cstate="print"/>
          <a:srcRect l="5993" r="5308"/>
          <a:stretch>
            <a:fillRect/>
          </a:stretch>
        </p:blipFill>
        <p:spPr bwMode="auto">
          <a:xfrm>
            <a:off x="5410200" y="2266950"/>
            <a:ext cx="3308124" cy="24876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0495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Para 1515, habían dos Cabildos: el de San Juan (Caparra) y el de San Germ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n. Los "Cabildos" eran las asambleas representativas locales; serv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an estrictamente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612</Words>
  <Application>Microsoft Office PowerPoint</Application>
  <PresentationFormat>On-screen Show (16:9)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231</cp:revision>
  <dcterms:created xsi:type="dcterms:W3CDTF">2019-07-26T01:32:32Z</dcterms:created>
  <dcterms:modified xsi:type="dcterms:W3CDTF">2020-11-14T16:17:04Z</dcterms:modified>
</cp:coreProperties>
</file>