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6" r:id="rId4"/>
    <p:sldId id="264" r:id="rId5"/>
    <p:sldId id="291" r:id="rId6"/>
    <p:sldId id="303" r:id="rId7"/>
    <p:sldId id="304" r:id="rId8"/>
    <p:sldId id="305" r:id="rId9"/>
    <p:sldId id="306" r:id="rId10"/>
    <p:sldId id="307" r:id="rId11"/>
    <p:sldId id="308" r:id="rId12"/>
    <p:sldId id="294" r:id="rId13"/>
    <p:sldId id="300" r:id="rId14"/>
    <p:sldId id="310" r:id="rId15"/>
    <p:sldId id="309" r:id="rId16"/>
    <p:sldId id="302" r:id="rId17"/>
    <p:sldId id="287" r:id="rId18"/>
    <p:sldId id="311" r:id="rId19"/>
    <p:sldId id="286" r:id="rId20"/>
    <p:sldId id="263" r:id="rId2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90" d="100"/>
          <a:sy n="90" d="100"/>
        </p:scale>
        <p:origin x="-504" y="-52"/>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11/23/2018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11/23/2018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11/23/2018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11/23/2018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0BAD85-D78A-4B78-B04D-AC35C89ADD94}" type="datetimeFigureOut">
              <a:rPr lang="en-US" smtClean="0"/>
              <a:pPr/>
              <a:t>11/23/2018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0BAD85-D78A-4B78-B04D-AC35C89ADD94}" type="datetimeFigureOut">
              <a:rPr lang="en-US" smtClean="0"/>
              <a:pPr/>
              <a:t>11/23/2018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0BAD85-D78A-4B78-B04D-AC35C89ADD94}" type="datetimeFigureOut">
              <a:rPr lang="en-US" smtClean="0"/>
              <a:pPr/>
              <a:t>11/23/2018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0BAD85-D78A-4B78-B04D-AC35C89ADD94}" type="datetimeFigureOut">
              <a:rPr lang="en-US" smtClean="0"/>
              <a:pPr/>
              <a:t>11/23/2018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0BAD85-D78A-4B78-B04D-AC35C89ADD94}" type="datetimeFigureOut">
              <a:rPr lang="en-US" smtClean="0"/>
              <a:pPr/>
              <a:t>11/23/2018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0BAD85-D78A-4B78-B04D-AC35C89ADD94}" type="datetimeFigureOut">
              <a:rPr lang="en-US" smtClean="0"/>
              <a:pPr/>
              <a:t>11/23/2018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0BAD85-D78A-4B78-B04D-AC35C89ADD94}" type="datetimeFigureOut">
              <a:rPr lang="en-US" smtClean="0"/>
              <a:pPr/>
              <a:t>11/23/2018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60BAD85-D78A-4B78-B04D-AC35C89ADD94}" type="datetimeFigureOut">
              <a:rPr lang="en-US" smtClean="0"/>
              <a:pPr/>
              <a:t>11/23/2018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E844490-C249-449E-8482-EFB7C706F12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TYk0KeYhqYQ"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youtube.com/watch?v=0CASqqDI63c"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Image result for torah"/>
          <p:cNvPicPr>
            <a:picLocks noChangeAspect="1" noChangeArrowheads="1"/>
          </p:cNvPicPr>
          <p:nvPr/>
        </p:nvPicPr>
        <p:blipFill>
          <a:blip r:embed="rId2" cstate="print"/>
          <a:srcRect/>
          <a:stretch>
            <a:fillRect/>
          </a:stretch>
        </p:blipFill>
        <p:spPr bwMode="auto">
          <a:xfrm>
            <a:off x="0" y="0"/>
            <a:ext cx="9144000" cy="5143500"/>
          </a:xfrm>
          <a:prstGeom prst="rect">
            <a:avLst/>
          </a:prstGeom>
          <a:noFill/>
        </p:spPr>
      </p:pic>
      <p:sp>
        <p:nvSpPr>
          <p:cNvPr id="2" name="Title 1"/>
          <p:cNvSpPr>
            <a:spLocks noGrp="1"/>
          </p:cNvSpPr>
          <p:nvPr>
            <p:ph type="ctrTitle"/>
          </p:nvPr>
        </p:nvSpPr>
        <p:spPr>
          <a:xfrm>
            <a:off x="0" y="2876550"/>
            <a:ext cx="9144000" cy="1295399"/>
          </a:xfrm>
        </p:spPr>
        <p:txBody>
          <a:bodyPr>
            <a:noAutofit/>
          </a:bodyPr>
          <a:lstStyle/>
          <a:p>
            <a:r>
              <a:rPr lang="en-US" sz="8800" b="1" dirty="0" smtClean="0">
                <a:latin typeface="BIRTH OF A HERO" pitchFamily="2" charset="0"/>
              </a:rPr>
              <a:t>WORLD HISTORY</a:t>
            </a:r>
            <a:endParaRPr lang="en-US" sz="8800" b="1" dirty="0">
              <a:latin typeface="BIRTH OF A HERO" pitchFamily="2" charset="0"/>
            </a:endParaRPr>
          </a:p>
        </p:txBody>
      </p:sp>
      <p:sp>
        <p:nvSpPr>
          <p:cNvPr id="3" name="Subtitle 2"/>
          <p:cNvSpPr>
            <a:spLocks noGrp="1"/>
          </p:cNvSpPr>
          <p:nvPr>
            <p:ph type="subTitle" idx="1"/>
          </p:nvPr>
        </p:nvSpPr>
        <p:spPr>
          <a:xfrm>
            <a:off x="1524000" y="2266950"/>
            <a:ext cx="3810000" cy="742950"/>
          </a:xfrm>
        </p:spPr>
        <p:txBody>
          <a:bodyPr>
            <a:noAutofit/>
          </a:bodyPr>
          <a:lstStyle/>
          <a:p>
            <a:pPr algn="l"/>
            <a:r>
              <a:rPr lang="en-US" b="1" dirty="0" smtClean="0">
                <a:ln w="18415" cmpd="sng">
                  <a:noFill/>
                  <a:prstDash val="solid"/>
                </a:ln>
                <a:solidFill>
                  <a:schemeClr val="tx1"/>
                </a:solidFill>
                <a:effectLst>
                  <a:glow rad="101600">
                    <a:schemeClr val="accent6">
                      <a:satMod val="175000"/>
                      <a:alpha val="40000"/>
                    </a:schemeClr>
                  </a:glow>
                </a:effectLst>
                <a:latin typeface="BIRTH OF A HERO" pitchFamily="2" charset="0"/>
              </a:rPr>
              <a:t>Jewish Beliefs &amp; Texts</a:t>
            </a:r>
            <a:endParaRPr lang="en-US" b="1" dirty="0">
              <a:ln w="18415" cmpd="sng">
                <a:noFill/>
                <a:prstDash val="solid"/>
              </a:ln>
              <a:solidFill>
                <a:schemeClr val="tx1"/>
              </a:solidFill>
              <a:effectLst>
                <a:glow rad="101600">
                  <a:schemeClr val="accent6">
                    <a:satMod val="175000"/>
                    <a:alpha val="40000"/>
                  </a:schemeClr>
                </a:glow>
              </a:effectLst>
              <a:latin typeface="BIRTH OF A HERO" pitchFamily="2" charset="0"/>
            </a:endParaRPr>
          </a:p>
        </p:txBody>
      </p:sp>
      <p:sp>
        <p:nvSpPr>
          <p:cNvPr id="8" name="Subtitle 2"/>
          <p:cNvSpPr txBox="1">
            <a:spLocks/>
          </p:cNvSpPr>
          <p:nvPr/>
        </p:nvSpPr>
        <p:spPr>
          <a:xfrm>
            <a:off x="5867400" y="895350"/>
            <a:ext cx="2743200" cy="819150"/>
          </a:xfrm>
          <a:prstGeom prst="rect">
            <a:avLst/>
          </a:prstGeom>
          <a:ln>
            <a:noFill/>
          </a:ln>
        </p:spPr>
        <p:txBody>
          <a:bodyPr vert="horz" lIns="91440" tIns="45720" rIns="91440" bIns="45720" rtlCol="0">
            <a:noAutofit/>
          </a:bodyPr>
          <a:lstStyle/>
          <a:p>
            <a:pPr lvl="0" algn="r">
              <a:spcBef>
                <a:spcPct val="20000"/>
              </a:spcBef>
              <a:defRPr/>
            </a:pPr>
            <a:r>
              <a:rPr kumimoji="0" lang="en-US" sz="2400" b="1" i="0" u="none" strike="noStrike" kern="1200" cap="none" spc="0" normalizeH="0" baseline="0" noProof="0" dirty="0" smtClean="0">
                <a:ln w="18415" cmpd="sng">
                  <a:noFill/>
                  <a:prstDash val="solid"/>
                </a:ln>
                <a:solidFill>
                  <a:srgbClr val="FFFFFF"/>
                </a:solidFill>
                <a:uLnTx/>
                <a:uFillTx/>
                <a:latin typeface="BIRTH OF A HERO" panose="02000000000000000000" pitchFamily="2" charset="0"/>
              </a:rPr>
              <a:t>with Mr. Jim Soto</a:t>
            </a:r>
            <a:endParaRPr kumimoji="0" lang="en-US" sz="2400" b="1" i="0" u="none" strike="noStrike" kern="1200" cap="none" spc="0" normalizeH="0" baseline="0" noProof="0" dirty="0">
              <a:ln w="18415" cmpd="sng">
                <a:noFill/>
                <a:prstDash val="solid"/>
              </a:ln>
              <a:solidFill>
                <a:srgbClr val="FFFFFF"/>
              </a:solidFill>
              <a:uLnTx/>
              <a:uFillTx/>
              <a:latin typeface="BIRTH OF A HERO" panose="02000000000000000000" pitchFamily="2"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4000"/>
                            </p:stCondLst>
                            <p:childTnLst>
                              <p:par>
                                <p:cTn id="14" presetID="47"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2000"/>
                                        <p:tgtEl>
                                          <p:spTgt spid="8"/>
                                        </p:tgtEl>
                                      </p:cBhvr>
                                    </p:animEffect>
                                    <p:anim calcmode="lin" valueType="num">
                                      <p:cBhvr>
                                        <p:cTn id="17" dur="2000" fill="hold"/>
                                        <p:tgtEl>
                                          <p:spTgt spid="8"/>
                                        </p:tgtEl>
                                        <p:attrNameLst>
                                          <p:attrName>ppt_x</p:attrName>
                                        </p:attrNameLst>
                                      </p:cBhvr>
                                      <p:tavLst>
                                        <p:tav tm="0">
                                          <p:val>
                                            <p:strVal val="#ppt_x"/>
                                          </p:val>
                                        </p:tav>
                                        <p:tav tm="100000">
                                          <p:val>
                                            <p:strVal val="#ppt_x"/>
                                          </p:val>
                                        </p:tav>
                                      </p:tavLst>
                                    </p:anim>
                                    <p:anim calcmode="lin" valueType="num">
                                      <p:cBhvr>
                                        <p:cTn id="18" dur="2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6600" y="1263407"/>
            <a:ext cx="5410200" cy="2862322"/>
          </a:xfrm>
          <a:prstGeom prst="rect">
            <a:avLst/>
          </a:prstGeom>
        </p:spPr>
        <p:txBody>
          <a:bodyPr wrap="square">
            <a:spAutoFit/>
          </a:bodyPr>
          <a:lstStyle/>
          <a:p>
            <a:pPr algn="r"/>
            <a:r>
              <a:rPr lang="en-US" sz="2000" dirty="0" smtClean="0">
                <a:solidFill>
                  <a:schemeClr val="bg1"/>
                </a:solidFill>
              </a:rPr>
              <a:t>Two particularly important rules include:</a:t>
            </a:r>
          </a:p>
          <a:p>
            <a:pPr marL="457200" indent="-457200" algn="r">
              <a:buFont typeface="+mj-lt"/>
              <a:buAutoNum type="arabicPeriod"/>
            </a:pPr>
            <a:r>
              <a:rPr lang="en-US" sz="2000" b="1" dirty="0" smtClean="0">
                <a:solidFill>
                  <a:schemeClr val="bg1"/>
                </a:solidFill>
                <a:effectLst>
                  <a:glow rad="101600">
                    <a:schemeClr val="accent6">
                      <a:satMod val="175000"/>
                      <a:alpha val="40000"/>
                    </a:schemeClr>
                  </a:glow>
                </a:effectLst>
              </a:rPr>
              <a:t>The Sabbath</a:t>
            </a:r>
            <a:r>
              <a:rPr lang="en-US" sz="2000" dirty="0" smtClean="0">
                <a:solidFill>
                  <a:schemeClr val="bg1"/>
                </a:solidFill>
              </a:rPr>
              <a:t>-  Jews are to separate the </a:t>
            </a:r>
            <a:r>
              <a:rPr lang="en-US" sz="2000" b="1" dirty="0" smtClean="0">
                <a:solidFill>
                  <a:schemeClr val="bg1"/>
                </a:solidFill>
              </a:rPr>
              <a:t>seventh day </a:t>
            </a:r>
            <a:r>
              <a:rPr lang="en-US" sz="2000" dirty="0" smtClean="0">
                <a:solidFill>
                  <a:schemeClr val="bg1"/>
                </a:solidFill>
              </a:rPr>
              <a:t>(between Friday &amp; Saturday) of the week for resting from work.</a:t>
            </a:r>
          </a:p>
          <a:p>
            <a:pPr marL="457200" indent="-457200" algn="r">
              <a:buFont typeface="+mj-lt"/>
              <a:buAutoNum type="arabicPeriod"/>
            </a:pPr>
            <a:r>
              <a:rPr lang="en-US" sz="2000" b="1" dirty="0" smtClean="0">
                <a:solidFill>
                  <a:schemeClr val="bg1"/>
                </a:solidFill>
                <a:effectLst>
                  <a:glow rad="101600">
                    <a:schemeClr val="accent6">
                      <a:satMod val="175000"/>
                      <a:alpha val="40000"/>
                    </a:schemeClr>
                  </a:glow>
                </a:effectLst>
              </a:rPr>
              <a:t>Kosher</a:t>
            </a:r>
            <a:r>
              <a:rPr lang="en-US" sz="2000" dirty="0" smtClean="0">
                <a:solidFill>
                  <a:schemeClr val="bg1"/>
                </a:solidFill>
                <a:effectLst>
                  <a:glow rad="101600">
                    <a:schemeClr val="accent6">
                      <a:satMod val="175000"/>
                      <a:alpha val="40000"/>
                    </a:schemeClr>
                  </a:glow>
                </a:effectLst>
              </a:rPr>
              <a:t>- or fit</a:t>
            </a:r>
            <a:r>
              <a:rPr lang="en-US" sz="2000" dirty="0" smtClean="0">
                <a:solidFill>
                  <a:schemeClr val="bg1"/>
                </a:solidFill>
              </a:rPr>
              <a:t>, refers the rules governing what Jews </a:t>
            </a:r>
            <a:r>
              <a:rPr lang="en-US" sz="2000" b="1" dirty="0" smtClean="0">
                <a:solidFill>
                  <a:schemeClr val="bg1"/>
                </a:solidFill>
              </a:rPr>
              <a:t>can</a:t>
            </a:r>
            <a:r>
              <a:rPr lang="en-US" sz="2000" dirty="0" smtClean="0">
                <a:solidFill>
                  <a:schemeClr val="bg1"/>
                </a:solidFill>
              </a:rPr>
              <a:t> and </a:t>
            </a:r>
            <a:r>
              <a:rPr lang="en-US" sz="2000" b="1" dirty="0" smtClean="0">
                <a:solidFill>
                  <a:schemeClr val="bg1"/>
                </a:solidFill>
              </a:rPr>
              <a:t>cannot eat</a:t>
            </a:r>
            <a:r>
              <a:rPr lang="en-US" sz="2000" dirty="0" smtClean="0">
                <a:solidFill>
                  <a:schemeClr val="bg1"/>
                </a:solidFill>
              </a:rPr>
              <a:t>, and the proper preparation of these meals. For example, they cannot eat any </a:t>
            </a:r>
            <a:r>
              <a:rPr lang="en-US" sz="2000" b="1" dirty="0" smtClean="0">
                <a:solidFill>
                  <a:schemeClr val="bg1"/>
                </a:solidFill>
              </a:rPr>
              <a:t>shellfish</a:t>
            </a:r>
            <a:r>
              <a:rPr lang="en-US" sz="2000" dirty="0" smtClean="0">
                <a:solidFill>
                  <a:schemeClr val="bg1"/>
                </a:solidFill>
              </a:rPr>
              <a:t> or </a:t>
            </a:r>
            <a:r>
              <a:rPr lang="en-US" sz="2000" b="1" dirty="0" smtClean="0">
                <a:solidFill>
                  <a:schemeClr val="bg1"/>
                </a:solidFill>
              </a:rPr>
              <a:t>pork</a:t>
            </a:r>
            <a:r>
              <a:rPr lang="en-US" sz="2000" dirty="0" smtClean="0">
                <a:solidFill>
                  <a:schemeClr val="bg1"/>
                </a:solidFill>
              </a:rPr>
              <a:t>, because they are considered ritually unclean.</a:t>
            </a:r>
            <a:endParaRPr lang="en-US" sz="2000" dirty="0">
              <a:solidFill>
                <a:schemeClr val="bg1"/>
              </a:solidFill>
            </a:endParaRPr>
          </a:p>
        </p:txBody>
      </p:sp>
      <p:pic>
        <p:nvPicPr>
          <p:cNvPr id="1026" name="Picture 2" descr="Related image">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3400" y="939711"/>
            <a:ext cx="2702480" cy="350971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itle 3"/>
          <p:cNvSpPr txBox="1">
            <a:spLocks/>
          </p:cNvSpPr>
          <p:nvPr/>
        </p:nvSpPr>
        <p:spPr>
          <a:xfrm rot="20490518">
            <a:off x="2379885" y="3996311"/>
            <a:ext cx="876507"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effectLst>
                  <a:glow rad="139700">
                    <a:schemeClr val="accent2">
                      <a:satMod val="175000"/>
                      <a:alpha val="40000"/>
                    </a:schemeClr>
                  </a:glow>
                </a:effectLst>
                <a:latin typeface="BIRTH OF A HERO" panose="02000000000000000000" pitchFamily="2" charset="0"/>
              </a:rPr>
              <a:t>Click Here!</a:t>
            </a:r>
          </a:p>
        </p:txBody>
      </p:sp>
    </p:spTree>
    <p:extLst>
      <p:ext uri="{BB962C8B-B14F-4D97-AF65-F5344CB8AC3E}">
        <p14:creationId xmlns:p14="http://schemas.microsoft.com/office/powerpoint/2010/main" xmlns="" val="17757772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38150"/>
            <a:ext cx="8229600" cy="400110"/>
          </a:xfrm>
          <a:prstGeom prst="rect">
            <a:avLst/>
          </a:prstGeom>
        </p:spPr>
        <p:txBody>
          <a:bodyPr wrap="square">
            <a:spAutoFit/>
          </a:bodyPr>
          <a:lstStyle/>
          <a:p>
            <a:pPr algn="ctr"/>
            <a:r>
              <a:rPr lang="en-US" sz="2000" dirty="0" smtClean="0">
                <a:solidFill>
                  <a:schemeClr val="bg1"/>
                </a:solidFill>
              </a:rPr>
              <a:t>The 3 largest Jewish communities in the world today are:</a:t>
            </a:r>
          </a:p>
        </p:txBody>
      </p:sp>
      <p:pic>
        <p:nvPicPr>
          <p:cNvPr id="2050" name="Picture 2" descr="Related image"/>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6142" r="16761" b="11163"/>
          <a:stretch/>
        </p:blipFill>
        <p:spPr bwMode="auto">
          <a:xfrm>
            <a:off x="381000" y="1119250"/>
            <a:ext cx="2667000" cy="2209800"/>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Image result for reform jew"/>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6338"/>
          <a:stretch/>
        </p:blipFill>
        <p:spPr bwMode="auto">
          <a:xfrm>
            <a:off x="3238500" y="1129507"/>
            <a:ext cx="2667000" cy="2199543"/>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Related image"/>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2327" t="15329" r="23810"/>
          <a:stretch/>
        </p:blipFill>
        <p:spPr bwMode="auto">
          <a:xfrm>
            <a:off x="6096000" y="1139232"/>
            <a:ext cx="2667000" cy="2189818"/>
          </a:xfrm>
          <a:prstGeom prst="rect">
            <a:avLst/>
          </a:prstGeom>
          <a:noFill/>
          <a:extLst>
            <a:ext uri="{909E8E84-426E-40DD-AFC4-6F175D3DCCD1}">
              <a14:hiddenFill xmlns:a14="http://schemas.microsoft.com/office/drawing/2010/main" xmlns="">
                <a:solidFill>
                  <a:srgbClr val="FFFFFF"/>
                </a:solidFill>
              </a14:hiddenFill>
            </a:ext>
          </a:extLst>
        </p:spPr>
      </p:pic>
      <p:sp>
        <p:nvSpPr>
          <p:cNvPr id="6" name="Content Placeholder 4"/>
          <p:cNvSpPr txBox="1">
            <a:spLocks/>
          </p:cNvSpPr>
          <p:nvPr/>
        </p:nvSpPr>
        <p:spPr>
          <a:xfrm>
            <a:off x="381000" y="3486150"/>
            <a:ext cx="2667000" cy="12954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600" b="1" kern="0" dirty="0" smtClean="0">
                <a:solidFill>
                  <a:schemeClr val="bg1"/>
                </a:solidFill>
                <a:effectLst>
                  <a:glow rad="139700">
                    <a:schemeClr val="accent2">
                      <a:satMod val="175000"/>
                      <a:alpha val="40000"/>
                    </a:schemeClr>
                  </a:glow>
                </a:effectLst>
              </a:rPr>
              <a:t>ORTHODOX JEWS</a:t>
            </a:r>
          </a:p>
          <a:p>
            <a:pPr marL="0" indent="0" algn="ctr">
              <a:buNone/>
            </a:pPr>
            <a:r>
              <a:rPr lang="en-US" sz="1600" kern="0" dirty="0" smtClean="0">
                <a:solidFill>
                  <a:schemeClr val="bg1"/>
                </a:solidFill>
              </a:rPr>
              <a:t>Ultra-conservative </a:t>
            </a:r>
            <a:r>
              <a:rPr lang="en-US" sz="1600" kern="0" dirty="0" smtClean="0">
                <a:solidFill>
                  <a:schemeClr val="bg1"/>
                </a:solidFill>
              </a:rPr>
              <a:t>branch. Believe in strict adherence to ALL the legal code and rituals of Judaism.</a:t>
            </a:r>
            <a:endParaRPr lang="en-US" sz="1600" dirty="0">
              <a:solidFill>
                <a:schemeClr val="bg1"/>
              </a:solidFill>
            </a:endParaRPr>
          </a:p>
        </p:txBody>
      </p:sp>
      <p:sp>
        <p:nvSpPr>
          <p:cNvPr id="7" name="Content Placeholder 4"/>
          <p:cNvSpPr txBox="1">
            <a:spLocks/>
          </p:cNvSpPr>
          <p:nvPr/>
        </p:nvSpPr>
        <p:spPr>
          <a:xfrm>
            <a:off x="3238500" y="3486150"/>
            <a:ext cx="2667000" cy="12954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600" b="1" kern="0" dirty="0" smtClean="0">
                <a:solidFill>
                  <a:schemeClr val="bg1"/>
                </a:solidFill>
                <a:effectLst>
                  <a:glow rad="101600">
                    <a:schemeClr val="accent5">
                      <a:satMod val="175000"/>
                      <a:alpha val="40000"/>
                    </a:schemeClr>
                  </a:glow>
                </a:effectLst>
              </a:rPr>
              <a:t>CONSERVATIVE JEWS</a:t>
            </a:r>
          </a:p>
          <a:p>
            <a:pPr marL="0" indent="0" algn="ctr">
              <a:buNone/>
            </a:pPr>
            <a:r>
              <a:rPr lang="en-US" sz="1600" kern="0" dirty="0" smtClean="0">
                <a:solidFill>
                  <a:schemeClr val="bg1"/>
                </a:solidFill>
              </a:rPr>
              <a:t>Moderate branch. Believe that some of the Mosaic code has to be updated or modernized.</a:t>
            </a:r>
            <a:endParaRPr lang="en-US" sz="1600" dirty="0">
              <a:solidFill>
                <a:schemeClr val="bg1"/>
              </a:solidFill>
            </a:endParaRPr>
          </a:p>
        </p:txBody>
      </p:sp>
      <p:sp>
        <p:nvSpPr>
          <p:cNvPr id="8" name="Content Placeholder 4"/>
          <p:cNvSpPr txBox="1">
            <a:spLocks/>
          </p:cNvSpPr>
          <p:nvPr/>
        </p:nvSpPr>
        <p:spPr>
          <a:xfrm>
            <a:off x="6096000" y="3496938"/>
            <a:ext cx="2667000" cy="1119954"/>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600" b="1" kern="0" dirty="0" smtClean="0">
                <a:solidFill>
                  <a:schemeClr val="bg1"/>
                </a:solidFill>
                <a:effectLst>
                  <a:glow rad="101600">
                    <a:schemeClr val="accent3">
                      <a:satMod val="175000"/>
                      <a:alpha val="40000"/>
                    </a:schemeClr>
                  </a:glow>
                </a:effectLst>
              </a:rPr>
              <a:t>REFORM JEWS</a:t>
            </a:r>
          </a:p>
          <a:p>
            <a:pPr marL="0" indent="0" algn="ctr">
              <a:buNone/>
            </a:pPr>
            <a:r>
              <a:rPr lang="en-US" sz="1600" kern="0" dirty="0" smtClean="0">
                <a:solidFill>
                  <a:schemeClr val="bg1"/>
                </a:solidFill>
              </a:rPr>
              <a:t>Liberal branch. What code?! If you don’t like it, throw it away!</a:t>
            </a:r>
            <a:endParaRPr lang="en-US" sz="1600" dirty="0">
              <a:solidFill>
                <a:schemeClr val="bg1"/>
              </a:solidFill>
            </a:endParaRPr>
          </a:p>
        </p:txBody>
      </p:sp>
    </p:spTree>
    <p:extLst>
      <p:ext uri="{BB962C8B-B14F-4D97-AF65-F5344CB8AC3E}">
        <p14:creationId xmlns:p14="http://schemas.microsoft.com/office/powerpoint/2010/main" xmlns="" val="3870069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2052"/>
                                        </p:tgtEl>
                                        <p:attrNameLst>
                                          <p:attrName>style.visibility</p:attrName>
                                        </p:attrNameLst>
                                      </p:cBhvr>
                                      <p:to>
                                        <p:strVal val="visible"/>
                                      </p:to>
                                    </p:set>
                                    <p:animEffect transition="in" filter="fade">
                                      <p:cBhvr>
                                        <p:cTn id="16" dur="2000"/>
                                        <p:tgtEl>
                                          <p:spTgt spid="2052"/>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10" presetClass="entr" presetSubtype="0" fill="hold" nodeType="afterEffect">
                                  <p:stCondLst>
                                    <p:cond delay="0"/>
                                  </p:stCondLst>
                                  <p:childTnLst>
                                    <p:set>
                                      <p:cBhvr>
                                        <p:cTn id="24" dur="1" fill="hold">
                                          <p:stCondLst>
                                            <p:cond delay="0"/>
                                          </p:stCondLst>
                                        </p:cTn>
                                        <p:tgtEl>
                                          <p:spTgt spid="2054"/>
                                        </p:tgtEl>
                                        <p:attrNameLst>
                                          <p:attrName>style.visibility</p:attrName>
                                        </p:attrNameLst>
                                      </p:cBhvr>
                                      <p:to>
                                        <p:strVal val="visible"/>
                                      </p:to>
                                    </p:set>
                                    <p:animEffect transition="in" filter="fade">
                                      <p:cBhvr>
                                        <p:cTn id="25" dur="2000"/>
                                        <p:tgtEl>
                                          <p:spTgt spid="2054"/>
                                        </p:tgtEl>
                                      </p:cBhvr>
                                    </p:animEffect>
                                  </p:childTnLst>
                                </p:cTn>
                              </p:par>
                              <p:par>
                                <p:cTn id="26" presetID="42"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733550"/>
            <a:ext cx="4495800" cy="2246769"/>
          </a:xfrm>
          <a:prstGeom prst="rect">
            <a:avLst/>
          </a:prstGeom>
        </p:spPr>
        <p:txBody>
          <a:bodyPr wrap="square">
            <a:spAutoFit/>
          </a:bodyPr>
          <a:lstStyle/>
          <a:p>
            <a:r>
              <a:rPr lang="en-US" sz="2000" dirty="0" smtClean="0">
                <a:solidFill>
                  <a:schemeClr val="bg1"/>
                </a:solidFill>
              </a:rPr>
              <a:t>The principles and laws of Judaism are described in their </a:t>
            </a:r>
            <a:r>
              <a:rPr lang="en-US" sz="2000" b="1" dirty="0" smtClean="0">
                <a:solidFill>
                  <a:schemeClr val="bg1"/>
                </a:solidFill>
              </a:rPr>
              <a:t>sacred scriptures</a:t>
            </a:r>
            <a:r>
              <a:rPr lang="en-US" sz="2000" dirty="0" smtClean="0">
                <a:solidFill>
                  <a:schemeClr val="bg1"/>
                </a:solidFill>
              </a:rPr>
              <a:t>, </a:t>
            </a:r>
            <a:r>
              <a:rPr lang="en-US" sz="2000" dirty="0" smtClean="0">
                <a:solidFill>
                  <a:schemeClr val="bg1"/>
                </a:solidFill>
              </a:rPr>
              <a:t>or the </a:t>
            </a:r>
            <a:r>
              <a:rPr lang="en-US" sz="2000" b="1" dirty="0" smtClean="0">
                <a:solidFill>
                  <a:schemeClr val="bg1"/>
                </a:solidFill>
                <a:effectLst>
                  <a:glow rad="101600">
                    <a:schemeClr val="accent6">
                      <a:satMod val="175000"/>
                      <a:alpha val="40000"/>
                    </a:schemeClr>
                  </a:glow>
                </a:effectLst>
              </a:rPr>
              <a:t>Tanach</a:t>
            </a:r>
            <a:r>
              <a:rPr lang="en-US" sz="2000" dirty="0" smtClean="0">
                <a:solidFill>
                  <a:schemeClr val="bg1"/>
                </a:solidFill>
                <a:effectLst>
                  <a:glow rad="101600">
                    <a:schemeClr val="accent6">
                      <a:satMod val="175000"/>
                      <a:alpha val="40000"/>
                    </a:schemeClr>
                  </a:glow>
                </a:effectLst>
              </a:rPr>
              <a:t> (the Hebrew Bible</a:t>
            </a:r>
            <a:r>
              <a:rPr lang="en-US" sz="2000" dirty="0" smtClean="0">
                <a:solidFill>
                  <a:schemeClr val="bg1"/>
                </a:solidFill>
              </a:rPr>
              <a:t>) and explained in </a:t>
            </a:r>
            <a:r>
              <a:rPr lang="en-US" sz="2000" b="1" dirty="0" smtClean="0">
                <a:solidFill>
                  <a:schemeClr val="bg1"/>
                </a:solidFill>
              </a:rPr>
              <a:t>scholar written commentaries</a:t>
            </a:r>
            <a:r>
              <a:rPr lang="en-US" sz="2000" dirty="0" smtClean="0">
                <a:solidFill>
                  <a:schemeClr val="bg1"/>
                </a:solidFill>
              </a:rPr>
              <a:t>, or the </a:t>
            </a:r>
            <a:r>
              <a:rPr lang="en-US" sz="2000" b="1" dirty="0" smtClean="0">
                <a:solidFill>
                  <a:schemeClr val="bg1"/>
                </a:solidFill>
                <a:effectLst>
                  <a:glow rad="101600">
                    <a:schemeClr val="accent6">
                      <a:satMod val="175000"/>
                      <a:alpha val="40000"/>
                    </a:schemeClr>
                  </a:glow>
                </a:effectLst>
              </a:rPr>
              <a:t>Talmud</a:t>
            </a:r>
            <a:r>
              <a:rPr lang="en-US" sz="2000" dirty="0" smtClean="0">
                <a:solidFill>
                  <a:schemeClr val="bg1"/>
                </a:solidFill>
                <a:effectLst>
                  <a:glow rad="101600">
                    <a:schemeClr val="accent6">
                      <a:satMod val="175000"/>
                      <a:alpha val="40000"/>
                    </a:schemeClr>
                  </a:glow>
                </a:effectLst>
              </a:rPr>
              <a:t>, which contains in addition to commentaries, stories and folklore</a:t>
            </a:r>
            <a:r>
              <a:rPr lang="en-US" sz="2000" dirty="0" smtClean="0">
                <a:solidFill>
                  <a:schemeClr val="bg1"/>
                </a:solidFill>
              </a:rPr>
              <a:t>. </a:t>
            </a:r>
            <a:endParaRPr lang="en-US" sz="2000" dirty="0">
              <a:solidFill>
                <a:schemeClr val="bg1"/>
              </a:solidFill>
            </a:endParaRPr>
          </a:p>
        </p:txBody>
      </p:sp>
      <p:sp>
        <p:nvSpPr>
          <p:cNvPr id="4"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Texts List Jewish Beliefs</a:t>
            </a:r>
          </a:p>
        </p:txBody>
      </p:sp>
      <p:pic>
        <p:nvPicPr>
          <p:cNvPr id="5" name="Picture 13" descr="http://geohistech.free.fr/Hebreux/Matos/Torah%203.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a:xfrm>
            <a:off x="5334000" y="1200150"/>
            <a:ext cx="3271197" cy="3596558"/>
          </a:xfrm>
          <a:prstGeom prst="rect">
            <a:avLst/>
          </a:prstGeom>
          <a:noFill/>
          <a:ln w="57150">
            <a:noFill/>
          </a:ln>
          <a:effectLst>
            <a:softEdge rad="31750"/>
          </a:effectLst>
        </p:spPr>
      </p:pic>
    </p:spTree>
    <p:extLst>
      <p:ext uri="{BB962C8B-B14F-4D97-AF65-F5344CB8AC3E}">
        <p14:creationId xmlns:p14="http://schemas.microsoft.com/office/powerpoint/2010/main" xmlns="" val="651246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742950"/>
            <a:ext cx="5181600" cy="3970318"/>
          </a:xfrm>
          <a:prstGeom prst="rect">
            <a:avLst/>
          </a:prstGeom>
        </p:spPr>
        <p:txBody>
          <a:bodyPr wrap="square">
            <a:spAutoFit/>
          </a:bodyPr>
          <a:lstStyle/>
          <a:p>
            <a:r>
              <a:rPr lang="en-US" sz="3200" b="1" dirty="0" smtClean="0">
                <a:solidFill>
                  <a:schemeClr val="bg1"/>
                </a:solidFill>
                <a:effectLst>
                  <a:glow rad="101600">
                    <a:schemeClr val="accent6">
                      <a:satMod val="175000"/>
                      <a:alpha val="40000"/>
                    </a:schemeClr>
                  </a:glow>
                </a:effectLst>
                <a:latin typeface="BIRTH OF A HERO" pitchFamily="2" charset="0"/>
              </a:rPr>
              <a:t>The Tanach</a:t>
            </a:r>
          </a:p>
          <a:p>
            <a:r>
              <a:rPr lang="en-US" sz="2000" b="1" dirty="0" smtClean="0">
                <a:solidFill>
                  <a:schemeClr val="bg1"/>
                </a:solidFill>
              </a:rPr>
              <a:t>The Tanach </a:t>
            </a:r>
            <a:r>
              <a:rPr lang="en-US" sz="2000" dirty="0" smtClean="0">
                <a:solidFill>
                  <a:schemeClr val="bg1"/>
                </a:solidFill>
              </a:rPr>
              <a:t>consists of three parts of which the most important one is the </a:t>
            </a:r>
            <a:r>
              <a:rPr lang="en-US" sz="2000" b="1" dirty="0" smtClean="0">
                <a:solidFill>
                  <a:schemeClr val="bg1"/>
                </a:solidFill>
                <a:effectLst>
                  <a:glow rad="101600">
                    <a:schemeClr val="accent6">
                      <a:satMod val="175000"/>
                      <a:alpha val="40000"/>
                    </a:schemeClr>
                  </a:glow>
                </a:effectLst>
              </a:rPr>
              <a:t>Torah</a:t>
            </a:r>
            <a:r>
              <a:rPr lang="en-US" sz="2000" dirty="0" smtClean="0">
                <a:solidFill>
                  <a:schemeClr val="bg1"/>
                </a:solidFill>
                <a:effectLst>
                  <a:glow rad="101600">
                    <a:schemeClr val="accent6">
                      <a:satMod val="175000"/>
                      <a:alpha val="40000"/>
                    </a:schemeClr>
                  </a:glow>
                </a:effectLst>
              </a:rPr>
              <a:t>, the most sacred text in Judaism</a:t>
            </a:r>
            <a:r>
              <a:rPr lang="en-US" sz="2000" dirty="0" smtClean="0">
                <a:solidFill>
                  <a:schemeClr val="bg1"/>
                </a:solidFill>
              </a:rPr>
              <a:t>. </a:t>
            </a:r>
            <a:r>
              <a:rPr lang="en-US" sz="2000" dirty="0" smtClean="0">
                <a:solidFill>
                  <a:schemeClr val="bg1"/>
                </a:solidFill>
              </a:rPr>
              <a:t>Called the </a:t>
            </a:r>
            <a:r>
              <a:rPr lang="en-US" sz="2000" b="1" dirty="0" smtClean="0">
                <a:solidFill>
                  <a:schemeClr val="bg1"/>
                </a:solidFill>
              </a:rPr>
              <a:t>Pentateuch</a:t>
            </a:r>
            <a:r>
              <a:rPr lang="en-US" sz="2000" dirty="0" smtClean="0">
                <a:solidFill>
                  <a:schemeClr val="bg1"/>
                </a:solidFill>
              </a:rPr>
              <a:t> by Christians, It </a:t>
            </a:r>
            <a:r>
              <a:rPr lang="en-US" sz="2000" dirty="0" smtClean="0">
                <a:solidFill>
                  <a:schemeClr val="bg1"/>
                </a:solidFill>
              </a:rPr>
              <a:t>makes up the first 5 books of the scriptures.</a:t>
            </a:r>
          </a:p>
          <a:p>
            <a:pPr marL="342900" indent="-342900">
              <a:buFont typeface="Wingdings" panose="05000000000000000000" pitchFamily="2" charset="2"/>
              <a:buChar char="Ø"/>
            </a:pPr>
            <a:r>
              <a:rPr lang="en-US" sz="2000" b="1" dirty="0">
                <a:solidFill>
                  <a:schemeClr val="bg1"/>
                </a:solidFill>
              </a:rPr>
              <a:t>Genesis</a:t>
            </a:r>
            <a:r>
              <a:rPr lang="en-US" sz="2000" dirty="0">
                <a:solidFill>
                  <a:schemeClr val="bg1"/>
                </a:solidFill>
              </a:rPr>
              <a:t> </a:t>
            </a:r>
            <a:r>
              <a:rPr lang="en-US" sz="2000" dirty="0" smtClean="0">
                <a:solidFill>
                  <a:schemeClr val="bg1"/>
                </a:solidFill>
              </a:rPr>
              <a:t>(</a:t>
            </a:r>
            <a:r>
              <a:rPr lang="en-US" sz="2000" dirty="0" err="1" smtClean="0">
                <a:solidFill>
                  <a:schemeClr val="bg1"/>
                </a:solidFill>
              </a:rPr>
              <a:t>Bereshit</a:t>
            </a:r>
            <a:r>
              <a:rPr lang="en-US" sz="2000" dirty="0">
                <a:solidFill>
                  <a:schemeClr val="bg1"/>
                </a:solidFill>
              </a:rPr>
              <a:t>: "In the beginning… ")</a:t>
            </a:r>
          </a:p>
          <a:p>
            <a:pPr marL="342900" indent="-342900">
              <a:buFont typeface="Wingdings" panose="05000000000000000000" pitchFamily="2" charset="2"/>
              <a:buChar char="Ø"/>
            </a:pPr>
            <a:r>
              <a:rPr lang="en-US" sz="2000" b="1" dirty="0" smtClean="0">
                <a:solidFill>
                  <a:schemeClr val="bg1"/>
                </a:solidFill>
              </a:rPr>
              <a:t>Exodus</a:t>
            </a:r>
            <a:r>
              <a:rPr lang="en-US" sz="2000" dirty="0" smtClean="0">
                <a:solidFill>
                  <a:schemeClr val="bg1"/>
                </a:solidFill>
              </a:rPr>
              <a:t> (</a:t>
            </a:r>
            <a:r>
              <a:rPr lang="en-US" sz="2000" dirty="0" err="1" smtClean="0">
                <a:solidFill>
                  <a:schemeClr val="bg1"/>
                </a:solidFill>
              </a:rPr>
              <a:t>Shemot</a:t>
            </a:r>
            <a:r>
              <a:rPr lang="en-US" sz="2000" dirty="0">
                <a:solidFill>
                  <a:schemeClr val="bg1"/>
                </a:solidFill>
              </a:rPr>
              <a:t>: "Names")</a:t>
            </a:r>
          </a:p>
          <a:p>
            <a:pPr marL="342900" indent="-342900">
              <a:buFont typeface="Wingdings" panose="05000000000000000000" pitchFamily="2" charset="2"/>
              <a:buChar char="Ø"/>
            </a:pPr>
            <a:r>
              <a:rPr lang="en-US" sz="2000" b="1" dirty="0">
                <a:solidFill>
                  <a:schemeClr val="bg1"/>
                </a:solidFill>
              </a:rPr>
              <a:t>Leviticus</a:t>
            </a:r>
            <a:r>
              <a:rPr lang="en-US" sz="2000" dirty="0">
                <a:solidFill>
                  <a:schemeClr val="bg1"/>
                </a:solidFill>
              </a:rPr>
              <a:t> </a:t>
            </a:r>
            <a:r>
              <a:rPr lang="en-US" sz="2000" dirty="0" smtClean="0">
                <a:solidFill>
                  <a:schemeClr val="bg1"/>
                </a:solidFill>
              </a:rPr>
              <a:t>(</a:t>
            </a:r>
            <a:r>
              <a:rPr lang="en-US" sz="2000" dirty="0" err="1" smtClean="0">
                <a:solidFill>
                  <a:schemeClr val="bg1"/>
                </a:solidFill>
              </a:rPr>
              <a:t>Vayyiqra</a:t>
            </a:r>
            <a:r>
              <a:rPr lang="en-US" sz="2000" dirty="0">
                <a:solidFill>
                  <a:schemeClr val="bg1"/>
                </a:solidFill>
              </a:rPr>
              <a:t>: "And he called… ")</a:t>
            </a:r>
          </a:p>
          <a:p>
            <a:pPr marL="342900" indent="-342900">
              <a:buFont typeface="Wingdings" panose="05000000000000000000" pitchFamily="2" charset="2"/>
              <a:buChar char="Ø"/>
            </a:pPr>
            <a:r>
              <a:rPr lang="en-US" sz="2000" b="1" dirty="0">
                <a:solidFill>
                  <a:schemeClr val="bg1"/>
                </a:solidFill>
              </a:rPr>
              <a:t>Numbers</a:t>
            </a:r>
            <a:r>
              <a:rPr lang="en-US" sz="2000" dirty="0">
                <a:solidFill>
                  <a:schemeClr val="bg1"/>
                </a:solidFill>
              </a:rPr>
              <a:t> </a:t>
            </a:r>
            <a:r>
              <a:rPr lang="en-US" sz="2000" dirty="0" smtClean="0">
                <a:solidFill>
                  <a:schemeClr val="bg1"/>
                </a:solidFill>
              </a:rPr>
              <a:t>(</a:t>
            </a:r>
            <a:r>
              <a:rPr lang="en-US" sz="2000" dirty="0" err="1" smtClean="0">
                <a:solidFill>
                  <a:schemeClr val="bg1"/>
                </a:solidFill>
              </a:rPr>
              <a:t>Bamidbar</a:t>
            </a:r>
            <a:r>
              <a:rPr lang="en-US" sz="2000" dirty="0">
                <a:solidFill>
                  <a:schemeClr val="bg1"/>
                </a:solidFill>
              </a:rPr>
              <a:t>: "In the desert… ")</a:t>
            </a:r>
          </a:p>
          <a:p>
            <a:pPr marL="342900" indent="-342900">
              <a:buFont typeface="Wingdings" panose="05000000000000000000" pitchFamily="2" charset="2"/>
              <a:buChar char="Ø"/>
            </a:pPr>
            <a:r>
              <a:rPr lang="en-US" sz="2000" b="1" dirty="0">
                <a:solidFill>
                  <a:schemeClr val="bg1"/>
                </a:solidFill>
              </a:rPr>
              <a:t>Deuteronomy</a:t>
            </a:r>
            <a:r>
              <a:rPr lang="en-US" sz="2000" dirty="0">
                <a:solidFill>
                  <a:schemeClr val="bg1"/>
                </a:solidFill>
              </a:rPr>
              <a:t> </a:t>
            </a:r>
            <a:r>
              <a:rPr lang="en-US" sz="2000" dirty="0" smtClean="0">
                <a:solidFill>
                  <a:schemeClr val="bg1"/>
                </a:solidFill>
              </a:rPr>
              <a:t>(</a:t>
            </a:r>
            <a:r>
              <a:rPr lang="en-US" sz="2000" dirty="0" err="1" smtClean="0">
                <a:solidFill>
                  <a:schemeClr val="bg1"/>
                </a:solidFill>
              </a:rPr>
              <a:t>Devarim</a:t>
            </a:r>
            <a:r>
              <a:rPr lang="en-US" sz="2000" dirty="0">
                <a:solidFill>
                  <a:schemeClr val="bg1"/>
                </a:solidFill>
              </a:rPr>
              <a:t>: "Words" or "Discourses")</a:t>
            </a:r>
            <a:endParaRPr lang="en-US" sz="2000" dirty="0" smtClean="0">
              <a:solidFill>
                <a:schemeClr val="bg1"/>
              </a:solidFill>
            </a:endParaRPr>
          </a:p>
        </p:txBody>
      </p:sp>
      <p:pic>
        <p:nvPicPr>
          <p:cNvPr id="7170" name="Picture 2" descr="Image result for the tanakh"/>
          <p:cNvPicPr>
            <a:picLocks noChangeAspect="1" noChangeArrowheads="1"/>
          </p:cNvPicPr>
          <p:nvPr/>
        </p:nvPicPr>
        <p:blipFill>
          <a:blip r:embed="rId2" cstate="print">
            <a:lum bright="5000"/>
          </a:blip>
          <a:srcRect l="17062" r="10901"/>
          <a:stretch>
            <a:fillRect/>
          </a:stretch>
        </p:blipFill>
        <p:spPr bwMode="auto">
          <a:xfrm>
            <a:off x="5791200" y="1428750"/>
            <a:ext cx="2927132" cy="2663937"/>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895350"/>
            <a:ext cx="4648200" cy="3785652"/>
          </a:xfrm>
          <a:prstGeom prst="rect">
            <a:avLst/>
          </a:prstGeom>
        </p:spPr>
        <p:txBody>
          <a:bodyPr wrap="square">
            <a:spAutoFit/>
          </a:bodyPr>
          <a:lstStyle/>
          <a:p>
            <a:r>
              <a:rPr lang="en-US" sz="2000" dirty="0" smtClean="0">
                <a:solidFill>
                  <a:schemeClr val="bg1"/>
                </a:solidFill>
              </a:rPr>
              <a:t>The reading of the Torah during the Jewish religious service is central. Services are held </a:t>
            </a:r>
            <a:r>
              <a:rPr lang="en-US" sz="2000" dirty="0" smtClean="0">
                <a:solidFill>
                  <a:schemeClr val="bg1"/>
                </a:solidFill>
                <a:effectLst>
                  <a:glow rad="101600">
                    <a:schemeClr val="accent6">
                      <a:satMod val="175000"/>
                      <a:alpha val="40000"/>
                    </a:schemeClr>
                  </a:glow>
                </a:effectLst>
              </a:rPr>
              <a:t>at Jewish houses of worship called </a:t>
            </a:r>
            <a:r>
              <a:rPr lang="en-US" sz="2000" b="1" dirty="0" smtClean="0">
                <a:solidFill>
                  <a:schemeClr val="bg1"/>
                </a:solidFill>
                <a:effectLst>
                  <a:glow rad="101600">
                    <a:schemeClr val="accent6">
                      <a:satMod val="175000"/>
                      <a:alpha val="40000"/>
                    </a:schemeClr>
                  </a:glow>
                </a:effectLst>
              </a:rPr>
              <a:t>synagogues</a:t>
            </a:r>
            <a:r>
              <a:rPr lang="en-US" sz="2000" dirty="0" smtClean="0">
                <a:solidFill>
                  <a:schemeClr val="bg1"/>
                </a:solidFill>
              </a:rPr>
              <a:t>.</a:t>
            </a:r>
          </a:p>
          <a:p>
            <a:endParaRPr lang="en-US" sz="2000" dirty="0" smtClean="0">
              <a:solidFill>
                <a:schemeClr val="bg1"/>
              </a:solidFill>
            </a:endParaRPr>
          </a:p>
          <a:p>
            <a:r>
              <a:rPr lang="en-US" sz="2000" dirty="0" smtClean="0">
                <a:solidFill>
                  <a:schemeClr val="bg1"/>
                </a:solidFill>
              </a:rPr>
              <a:t>The </a:t>
            </a:r>
            <a:r>
              <a:rPr lang="en-US" sz="2000" b="1" dirty="0" smtClean="0">
                <a:solidFill>
                  <a:schemeClr val="bg1"/>
                </a:solidFill>
              </a:rPr>
              <a:t>Torah</a:t>
            </a:r>
            <a:r>
              <a:rPr lang="en-US" sz="2000" dirty="0" smtClean="0">
                <a:solidFill>
                  <a:schemeClr val="bg1"/>
                </a:solidFill>
              </a:rPr>
              <a:t> is only the first of </a:t>
            </a:r>
            <a:r>
              <a:rPr lang="en-US" sz="2000" b="1" dirty="0" smtClean="0">
                <a:solidFill>
                  <a:schemeClr val="bg1"/>
                </a:solidFill>
              </a:rPr>
              <a:t>3 </a:t>
            </a:r>
            <a:r>
              <a:rPr lang="en-US" sz="2000" dirty="0" smtClean="0">
                <a:solidFill>
                  <a:schemeClr val="bg1"/>
                </a:solidFill>
              </a:rPr>
              <a:t>parts of the </a:t>
            </a:r>
            <a:r>
              <a:rPr lang="en-US" sz="2000" b="1" dirty="0" smtClean="0">
                <a:solidFill>
                  <a:schemeClr val="bg1"/>
                </a:solidFill>
              </a:rPr>
              <a:t>Tanach</a:t>
            </a:r>
            <a:r>
              <a:rPr lang="en-US" sz="2000" dirty="0" smtClean="0">
                <a:solidFill>
                  <a:schemeClr val="bg1"/>
                </a:solidFill>
              </a:rPr>
              <a:t>. The second is called the </a:t>
            </a:r>
            <a:r>
              <a:rPr lang="en-US" sz="2000" b="1" dirty="0" smtClean="0">
                <a:solidFill>
                  <a:schemeClr val="bg1"/>
                </a:solidFill>
                <a:effectLst>
                  <a:glow rad="101600">
                    <a:schemeClr val="accent6">
                      <a:satMod val="175000"/>
                      <a:alpha val="40000"/>
                    </a:schemeClr>
                  </a:glow>
                </a:effectLst>
              </a:rPr>
              <a:t>Prophets</a:t>
            </a:r>
            <a:r>
              <a:rPr lang="en-US" sz="2000" dirty="0" smtClean="0">
                <a:solidFill>
                  <a:schemeClr val="bg1"/>
                </a:solidFill>
                <a:effectLst>
                  <a:glow rad="101600">
                    <a:schemeClr val="accent6">
                      <a:satMod val="175000"/>
                      <a:alpha val="40000"/>
                    </a:schemeClr>
                  </a:glow>
                </a:effectLst>
              </a:rPr>
              <a:t>, who were men who received messages from God to teach others</a:t>
            </a:r>
            <a:r>
              <a:rPr lang="en-US" sz="2000" dirty="0" smtClean="0">
                <a:solidFill>
                  <a:schemeClr val="bg1"/>
                </a:solidFill>
              </a:rPr>
              <a:t>. The third parts consists of 11 books which include: poetry, songs, history, stories and sermons by lesser prophets.</a:t>
            </a:r>
            <a:endParaRPr lang="en-US" sz="2000" dirty="0" smtClean="0">
              <a:solidFill>
                <a:schemeClr val="bg1"/>
              </a:solidFill>
            </a:endParaRPr>
          </a:p>
        </p:txBody>
      </p:sp>
      <p:pic>
        <p:nvPicPr>
          <p:cNvPr id="6146" name="Picture 2" descr="Related image"/>
          <p:cNvPicPr>
            <a:picLocks noChangeAspect="1" noChangeArrowheads="1"/>
          </p:cNvPicPr>
          <p:nvPr/>
        </p:nvPicPr>
        <p:blipFill>
          <a:blip r:embed="rId2" cstate="print">
            <a:lum bright="6000" contrast="12000"/>
          </a:blip>
          <a:srcRect l="14229" r="17787"/>
          <a:stretch>
            <a:fillRect/>
          </a:stretch>
        </p:blipFill>
        <p:spPr bwMode="auto">
          <a:xfrm>
            <a:off x="5334000" y="1047750"/>
            <a:ext cx="3276600" cy="3505200"/>
          </a:xfrm>
          <a:prstGeom prst="rect">
            <a:avLst/>
          </a:prstGeom>
          <a:noFill/>
        </p:spPr>
      </p:pic>
    </p:spTree>
    <p:extLst>
      <p:ext uri="{BB962C8B-B14F-4D97-AF65-F5344CB8AC3E}">
        <p14:creationId xmlns:p14="http://schemas.microsoft.com/office/powerpoint/2010/main" xmlns="" val="2052261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Related image"/>
          <p:cNvPicPr>
            <a:picLocks noChangeAspect="1" noChangeArrowheads="1"/>
          </p:cNvPicPr>
          <p:nvPr/>
        </p:nvPicPr>
        <p:blipFill>
          <a:blip r:embed="rId2" cstate="print">
            <a:lum bright="5000" contrast="9000"/>
          </a:blip>
          <a:srcRect l="38709" r="6452" b="37133"/>
          <a:stretch>
            <a:fillRect/>
          </a:stretch>
        </p:blipFill>
        <p:spPr bwMode="auto">
          <a:xfrm rot="21404082">
            <a:off x="4342083" y="842612"/>
            <a:ext cx="3577261" cy="2731307"/>
          </a:xfrm>
          <a:prstGeom prst="rect">
            <a:avLst/>
          </a:prstGeom>
          <a:noFill/>
        </p:spPr>
      </p:pic>
      <p:sp>
        <p:nvSpPr>
          <p:cNvPr id="5" name="Rectangle 4"/>
          <p:cNvSpPr/>
          <p:nvPr/>
        </p:nvSpPr>
        <p:spPr>
          <a:xfrm>
            <a:off x="533400" y="1047750"/>
            <a:ext cx="3657600" cy="3354765"/>
          </a:xfrm>
          <a:prstGeom prst="rect">
            <a:avLst/>
          </a:prstGeom>
        </p:spPr>
        <p:txBody>
          <a:bodyPr wrap="square">
            <a:spAutoFit/>
          </a:bodyPr>
          <a:lstStyle/>
          <a:p>
            <a:r>
              <a:rPr lang="en-US" sz="3200" b="1" dirty="0" smtClean="0">
                <a:solidFill>
                  <a:schemeClr val="bg1"/>
                </a:solidFill>
                <a:effectLst>
                  <a:glow rad="101600">
                    <a:schemeClr val="accent6">
                      <a:satMod val="175000"/>
                      <a:alpha val="40000"/>
                    </a:schemeClr>
                  </a:glow>
                </a:effectLst>
                <a:latin typeface="BIRTH OF A HERO" pitchFamily="2" charset="0"/>
              </a:rPr>
              <a:t>The Talmud</a:t>
            </a:r>
          </a:p>
          <a:p>
            <a:r>
              <a:rPr lang="en-US" sz="2000" dirty="0" smtClean="0">
                <a:solidFill>
                  <a:schemeClr val="bg1"/>
                </a:solidFill>
              </a:rPr>
              <a:t>The </a:t>
            </a:r>
            <a:r>
              <a:rPr lang="en-US" sz="2000" b="1" dirty="0" smtClean="0">
                <a:solidFill>
                  <a:schemeClr val="bg1"/>
                </a:solidFill>
                <a:effectLst>
                  <a:glow rad="101600">
                    <a:schemeClr val="accent6">
                      <a:satMod val="175000"/>
                      <a:alpha val="40000"/>
                    </a:schemeClr>
                  </a:glow>
                </a:effectLst>
              </a:rPr>
              <a:t>Talmud</a:t>
            </a:r>
            <a:r>
              <a:rPr lang="en-US" sz="2000" dirty="0" smtClean="0">
                <a:solidFill>
                  <a:schemeClr val="bg1"/>
                </a:solidFill>
                <a:effectLst>
                  <a:glow rad="101600">
                    <a:schemeClr val="accent6">
                      <a:satMod val="175000"/>
                      <a:alpha val="40000"/>
                    </a:schemeClr>
                  </a:glow>
                </a:effectLst>
              </a:rPr>
              <a:t>, </a:t>
            </a:r>
            <a:r>
              <a:rPr lang="en-US" sz="2000" dirty="0" smtClean="0">
                <a:solidFill>
                  <a:schemeClr val="bg1"/>
                </a:solidFill>
                <a:effectLst>
                  <a:glow rad="101600">
                    <a:schemeClr val="accent6">
                      <a:satMod val="175000"/>
                      <a:alpha val="40000"/>
                    </a:schemeClr>
                  </a:glow>
                </a:effectLst>
              </a:rPr>
              <a:t>or commentaries</a:t>
            </a:r>
            <a:r>
              <a:rPr lang="en-US" sz="2000" dirty="0" smtClean="0">
                <a:solidFill>
                  <a:schemeClr val="bg1"/>
                </a:solidFill>
                <a:effectLst>
                  <a:glow rad="101600">
                    <a:schemeClr val="accent6">
                      <a:satMod val="175000"/>
                      <a:alpha val="40000"/>
                    </a:schemeClr>
                  </a:glow>
                </a:effectLst>
              </a:rPr>
              <a:t>, </a:t>
            </a:r>
            <a:r>
              <a:rPr lang="en-US" sz="2000" dirty="0" smtClean="0">
                <a:solidFill>
                  <a:schemeClr val="bg1"/>
                </a:solidFill>
                <a:effectLst/>
              </a:rPr>
              <a:t>appear in </a:t>
            </a:r>
            <a:r>
              <a:rPr lang="en-US" sz="2000" b="1" dirty="0" smtClean="0">
                <a:solidFill>
                  <a:schemeClr val="bg1"/>
                </a:solidFill>
              </a:rPr>
              <a:t>two </a:t>
            </a:r>
            <a:r>
              <a:rPr lang="en-US" sz="2000" b="1" dirty="0" smtClean="0">
                <a:solidFill>
                  <a:schemeClr val="bg1"/>
                </a:solidFill>
              </a:rPr>
              <a:t>versions </a:t>
            </a:r>
            <a:r>
              <a:rPr lang="en-US" sz="2000" dirty="0" smtClean="0">
                <a:solidFill>
                  <a:schemeClr val="bg1"/>
                </a:solidFill>
              </a:rPr>
              <a:t>: </a:t>
            </a:r>
            <a:r>
              <a:rPr lang="en-US" sz="2000" dirty="0" smtClean="0">
                <a:solidFill>
                  <a:schemeClr val="bg1"/>
                </a:solidFill>
              </a:rPr>
              <a:t>the quite large  </a:t>
            </a:r>
            <a:r>
              <a:rPr lang="en-US" sz="2000" b="1" dirty="0" smtClean="0">
                <a:solidFill>
                  <a:schemeClr val="bg1"/>
                </a:solidFill>
              </a:rPr>
              <a:t>Babylonian Talmud </a:t>
            </a:r>
            <a:r>
              <a:rPr lang="en-US" sz="2000" dirty="0" smtClean="0">
                <a:solidFill>
                  <a:schemeClr val="bg1"/>
                </a:solidFill>
              </a:rPr>
              <a:t>(from the 5</a:t>
            </a:r>
            <a:r>
              <a:rPr lang="en-US" sz="2000" baseline="30000" dirty="0" smtClean="0">
                <a:solidFill>
                  <a:schemeClr val="bg1"/>
                </a:solidFill>
              </a:rPr>
              <a:t>th</a:t>
            </a:r>
            <a:r>
              <a:rPr lang="en-US" sz="2000" dirty="0" smtClean="0">
                <a:solidFill>
                  <a:schemeClr val="bg1"/>
                </a:solidFill>
              </a:rPr>
              <a:t> century AD but includes earlier material) and the earlier </a:t>
            </a:r>
            <a:r>
              <a:rPr lang="en-US" sz="2000" b="1" dirty="0" smtClean="0">
                <a:solidFill>
                  <a:schemeClr val="bg1"/>
                </a:solidFill>
              </a:rPr>
              <a:t>Palestinian or Jerusalem Talmud</a:t>
            </a:r>
            <a:r>
              <a:rPr lang="en-US" sz="2000" dirty="0" smtClean="0">
                <a:solidFill>
                  <a:schemeClr val="bg1"/>
                </a:solidFill>
              </a:rPr>
              <a:t>. Jewish people revere it but do not consider the </a:t>
            </a:r>
            <a:r>
              <a:rPr lang="en-US" sz="2000" i="1" dirty="0" smtClean="0">
                <a:solidFill>
                  <a:schemeClr val="bg1"/>
                </a:solidFill>
              </a:rPr>
              <a:t>inspired</a:t>
            </a:r>
            <a:r>
              <a:rPr lang="en-US" sz="2000" dirty="0" smtClean="0">
                <a:solidFill>
                  <a:schemeClr val="bg1"/>
                </a:solidFill>
              </a:rPr>
              <a:t> literature, like the Tanach.</a:t>
            </a:r>
            <a:endParaRPr lang="en-US" sz="2000" dirty="0" smtClean="0">
              <a:solidFill>
                <a:schemeClr val="bg1"/>
              </a:solidFill>
            </a:endParaRPr>
          </a:p>
        </p:txBody>
      </p:sp>
      <p:pic>
        <p:nvPicPr>
          <p:cNvPr id="5122" name="Picture 2" descr="Image result for rabbi"/>
          <p:cNvPicPr>
            <a:picLocks noChangeAspect="1" noChangeArrowheads="1"/>
          </p:cNvPicPr>
          <p:nvPr/>
        </p:nvPicPr>
        <p:blipFill>
          <a:blip r:embed="rId3" cstate="print">
            <a:lum bright="3000" contrast="6000"/>
          </a:blip>
          <a:srcRect l="15278" r="30555" b="4688"/>
          <a:stretch>
            <a:fillRect/>
          </a:stretch>
        </p:blipFill>
        <p:spPr bwMode="auto">
          <a:xfrm rot="236407">
            <a:off x="6332907" y="2185769"/>
            <a:ext cx="2160097" cy="2533961"/>
          </a:xfrm>
          <a:prstGeom prst="rect">
            <a:avLst/>
          </a:prstGeom>
          <a:noFill/>
        </p:spPr>
      </p:pic>
    </p:spTree>
    <p:extLst>
      <p:ext uri="{BB962C8B-B14F-4D97-AF65-F5344CB8AC3E}">
        <p14:creationId xmlns:p14="http://schemas.microsoft.com/office/powerpoint/2010/main" xmlns="" val="28940549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1200150"/>
            <a:ext cx="8534400" cy="1015663"/>
          </a:xfrm>
          <a:prstGeom prst="rect">
            <a:avLst/>
          </a:prstGeom>
        </p:spPr>
        <p:txBody>
          <a:bodyPr wrap="square">
            <a:spAutoFit/>
          </a:bodyPr>
          <a:lstStyle/>
          <a:p>
            <a:pPr algn="ctr"/>
            <a:r>
              <a:rPr lang="en-US" sz="2000" dirty="0" smtClean="0">
                <a:solidFill>
                  <a:schemeClr val="bg1"/>
                </a:solidFill>
              </a:rPr>
              <a:t>One of the greatest archaeological discoveries to the 20</a:t>
            </a:r>
            <a:r>
              <a:rPr lang="en-US" sz="2000" baseline="30000" dirty="0" smtClean="0">
                <a:solidFill>
                  <a:schemeClr val="bg1"/>
                </a:solidFill>
              </a:rPr>
              <a:t>th</a:t>
            </a:r>
            <a:r>
              <a:rPr lang="en-US" sz="2000" dirty="0" smtClean="0">
                <a:solidFill>
                  <a:schemeClr val="bg1"/>
                </a:solidFill>
              </a:rPr>
              <a:t> century was the discovery of the </a:t>
            </a:r>
            <a:r>
              <a:rPr lang="en-US" sz="2000" b="1" dirty="0" smtClean="0">
                <a:solidFill>
                  <a:schemeClr val="bg1"/>
                </a:solidFill>
                <a:effectLst>
                  <a:glow rad="101600">
                    <a:schemeClr val="accent6">
                      <a:satMod val="175000"/>
                      <a:alpha val="40000"/>
                    </a:schemeClr>
                  </a:glow>
                </a:effectLst>
              </a:rPr>
              <a:t>Dead Sea Scrolls</a:t>
            </a:r>
            <a:r>
              <a:rPr lang="en-US" sz="2000" dirty="0" smtClean="0">
                <a:solidFill>
                  <a:schemeClr val="bg1"/>
                </a:solidFill>
                <a:effectLst>
                  <a:glow rad="101600">
                    <a:schemeClr val="accent6">
                      <a:satMod val="175000"/>
                      <a:alpha val="40000"/>
                    </a:schemeClr>
                  </a:glow>
                </a:effectLst>
              </a:rPr>
              <a:t>, writings by Jews who lived in a community called Qumran about 2000 years ago</a:t>
            </a:r>
            <a:r>
              <a:rPr lang="en-US" sz="2000" dirty="0" smtClean="0">
                <a:solidFill>
                  <a:schemeClr val="bg1"/>
                </a:solidFill>
              </a:rPr>
              <a:t>.</a:t>
            </a:r>
            <a:endParaRPr lang="en-US" sz="2000" dirty="0">
              <a:solidFill>
                <a:schemeClr val="bg1"/>
              </a:solidFill>
            </a:endParaRPr>
          </a:p>
        </p:txBody>
      </p:sp>
      <p:sp>
        <p:nvSpPr>
          <p:cNvPr id="5"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Scrolls Reveal Past Beliefs</a:t>
            </a:r>
          </a:p>
        </p:txBody>
      </p:sp>
      <p:pic>
        <p:nvPicPr>
          <p:cNvPr id="1026" name="Picture 2" descr="Related image"/>
          <p:cNvPicPr>
            <a:picLocks noChangeAspect="1" noChangeArrowheads="1"/>
          </p:cNvPicPr>
          <p:nvPr/>
        </p:nvPicPr>
        <p:blipFill rotWithShape="1">
          <a:blip r:embed="rId2" cstate="print">
            <a:lum contrast="9000"/>
            <a:extLst>
              <a:ext uri="{28A0092B-C50C-407E-A947-70E740481C1C}">
                <a14:useLocalDpi xmlns:a14="http://schemas.microsoft.com/office/drawing/2010/main" xmlns="" val="0"/>
              </a:ext>
            </a:extLst>
          </a:blip>
          <a:srcRect t="13118" b="26326"/>
          <a:stretch/>
        </p:blipFill>
        <p:spPr bwMode="auto">
          <a:xfrm>
            <a:off x="-5331" y="2317407"/>
            <a:ext cx="9149329" cy="28278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750844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81400" y="895350"/>
            <a:ext cx="5105400" cy="3477875"/>
          </a:xfrm>
          <a:prstGeom prst="rect">
            <a:avLst/>
          </a:prstGeom>
        </p:spPr>
        <p:txBody>
          <a:bodyPr wrap="square">
            <a:spAutoFit/>
          </a:bodyPr>
          <a:lstStyle/>
          <a:p>
            <a:pPr algn="r"/>
            <a:r>
              <a:rPr lang="en-US" sz="2000" dirty="0" smtClean="0">
                <a:solidFill>
                  <a:schemeClr val="bg1"/>
                </a:solidFill>
              </a:rPr>
              <a:t>In 1947 a </a:t>
            </a:r>
            <a:r>
              <a:rPr lang="en-US" sz="2000" dirty="0" smtClean="0">
                <a:solidFill>
                  <a:schemeClr val="bg1"/>
                </a:solidFill>
              </a:rPr>
              <a:t>young boy taking care of some goats in the desert by the Dead Sea </a:t>
            </a:r>
            <a:r>
              <a:rPr lang="en-US" sz="2000" dirty="0" smtClean="0">
                <a:solidFill>
                  <a:schemeClr val="bg1"/>
                </a:solidFill>
              </a:rPr>
              <a:t>found a </a:t>
            </a:r>
            <a:r>
              <a:rPr lang="en-US" sz="2000" dirty="0" smtClean="0">
                <a:solidFill>
                  <a:schemeClr val="bg1"/>
                </a:solidFill>
              </a:rPr>
              <a:t>cave</a:t>
            </a:r>
            <a:r>
              <a:rPr lang="en-US" sz="2000" dirty="0" smtClean="0">
                <a:solidFill>
                  <a:schemeClr val="bg1"/>
                </a:solidFill>
              </a:rPr>
              <a:t> full of very ancient clay jars. Inside </a:t>
            </a:r>
            <a:r>
              <a:rPr lang="en-US" sz="2000" dirty="0" smtClean="0">
                <a:solidFill>
                  <a:schemeClr val="bg1"/>
                </a:solidFill>
              </a:rPr>
              <a:t>the jar were some very old </a:t>
            </a:r>
            <a:r>
              <a:rPr lang="en-US" sz="2000" dirty="0" smtClean="0">
                <a:solidFill>
                  <a:schemeClr val="bg1"/>
                </a:solidFill>
              </a:rPr>
              <a:t>written parchments. </a:t>
            </a:r>
            <a:r>
              <a:rPr lang="en-US" sz="2000" dirty="0" smtClean="0">
                <a:solidFill>
                  <a:schemeClr val="bg1"/>
                </a:solidFill>
              </a:rPr>
              <a:t>What had he stumbled across? </a:t>
            </a:r>
            <a:r>
              <a:rPr lang="en-US" sz="2000" dirty="0" smtClean="0">
                <a:solidFill>
                  <a:schemeClr val="bg1"/>
                </a:solidFill>
              </a:rPr>
              <a:t>Over </a:t>
            </a:r>
            <a:r>
              <a:rPr lang="en-US" sz="2000" dirty="0" smtClean="0">
                <a:solidFill>
                  <a:schemeClr val="bg1"/>
                </a:solidFill>
              </a:rPr>
              <a:t>a thousand </a:t>
            </a:r>
            <a:r>
              <a:rPr lang="en-US" sz="2000" dirty="0" smtClean="0">
                <a:solidFill>
                  <a:schemeClr val="bg1"/>
                </a:solidFill>
              </a:rPr>
              <a:t>manuscripts </a:t>
            </a:r>
            <a:r>
              <a:rPr lang="en-US" sz="2000" dirty="0" smtClean="0">
                <a:solidFill>
                  <a:schemeClr val="bg1"/>
                </a:solidFill>
              </a:rPr>
              <a:t>were discovered </a:t>
            </a:r>
            <a:r>
              <a:rPr lang="en-US" sz="2000" dirty="0" smtClean="0">
                <a:solidFill>
                  <a:schemeClr val="bg1"/>
                </a:solidFill>
              </a:rPr>
              <a:t>from </a:t>
            </a:r>
            <a:r>
              <a:rPr lang="en-US" sz="2000" dirty="0" smtClean="0">
                <a:solidFill>
                  <a:schemeClr val="bg1"/>
                </a:solidFill>
              </a:rPr>
              <a:t>around 250 </a:t>
            </a:r>
            <a:r>
              <a:rPr lang="en-US" sz="2000" dirty="0" smtClean="0">
                <a:solidFill>
                  <a:schemeClr val="bg1"/>
                </a:solidFill>
              </a:rPr>
              <a:t>BC </a:t>
            </a:r>
            <a:r>
              <a:rPr lang="en-US" sz="2000" dirty="0" smtClean="0">
                <a:solidFill>
                  <a:schemeClr val="bg1"/>
                </a:solidFill>
              </a:rPr>
              <a:t>– 70 </a:t>
            </a:r>
            <a:r>
              <a:rPr lang="en-US" sz="2000" dirty="0" smtClean="0">
                <a:solidFill>
                  <a:schemeClr val="bg1"/>
                </a:solidFill>
              </a:rPr>
              <a:t>AD, </a:t>
            </a:r>
            <a:r>
              <a:rPr lang="en-US" sz="2000" dirty="0" smtClean="0">
                <a:solidFill>
                  <a:schemeClr val="bg1"/>
                </a:solidFill>
              </a:rPr>
              <a:t>putting them in the </a:t>
            </a:r>
            <a:r>
              <a:rPr lang="en-US" sz="2000" b="1" dirty="0" smtClean="0">
                <a:solidFill>
                  <a:schemeClr val="bg1"/>
                </a:solidFill>
              </a:rPr>
              <a:t>Second Temple </a:t>
            </a:r>
            <a:r>
              <a:rPr lang="en-US" sz="2000" dirty="0" smtClean="0">
                <a:solidFill>
                  <a:schemeClr val="bg1"/>
                </a:solidFill>
              </a:rPr>
              <a:t>period and at time of the New Testament. Written mainly in </a:t>
            </a:r>
            <a:r>
              <a:rPr lang="en-US" sz="2000" b="1" dirty="0" smtClean="0">
                <a:solidFill>
                  <a:schemeClr val="bg1"/>
                </a:solidFill>
              </a:rPr>
              <a:t>Hebrew</a:t>
            </a:r>
            <a:r>
              <a:rPr lang="en-US" sz="2000" dirty="0" smtClean="0">
                <a:solidFill>
                  <a:schemeClr val="bg1"/>
                </a:solidFill>
              </a:rPr>
              <a:t> and </a:t>
            </a:r>
            <a:r>
              <a:rPr lang="en-US" sz="2000" b="1" dirty="0" smtClean="0">
                <a:solidFill>
                  <a:schemeClr val="bg1"/>
                </a:solidFill>
              </a:rPr>
              <a:t>Aramaic</a:t>
            </a:r>
            <a:r>
              <a:rPr lang="en-US" sz="2000" dirty="0" smtClean="0">
                <a:solidFill>
                  <a:schemeClr val="bg1"/>
                </a:solidFill>
              </a:rPr>
              <a:t> </a:t>
            </a:r>
            <a:r>
              <a:rPr lang="en-US" sz="2000" dirty="0" smtClean="0">
                <a:solidFill>
                  <a:schemeClr val="bg1"/>
                </a:solidFill>
              </a:rPr>
              <a:t>(with a </a:t>
            </a:r>
            <a:r>
              <a:rPr lang="en-US" sz="2000" dirty="0" smtClean="0">
                <a:solidFill>
                  <a:schemeClr val="bg1"/>
                </a:solidFill>
              </a:rPr>
              <a:t>few in </a:t>
            </a:r>
            <a:r>
              <a:rPr lang="en-US" sz="2000" b="1" dirty="0" smtClean="0">
                <a:solidFill>
                  <a:schemeClr val="bg1"/>
                </a:solidFill>
              </a:rPr>
              <a:t>Greek</a:t>
            </a:r>
            <a:r>
              <a:rPr lang="en-US" sz="2000" dirty="0" smtClean="0">
                <a:solidFill>
                  <a:schemeClr val="bg1"/>
                </a:solidFill>
              </a:rPr>
              <a:t>) they reveal the thought patterns of that movement in Judaism in that time</a:t>
            </a:r>
            <a:r>
              <a:rPr lang="en-US" sz="2000" dirty="0" smtClean="0">
                <a:solidFill>
                  <a:schemeClr val="bg1"/>
                </a:solidFill>
              </a:rPr>
              <a:t>.</a:t>
            </a:r>
            <a:endParaRPr lang="en-US" sz="2000" dirty="0" smtClean="0">
              <a:solidFill>
                <a:schemeClr val="bg1"/>
              </a:solidFill>
            </a:endParaRPr>
          </a:p>
        </p:txBody>
      </p:sp>
      <p:pic>
        <p:nvPicPr>
          <p:cNvPr id="3074" name="Picture 2" descr="Related image"/>
          <p:cNvPicPr>
            <a:picLocks noChangeAspect="1" noChangeArrowheads="1"/>
          </p:cNvPicPr>
          <p:nvPr/>
        </p:nvPicPr>
        <p:blipFill>
          <a:blip r:embed="rId2" cstate="print">
            <a:lum bright="-2000" contrast="13000"/>
          </a:blip>
          <a:srcRect/>
          <a:stretch>
            <a:fillRect/>
          </a:stretch>
        </p:blipFill>
        <p:spPr bwMode="auto">
          <a:xfrm>
            <a:off x="457200" y="895349"/>
            <a:ext cx="3048000" cy="3505201"/>
          </a:xfrm>
          <a:prstGeom prst="rect">
            <a:avLst/>
          </a:prstGeom>
          <a:noFill/>
        </p:spPr>
      </p:pic>
    </p:spTree>
    <p:extLst>
      <p:ext uri="{BB962C8B-B14F-4D97-AF65-F5344CB8AC3E}">
        <p14:creationId xmlns:p14="http://schemas.microsoft.com/office/powerpoint/2010/main" xmlns="" val="22469182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047750"/>
            <a:ext cx="3810000" cy="3785652"/>
          </a:xfrm>
          <a:prstGeom prst="rect">
            <a:avLst/>
          </a:prstGeom>
        </p:spPr>
        <p:txBody>
          <a:bodyPr wrap="square">
            <a:spAutoFit/>
          </a:bodyPr>
          <a:lstStyle/>
          <a:p>
            <a:r>
              <a:rPr lang="en-US" sz="2000" dirty="0" smtClean="0">
                <a:solidFill>
                  <a:schemeClr val="bg1"/>
                </a:solidFill>
              </a:rPr>
              <a:t>Why are the Dead Sea Scrolls so </a:t>
            </a:r>
            <a:r>
              <a:rPr lang="en-US" sz="2000" dirty="0" smtClean="0">
                <a:solidFill>
                  <a:schemeClr val="bg1"/>
                </a:solidFill>
              </a:rPr>
              <a:t>important? Comparing </a:t>
            </a:r>
            <a:r>
              <a:rPr lang="en-US" sz="2000" dirty="0" smtClean="0">
                <a:solidFill>
                  <a:schemeClr val="bg1"/>
                </a:solidFill>
              </a:rPr>
              <a:t>the text of the Dead Sea Scrolls to the </a:t>
            </a:r>
            <a:r>
              <a:rPr lang="en-US" sz="2000" dirty="0" smtClean="0">
                <a:solidFill>
                  <a:schemeClr val="bg1"/>
                </a:solidFill>
              </a:rPr>
              <a:t>Tanach (or Christian </a:t>
            </a:r>
            <a:r>
              <a:rPr lang="en-US" sz="2000" b="1" dirty="0" smtClean="0">
                <a:solidFill>
                  <a:schemeClr val="bg1"/>
                </a:solidFill>
              </a:rPr>
              <a:t>Old Testament</a:t>
            </a:r>
            <a:r>
              <a:rPr lang="en-US" sz="2000" dirty="0" smtClean="0">
                <a:solidFill>
                  <a:schemeClr val="bg1"/>
                </a:solidFill>
              </a:rPr>
              <a:t>) </a:t>
            </a:r>
            <a:r>
              <a:rPr lang="en-US" sz="2000" dirty="0" smtClean="0">
                <a:solidFill>
                  <a:schemeClr val="bg1"/>
                </a:solidFill>
              </a:rPr>
              <a:t>we have today (meaning the </a:t>
            </a:r>
            <a:r>
              <a:rPr lang="en-US" sz="2000" b="1" dirty="0" smtClean="0">
                <a:solidFill>
                  <a:schemeClr val="bg1"/>
                </a:solidFill>
              </a:rPr>
              <a:t>Masoretic</a:t>
            </a:r>
            <a:r>
              <a:rPr lang="en-US" sz="2000" dirty="0" smtClean="0">
                <a:solidFill>
                  <a:schemeClr val="bg1"/>
                </a:solidFill>
              </a:rPr>
              <a:t> text) we find them </a:t>
            </a:r>
            <a:r>
              <a:rPr lang="en-US" sz="2000" b="1" dirty="0" smtClean="0">
                <a:solidFill>
                  <a:schemeClr val="bg1"/>
                </a:solidFill>
              </a:rPr>
              <a:t>almost identical</a:t>
            </a:r>
            <a:r>
              <a:rPr lang="en-US" sz="2000" dirty="0" smtClean="0">
                <a:solidFill>
                  <a:schemeClr val="bg1"/>
                </a:solidFill>
              </a:rPr>
              <a:t>. This shows the Bible has not been corrupted for two thousand years</a:t>
            </a:r>
            <a:r>
              <a:rPr lang="en-US" sz="2000" dirty="0" smtClean="0">
                <a:solidFill>
                  <a:schemeClr val="bg1"/>
                </a:solidFill>
              </a:rPr>
              <a:t>! This is a fantastic testimony to the closeness of current texts to the long lost originals.</a:t>
            </a:r>
            <a:endParaRPr lang="en-US" sz="2000" dirty="0">
              <a:solidFill>
                <a:schemeClr val="bg1"/>
              </a:solidFill>
            </a:endParaRPr>
          </a:p>
        </p:txBody>
      </p:sp>
      <p:pic>
        <p:nvPicPr>
          <p:cNvPr id="32770" name="Picture 2" descr="Related image"/>
          <p:cNvPicPr>
            <a:picLocks noChangeAspect="1" noChangeArrowheads="1"/>
          </p:cNvPicPr>
          <p:nvPr/>
        </p:nvPicPr>
        <p:blipFill>
          <a:blip r:embed="rId2" cstate="print">
            <a:lum bright="7000" contrast="8000"/>
          </a:blip>
          <a:srcRect l="11667" r="5000"/>
          <a:stretch>
            <a:fillRect/>
          </a:stretch>
        </p:blipFill>
        <p:spPr bwMode="auto">
          <a:xfrm>
            <a:off x="4445000" y="1352550"/>
            <a:ext cx="4165600" cy="312420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Final thoughts</a:t>
            </a:r>
          </a:p>
        </p:txBody>
      </p:sp>
      <p:sp>
        <p:nvSpPr>
          <p:cNvPr id="5" name="Rectangle 4"/>
          <p:cNvSpPr/>
          <p:nvPr/>
        </p:nvSpPr>
        <p:spPr>
          <a:xfrm>
            <a:off x="609600" y="1657350"/>
            <a:ext cx="7924800" cy="2400657"/>
          </a:xfrm>
          <a:prstGeom prst="rect">
            <a:avLst/>
          </a:prstGeom>
        </p:spPr>
        <p:txBody>
          <a:bodyPr wrap="square">
            <a:spAutoFit/>
          </a:bodyPr>
          <a:lstStyle/>
          <a:p>
            <a:pPr marL="457200" lvl="0" indent="-457200">
              <a:lnSpc>
                <a:spcPct val="150000"/>
              </a:lnSpc>
              <a:buFont typeface="+mj-lt"/>
              <a:buAutoNum type="arabicPeriod"/>
              <a:defRPr/>
            </a:pPr>
            <a:r>
              <a:rPr lang="en-US" sz="2000" kern="0" dirty="0" smtClean="0">
                <a:solidFill>
                  <a:schemeClr val="bg1"/>
                </a:solidFill>
              </a:rPr>
              <a:t>Judaism is based </a:t>
            </a:r>
            <a:r>
              <a:rPr lang="en-US" sz="2000" kern="0" dirty="0" smtClean="0">
                <a:solidFill>
                  <a:schemeClr val="bg1"/>
                </a:solidFill>
              </a:rPr>
              <a:t>in </a:t>
            </a:r>
            <a:r>
              <a:rPr lang="en-US" sz="2000" kern="0" dirty="0" smtClean="0">
                <a:solidFill>
                  <a:schemeClr val="bg1"/>
                </a:solidFill>
              </a:rPr>
              <a:t>the belief  in and obedience to God as described in the Torah and other sacred texts</a:t>
            </a:r>
            <a:r>
              <a:rPr lang="en-US" sz="2000" kern="0" dirty="0" smtClean="0">
                <a:solidFill>
                  <a:schemeClr val="bg1"/>
                </a:solidFill>
              </a:rPr>
              <a:t>.</a:t>
            </a:r>
            <a:endParaRPr lang="en-US" sz="2000" kern="0" dirty="0" smtClean="0">
              <a:solidFill>
                <a:schemeClr val="bg1"/>
              </a:solidFill>
            </a:endParaRPr>
          </a:p>
          <a:p>
            <a:pPr marL="457200" lvl="0" indent="-457200">
              <a:lnSpc>
                <a:spcPct val="150000"/>
              </a:lnSpc>
              <a:buFont typeface="+mj-lt"/>
              <a:buAutoNum type="arabicPeriod"/>
              <a:defRPr/>
            </a:pPr>
            <a:r>
              <a:rPr lang="en-US" sz="2000" kern="0" dirty="0" smtClean="0">
                <a:solidFill>
                  <a:schemeClr val="bg1"/>
                </a:solidFill>
              </a:rPr>
              <a:t>The influence of Jewish thought upon our civilization is undeniable and can be seen in our legal system, our ideas on work and rest, and the concept of helping the needy through charity.</a:t>
            </a:r>
            <a:endParaRPr lang="en-US" sz="2000" kern="0" dirty="0" smtClean="0">
              <a:solidFill>
                <a:schemeClr val="bg1"/>
              </a:solidFill>
            </a:endParaRPr>
          </a:p>
        </p:txBody>
      </p:sp>
    </p:spTree>
    <p:extLst>
      <p:ext uri="{BB962C8B-B14F-4D97-AF65-F5344CB8AC3E}">
        <p14:creationId xmlns:p14="http://schemas.microsoft.com/office/powerpoint/2010/main" xmlns="" val="16732312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48965" y="590550"/>
            <a:ext cx="8229600" cy="72138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300" dirty="0" smtClean="0">
                <a:solidFill>
                  <a:schemeClr val="bg1"/>
                </a:solidFill>
                <a:effectLst>
                  <a:glow rad="101600">
                    <a:schemeClr val="accent6">
                      <a:satMod val="175000"/>
                      <a:alpha val="40000"/>
                    </a:schemeClr>
                  </a:glow>
                </a:effectLst>
                <a:latin typeface="BIRTH OF A HERO" panose="02000000000000000000" pitchFamily="2" charset="0"/>
              </a:rPr>
              <a:t>Think...</a:t>
            </a:r>
          </a:p>
        </p:txBody>
      </p:sp>
      <p:sp>
        <p:nvSpPr>
          <p:cNvPr id="4" name="Content Placeholder 2"/>
          <p:cNvSpPr txBox="1">
            <a:spLocks/>
          </p:cNvSpPr>
          <p:nvPr/>
        </p:nvSpPr>
        <p:spPr>
          <a:xfrm>
            <a:off x="685799" y="1733550"/>
            <a:ext cx="7772401" cy="26670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dirty="0" smtClean="0">
                <a:solidFill>
                  <a:schemeClr val="bg1"/>
                </a:solidFill>
              </a:rPr>
              <a:t>You live in a small town in Ancient Israel. Some people in your town treat strangers very badly. But you've been taught to be fair and kind to everyone, including strangers. One day, you tell one of your neighbors he should be kinder to strangers, He asks you why. </a:t>
            </a:r>
            <a:r>
              <a:rPr lang="en-US" sz="2000" b="1" dirty="0" smtClean="0">
                <a:solidFill>
                  <a:schemeClr val="bg1"/>
                </a:solidFill>
              </a:rPr>
              <a:t>How will you explain your belief in kindness to him?</a:t>
            </a:r>
          </a:p>
          <a:p>
            <a:pPr marL="0" indent="0" algn="ctr">
              <a:buNone/>
            </a:pPr>
            <a:r>
              <a:rPr lang="en-US" sz="2000" dirty="0" smtClean="0">
                <a:solidFill>
                  <a:schemeClr val="bg1"/>
                </a:solidFill>
              </a:rPr>
              <a:t>Take a minute to write it down.</a:t>
            </a:r>
          </a:p>
          <a:p>
            <a:pPr>
              <a:buFont typeface="Arial" pitchFamily="34" charset="0"/>
              <a:buNone/>
            </a:pPr>
            <a:endParaRPr lang="en-US" sz="2000" dirty="0" smtClean="0">
              <a:solidFill>
                <a:schemeClr val="bg1"/>
              </a:solidFill>
            </a:endParaRPr>
          </a:p>
        </p:txBody>
      </p:sp>
    </p:spTree>
  </p:cSld>
  <p:clrMapOvr>
    <a:masterClrMapping/>
  </p:clrMapOvr>
  <p:transition spd="slow">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172200" y="4095750"/>
            <a:ext cx="2438400" cy="590550"/>
          </a:xfrm>
          <a:prstGeom prst="rect">
            <a:avLst/>
          </a:prstGeom>
        </p:spPr>
        <p:txBody>
          <a:bodyPr vert="horz" lIns="91440" tIns="45720" rIns="91440" bIns="45720" rtlCol="0">
            <a:noAutofit/>
          </a:bodyPr>
          <a:lstStyle/>
          <a:p>
            <a:pPr lvl="0" algn="r">
              <a:spcBef>
                <a:spcPct val="20000"/>
              </a:spcBef>
              <a:defRPr/>
            </a:pP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man Old Style" pitchFamily="18" charset="0"/>
              </a:rPr>
              <a:t>Jim Soto © 2018</a:t>
            </a:r>
          </a:p>
        </p:txBody>
      </p:sp>
      <p:sp>
        <p:nvSpPr>
          <p:cNvPr id="3" name="Title 1"/>
          <p:cNvSpPr txBox="1">
            <a:spLocks/>
          </p:cNvSpPr>
          <p:nvPr/>
        </p:nvSpPr>
        <p:spPr>
          <a:xfrm>
            <a:off x="0" y="438150"/>
            <a:ext cx="9144000" cy="1295399"/>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dirty="0" smtClean="0">
                <a:ln>
                  <a:noFill/>
                </a:ln>
                <a:solidFill>
                  <a:schemeClr val="bg1"/>
                </a:solidFill>
                <a:effectLst>
                  <a:glow rad="63500">
                    <a:schemeClr val="accent6">
                      <a:satMod val="175000"/>
                      <a:alpha val="40000"/>
                    </a:schemeClr>
                  </a:glow>
                </a:effectLst>
                <a:uLnTx/>
                <a:uFillTx/>
                <a:latin typeface="BIRTH OF A HERO" panose="02000000000000000000" pitchFamily="2" charset="0"/>
                <a:ea typeface="+mj-ea"/>
                <a:cs typeface="+mj-cs"/>
              </a:rPr>
              <a:t>NEXT</a:t>
            </a:r>
            <a:endParaRPr kumimoji="0" lang="en-US" sz="7200" b="1" i="0" u="none" strike="noStrike" kern="1200" cap="none" spc="0" normalizeH="0" baseline="0" noProof="0" dirty="0">
              <a:ln>
                <a:noFill/>
              </a:ln>
              <a:solidFill>
                <a:schemeClr val="bg1"/>
              </a:solidFill>
              <a:effectLst>
                <a:glow rad="63500">
                  <a:schemeClr val="accent6">
                    <a:satMod val="175000"/>
                    <a:alpha val="40000"/>
                  </a:schemeClr>
                </a:glow>
              </a:effectLst>
              <a:uLnTx/>
              <a:uFillTx/>
              <a:latin typeface="BIRTH OF A HERO" panose="02000000000000000000" pitchFamily="2" charset="0"/>
              <a:ea typeface="+mj-ea"/>
              <a:cs typeface="+mj-cs"/>
            </a:endParaRPr>
          </a:p>
        </p:txBody>
      </p:sp>
      <p:sp>
        <p:nvSpPr>
          <p:cNvPr id="4" name="TextBox 3"/>
          <p:cNvSpPr txBox="1"/>
          <p:nvPr/>
        </p:nvSpPr>
        <p:spPr>
          <a:xfrm rot="523213">
            <a:off x="1001320" y="1560116"/>
            <a:ext cx="6963566" cy="2682786"/>
          </a:xfrm>
          <a:prstGeom prst="rect">
            <a:avLst/>
          </a:prstGeom>
          <a:noFill/>
        </p:spPr>
        <p:txBody>
          <a:bodyPr wrap="square" rtlCol="0">
            <a:spAutoFit/>
          </a:bodyPr>
          <a:lstStyle/>
          <a:p>
            <a:pPr algn="ctr">
              <a:lnSpc>
                <a:spcPts val="9800"/>
              </a:lnSpc>
            </a:pPr>
            <a:r>
              <a:rPr lang="en-US" sz="8800" spc="300" dirty="0" smtClean="0">
                <a:solidFill>
                  <a:srgbClr val="C00000"/>
                </a:solidFill>
                <a:latin typeface="Baron Kuffner" pitchFamily="34" charset="0"/>
              </a:rPr>
              <a:t>Through THE </a:t>
            </a:r>
          </a:p>
          <a:p>
            <a:pPr algn="ctr">
              <a:lnSpc>
                <a:spcPts val="9800"/>
              </a:lnSpc>
            </a:pPr>
            <a:r>
              <a:rPr lang="en-US" sz="8800" spc="300" dirty="0" smtClean="0">
                <a:solidFill>
                  <a:srgbClr val="C00000"/>
                </a:solidFill>
                <a:latin typeface="Baron Kuffner" pitchFamily="34" charset="0"/>
              </a:rPr>
              <a:t>Centuries</a:t>
            </a:r>
            <a:endParaRPr lang="en-US" sz="8800" spc="300" dirty="0">
              <a:solidFill>
                <a:srgbClr val="C00000"/>
              </a:solidFill>
              <a:latin typeface="Baron Kuffner" pitchFamily="34" charset="0"/>
            </a:endParaRPr>
          </a:p>
        </p:txBody>
      </p:sp>
    </p:spTree>
    <p:extLst>
      <p:ext uri="{BB962C8B-B14F-4D97-AF65-F5344CB8AC3E}">
        <p14:creationId xmlns:p14="http://schemas.microsoft.com/office/powerpoint/2010/main" xmlns="" val="2317260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childTnLst>
                          </p:cTn>
                        </p:par>
                        <p:par>
                          <p:cTn id="14" fill="hold">
                            <p:stCondLst>
                              <p:cond delay="3000"/>
                            </p:stCondLst>
                            <p:childTnLst>
                              <p:par>
                                <p:cTn id="15" presetID="53" presetClass="entr" presetSubtype="0" fill="hold"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p:cTn id="17" dur="5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8" dur="5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9" dur="5000"/>
                                        <p:tgtEl>
                                          <p:spTgt spid="4">
                                            <p:txEl>
                                              <p:pRg st="0" end="0"/>
                                            </p:txEl>
                                          </p:spTgt>
                                        </p:tgtEl>
                                      </p:cBhvr>
                                    </p:animEffect>
                                  </p:childTnLst>
                                </p:cTn>
                              </p:par>
                            </p:childTnLst>
                          </p:cTn>
                        </p:par>
                        <p:par>
                          <p:cTn id="20" fill="hold">
                            <p:stCondLst>
                              <p:cond delay="8000"/>
                            </p:stCondLst>
                            <p:childTnLst>
                              <p:par>
                                <p:cTn id="21" presetID="53" presetClass="entr" presetSubtype="0" fill="hold" nodeType="after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p:cTn id="23" dur="5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4" dur="50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5" dur="5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590550"/>
            <a:ext cx="8763000" cy="954107"/>
          </a:xfrm>
          <a:prstGeom prst="rect">
            <a:avLst/>
          </a:prstGeom>
        </p:spPr>
        <p:txBody>
          <a:bodyPr wrap="square">
            <a:spAutoFit/>
          </a:bodyPr>
          <a:lstStyle/>
          <a:p>
            <a:pPr algn="ctr"/>
            <a:r>
              <a:rPr lang="en-US" sz="2000" b="1" dirty="0" smtClean="0">
                <a:solidFill>
                  <a:schemeClr val="bg1"/>
                </a:solidFill>
              </a:rPr>
              <a:t>Leviticus 19:34  </a:t>
            </a:r>
            <a:r>
              <a:rPr lang="en-US" sz="2000" dirty="0" smtClean="0">
                <a:solidFill>
                  <a:schemeClr val="bg1"/>
                </a:solidFill>
              </a:rPr>
              <a:t>in the Hebrew Bible commands- </a:t>
            </a:r>
          </a:p>
          <a:p>
            <a:pPr algn="ctr"/>
            <a:r>
              <a:rPr lang="en-US" b="1" i="1" dirty="0" smtClean="0">
                <a:solidFill>
                  <a:schemeClr val="bg1"/>
                </a:solidFill>
              </a:rPr>
              <a:t>‘The stranger who resides with you shall be to you as the native among you, and you shall love him as yourself, for you were aliens in the land of Egypt; I am the LORD your God.’</a:t>
            </a:r>
          </a:p>
        </p:txBody>
      </p:sp>
      <p:pic>
        <p:nvPicPr>
          <p:cNvPr id="11266" name="Picture 2" descr="Related image"/>
          <p:cNvPicPr>
            <a:picLocks noChangeAspect="1" noChangeArrowheads="1"/>
          </p:cNvPicPr>
          <p:nvPr/>
        </p:nvPicPr>
        <p:blipFill>
          <a:blip r:embed="rId2" cstate="print"/>
          <a:srcRect t="17249" b="26691"/>
          <a:stretch>
            <a:fillRect/>
          </a:stretch>
        </p:blipFill>
        <p:spPr bwMode="auto">
          <a:xfrm>
            <a:off x="-1" y="1885949"/>
            <a:ext cx="9144001" cy="3257551"/>
          </a:xfrm>
          <a:prstGeom prst="rect">
            <a:avLst/>
          </a:prstGeom>
          <a:noFill/>
        </p:spPr>
      </p:pic>
    </p:spTree>
    <p:extLst>
      <p:ext uri="{BB962C8B-B14F-4D97-AF65-F5344CB8AC3E}">
        <p14:creationId xmlns:p14="http://schemas.microsoft.com/office/powerpoint/2010/main" xmlns="" val="19909912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p:cNvSpPr>
          <p:nvPr/>
        </p:nvSpPr>
        <p:spPr>
          <a:xfrm>
            <a:off x="457200" y="514350"/>
            <a:ext cx="8229600" cy="18288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kern="0" dirty="0" smtClean="0">
                <a:solidFill>
                  <a:schemeClr val="bg1"/>
                </a:solidFill>
              </a:rPr>
              <a:t>So as you see, the idea that we should treat people with kindness was already a common Jewish teaching. Sometimes, Jewish beliefs </a:t>
            </a:r>
            <a:r>
              <a:rPr lang="en-US" sz="2000" b="1" kern="0" dirty="0" smtClean="0">
                <a:solidFill>
                  <a:schemeClr val="bg1"/>
                </a:solidFill>
              </a:rPr>
              <a:t>set them apart </a:t>
            </a:r>
            <a:r>
              <a:rPr lang="en-US" sz="2000" kern="0" dirty="0" smtClean="0">
                <a:solidFill>
                  <a:schemeClr val="bg1"/>
                </a:solidFill>
              </a:rPr>
              <a:t>from other people in society. Their shared beliefs also </a:t>
            </a:r>
            <a:r>
              <a:rPr lang="en-US" sz="2000" b="1" kern="0" dirty="0" smtClean="0">
                <a:solidFill>
                  <a:schemeClr val="bg1"/>
                </a:solidFill>
              </a:rPr>
              <a:t>tie them together </a:t>
            </a:r>
            <a:r>
              <a:rPr lang="en-US" sz="2000" kern="0" dirty="0" smtClean="0">
                <a:solidFill>
                  <a:schemeClr val="bg1"/>
                </a:solidFill>
              </a:rPr>
              <a:t>as a religious community. Learn </a:t>
            </a:r>
            <a:r>
              <a:rPr lang="en-US" sz="2000" kern="0" dirty="0">
                <a:solidFill>
                  <a:schemeClr val="bg1"/>
                </a:solidFill>
              </a:rPr>
              <a:t>more about this </a:t>
            </a:r>
            <a:r>
              <a:rPr lang="en-US" sz="2000" kern="0" dirty="0" smtClean="0">
                <a:solidFill>
                  <a:schemeClr val="bg1"/>
                </a:solidFill>
              </a:rPr>
              <a:t>topic by reading </a:t>
            </a:r>
            <a:r>
              <a:rPr lang="en-US" sz="2000" kern="0" dirty="0">
                <a:solidFill>
                  <a:schemeClr val="bg1"/>
                </a:solidFill>
              </a:rPr>
              <a:t>pages </a:t>
            </a:r>
            <a:r>
              <a:rPr lang="en-US" sz="2000" kern="0" dirty="0" smtClean="0">
                <a:solidFill>
                  <a:schemeClr val="bg1"/>
                </a:solidFill>
              </a:rPr>
              <a:t>208 </a:t>
            </a:r>
            <a:r>
              <a:rPr lang="en-US" sz="2000" kern="0" dirty="0">
                <a:solidFill>
                  <a:schemeClr val="bg1"/>
                </a:solidFill>
              </a:rPr>
              <a:t>thru </a:t>
            </a:r>
            <a:r>
              <a:rPr lang="en-US" sz="2000" kern="0" dirty="0" smtClean="0">
                <a:solidFill>
                  <a:schemeClr val="bg1"/>
                </a:solidFill>
              </a:rPr>
              <a:t>213 </a:t>
            </a:r>
            <a:r>
              <a:rPr lang="en-US" sz="2000" kern="0" dirty="0">
                <a:solidFill>
                  <a:schemeClr val="bg1"/>
                </a:solidFill>
              </a:rPr>
              <a:t>and complete the </a:t>
            </a:r>
            <a:r>
              <a:rPr lang="en-US" sz="2000" i="1" kern="0" dirty="0">
                <a:solidFill>
                  <a:schemeClr val="bg1"/>
                </a:solidFill>
                <a:effectLst>
                  <a:glow rad="139700">
                    <a:schemeClr val="accent6">
                      <a:satMod val="175000"/>
                      <a:alpha val="40000"/>
                    </a:schemeClr>
                  </a:glow>
                </a:effectLst>
              </a:rPr>
              <a:t>section </a:t>
            </a:r>
            <a:r>
              <a:rPr lang="en-US" sz="2000" i="1" kern="0" dirty="0" smtClean="0">
                <a:solidFill>
                  <a:schemeClr val="bg1"/>
                </a:solidFill>
                <a:effectLst>
                  <a:glow rad="139700">
                    <a:schemeClr val="accent6">
                      <a:satMod val="175000"/>
                      <a:alpha val="40000"/>
                    </a:schemeClr>
                  </a:glow>
                </a:effectLst>
              </a:rPr>
              <a:t>2 </a:t>
            </a:r>
            <a:r>
              <a:rPr lang="en-US" sz="2000" i="1" kern="0" dirty="0">
                <a:solidFill>
                  <a:schemeClr val="bg1"/>
                </a:solidFill>
                <a:effectLst>
                  <a:glow rad="139700">
                    <a:schemeClr val="accent6">
                      <a:satMod val="175000"/>
                      <a:alpha val="40000"/>
                    </a:schemeClr>
                  </a:glow>
                </a:effectLst>
              </a:rPr>
              <a:t>assessment</a:t>
            </a:r>
            <a:r>
              <a:rPr lang="en-US" sz="2000" kern="0" dirty="0">
                <a:solidFill>
                  <a:schemeClr val="bg1"/>
                </a:solidFill>
              </a:rPr>
              <a:t>. Show me the completed work when complete</a:t>
            </a:r>
            <a:r>
              <a:rPr lang="en-US" sz="2000" kern="0" dirty="0" smtClean="0">
                <a:solidFill>
                  <a:schemeClr val="bg1"/>
                </a:solidFill>
              </a:rPr>
              <a:t>.</a:t>
            </a:r>
            <a:endParaRPr lang="en-US" sz="2000" dirty="0">
              <a:solidFill>
                <a:schemeClr val="bg1"/>
              </a:solidFill>
            </a:endParaRPr>
          </a:p>
        </p:txBody>
      </p:sp>
      <p:pic>
        <p:nvPicPr>
          <p:cNvPr id="12292" name="Picture 4" descr="Related image"/>
          <p:cNvPicPr>
            <a:picLocks noChangeAspect="1" noChangeArrowheads="1"/>
          </p:cNvPicPr>
          <p:nvPr/>
        </p:nvPicPr>
        <p:blipFill>
          <a:blip r:embed="rId2" cstate="print">
            <a:clrChange>
              <a:clrFrom>
                <a:srgbClr val="FFFFFF"/>
              </a:clrFrom>
              <a:clrTo>
                <a:srgbClr val="FFFFFF">
                  <a:alpha val="0"/>
                </a:srgbClr>
              </a:clrTo>
            </a:clrChange>
            <a:lum bright="-2000" contrast="5000"/>
          </a:blip>
          <a:srcRect b="34627"/>
          <a:stretch>
            <a:fillRect/>
          </a:stretch>
        </p:blipFill>
        <p:spPr bwMode="auto">
          <a:xfrm>
            <a:off x="609600" y="2343150"/>
            <a:ext cx="7924800" cy="2800350"/>
          </a:xfrm>
          <a:prstGeom prst="rect">
            <a:avLst/>
          </a:prstGeom>
          <a:noFill/>
          <a:effectLst>
            <a:softEdge rad="31750"/>
          </a:effectLst>
        </p:spPr>
      </p:pic>
    </p:spTree>
    <p:extLst>
      <p:ext uri="{BB962C8B-B14F-4D97-AF65-F5344CB8AC3E}">
        <p14:creationId xmlns:p14="http://schemas.microsoft.com/office/powerpoint/2010/main" xmlns="" val="26558725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428751"/>
            <a:ext cx="4953000" cy="2862322"/>
          </a:xfrm>
          <a:prstGeom prst="rect">
            <a:avLst/>
          </a:prstGeom>
        </p:spPr>
        <p:txBody>
          <a:bodyPr wrap="square">
            <a:spAutoFit/>
          </a:bodyPr>
          <a:lstStyle/>
          <a:p>
            <a:r>
              <a:rPr lang="en-US" sz="2000" dirty="0" smtClean="0">
                <a:solidFill>
                  <a:schemeClr val="bg1"/>
                </a:solidFill>
              </a:rPr>
              <a:t>Their religion is the foundation upon which the Jews based their whole society. Much of their culture is based directly on their belief system. We can understand them better by examining their central beliefs on:</a:t>
            </a:r>
          </a:p>
          <a:p>
            <a:pPr marL="342900" indent="-342900">
              <a:buFont typeface="Wingdings" panose="05000000000000000000" pitchFamily="2" charset="2"/>
              <a:buChar char="Ø"/>
            </a:pPr>
            <a:r>
              <a:rPr lang="en-US" sz="2000" dirty="0" smtClean="0">
                <a:solidFill>
                  <a:schemeClr val="bg1"/>
                </a:solidFill>
                <a:effectLst>
                  <a:glow rad="101600">
                    <a:schemeClr val="accent6">
                      <a:satMod val="175000"/>
                      <a:alpha val="40000"/>
                    </a:schemeClr>
                  </a:glow>
                </a:effectLst>
              </a:rPr>
              <a:t>God</a:t>
            </a:r>
          </a:p>
          <a:p>
            <a:pPr marL="342900" indent="-342900">
              <a:buFont typeface="Wingdings" panose="05000000000000000000" pitchFamily="2" charset="2"/>
              <a:buChar char="Ø"/>
            </a:pPr>
            <a:r>
              <a:rPr lang="en-US" sz="2000" dirty="0" smtClean="0">
                <a:solidFill>
                  <a:schemeClr val="bg1"/>
                </a:solidFill>
                <a:effectLst>
                  <a:glow rad="101600">
                    <a:schemeClr val="accent6">
                      <a:satMod val="175000"/>
                      <a:alpha val="40000"/>
                    </a:schemeClr>
                  </a:glow>
                </a:effectLst>
              </a:rPr>
              <a:t>Education</a:t>
            </a:r>
          </a:p>
          <a:p>
            <a:pPr marL="342900" indent="-342900">
              <a:buFont typeface="Wingdings" panose="05000000000000000000" pitchFamily="2" charset="2"/>
              <a:buChar char="Ø"/>
            </a:pPr>
            <a:r>
              <a:rPr lang="en-US" sz="2000" dirty="0" smtClean="0">
                <a:solidFill>
                  <a:schemeClr val="bg1"/>
                </a:solidFill>
                <a:effectLst>
                  <a:glow rad="101600">
                    <a:schemeClr val="accent6">
                      <a:satMod val="175000"/>
                      <a:alpha val="40000"/>
                    </a:schemeClr>
                  </a:glow>
                </a:effectLst>
              </a:rPr>
              <a:t>Justice</a:t>
            </a:r>
          </a:p>
          <a:p>
            <a:pPr marL="342900" indent="-342900">
              <a:buFont typeface="Wingdings" panose="05000000000000000000" pitchFamily="2" charset="2"/>
              <a:buChar char="Ø"/>
            </a:pPr>
            <a:r>
              <a:rPr lang="en-US" sz="2000" dirty="0" smtClean="0">
                <a:solidFill>
                  <a:schemeClr val="bg1"/>
                </a:solidFill>
                <a:effectLst>
                  <a:glow rad="101600">
                    <a:schemeClr val="accent6">
                      <a:satMod val="175000"/>
                      <a:alpha val="40000"/>
                    </a:schemeClr>
                  </a:glow>
                </a:effectLst>
              </a:rPr>
              <a:t>Obedience</a:t>
            </a:r>
            <a:endParaRPr lang="en-US" sz="1600" b="1" dirty="0">
              <a:solidFill>
                <a:schemeClr val="bg1"/>
              </a:solidFill>
            </a:endParaRPr>
          </a:p>
        </p:txBody>
      </p:sp>
      <p:sp>
        <p:nvSpPr>
          <p:cNvPr id="7"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Jewish Beliefs Anchor Society</a:t>
            </a:r>
          </a:p>
        </p:txBody>
      </p:sp>
      <p:pic>
        <p:nvPicPr>
          <p:cNvPr id="2050" name="Picture 2" descr="Image result for judaism"/>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7298" r="19739"/>
          <a:stretch/>
        </p:blipFill>
        <p:spPr bwMode="auto">
          <a:xfrm>
            <a:off x="5638800" y="1624073"/>
            <a:ext cx="2985284" cy="2667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367034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Belief in One God</a:t>
            </a:r>
          </a:p>
        </p:txBody>
      </p:sp>
      <p:sp>
        <p:nvSpPr>
          <p:cNvPr id="3" name="Rectangle 2"/>
          <p:cNvSpPr/>
          <p:nvPr/>
        </p:nvSpPr>
        <p:spPr>
          <a:xfrm>
            <a:off x="3429000" y="1504950"/>
            <a:ext cx="5257800" cy="3170099"/>
          </a:xfrm>
          <a:prstGeom prst="rect">
            <a:avLst/>
          </a:prstGeom>
        </p:spPr>
        <p:txBody>
          <a:bodyPr wrap="square">
            <a:spAutoFit/>
          </a:bodyPr>
          <a:lstStyle/>
          <a:p>
            <a:pPr algn="r"/>
            <a:r>
              <a:rPr lang="en-US" sz="2000" dirty="0" smtClean="0">
                <a:solidFill>
                  <a:schemeClr val="bg1"/>
                </a:solidFill>
              </a:rPr>
              <a:t>Above, everything, Jews believe there is only one God</a:t>
            </a:r>
            <a:r>
              <a:rPr lang="en-US" sz="2000" dirty="0">
                <a:solidFill>
                  <a:schemeClr val="bg1"/>
                </a:solidFill>
              </a:rPr>
              <a:t>. </a:t>
            </a:r>
            <a:r>
              <a:rPr lang="en-US" sz="2000" b="1" dirty="0">
                <a:solidFill>
                  <a:schemeClr val="bg1"/>
                </a:solidFill>
              </a:rPr>
              <a:t>Yahweh</a:t>
            </a:r>
            <a:r>
              <a:rPr lang="en-US" sz="2000" dirty="0">
                <a:solidFill>
                  <a:schemeClr val="bg1"/>
                </a:solidFill>
              </a:rPr>
              <a:t>, the god of the Israelites, whose name was revealed to Moses as four Hebrew consonants (</a:t>
            </a:r>
            <a:r>
              <a:rPr lang="en-US" sz="2000" b="1" dirty="0">
                <a:solidFill>
                  <a:schemeClr val="bg1"/>
                </a:solidFill>
              </a:rPr>
              <a:t>YHWH</a:t>
            </a:r>
            <a:r>
              <a:rPr lang="en-US" sz="2000" dirty="0">
                <a:solidFill>
                  <a:schemeClr val="bg1"/>
                </a:solidFill>
              </a:rPr>
              <a:t>) called the tetragrammaton. ... Thus, </a:t>
            </a:r>
            <a:r>
              <a:rPr lang="en-US" sz="2000" dirty="0" smtClean="0">
                <a:solidFill>
                  <a:schemeClr val="bg1"/>
                </a:solidFill>
              </a:rPr>
              <a:t>it became </a:t>
            </a:r>
            <a:r>
              <a:rPr lang="en-US" sz="2000" dirty="0">
                <a:solidFill>
                  <a:schemeClr val="bg1"/>
                </a:solidFill>
              </a:rPr>
              <a:t>the artificial Latinized name </a:t>
            </a:r>
            <a:r>
              <a:rPr lang="en-US" sz="2000" b="1" dirty="0">
                <a:solidFill>
                  <a:schemeClr val="bg1"/>
                </a:solidFill>
              </a:rPr>
              <a:t>Jehovah</a:t>
            </a:r>
            <a:r>
              <a:rPr lang="en-US" sz="2000" dirty="0">
                <a:solidFill>
                  <a:schemeClr val="bg1"/>
                </a:solidFill>
              </a:rPr>
              <a:t> (JeHoWaH).</a:t>
            </a:r>
            <a:endParaRPr lang="en-US" sz="2000" dirty="0" smtClean="0">
              <a:solidFill>
                <a:schemeClr val="bg1"/>
              </a:solidFill>
            </a:endParaRPr>
          </a:p>
          <a:p>
            <a:pPr algn="r"/>
            <a:r>
              <a:rPr lang="en-US" sz="2000" dirty="0" smtClean="0">
                <a:solidFill>
                  <a:schemeClr val="bg1"/>
                </a:solidFill>
                <a:effectLst>
                  <a:glow rad="101600">
                    <a:schemeClr val="accent6">
                      <a:satMod val="175000"/>
                      <a:alpha val="40000"/>
                    </a:schemeClr>
                  </a:glow>
                </a:effectLst>
              </a:rPr>
              <a:t>The belief in only one God is called </a:t>
            </a:r>
            <a:r>
              <a:rPr lang="en-US" sz="2000" b="1" dirty="0" smtClean="0">
                <a:solidFill>
                  <a:schemeClr val="bg1"/>
                </a:solidFill>
                <a:effectLst>
                  <a:glow rad="101600">
                    <a:schemeClr val="accent6">
                      <a:satMod val="175000"/>
                      <a:alpha val="40000"/>
                    </a:schemeClr>
                  </a:glow>
                </a:effectLst>
              </a:rPr>
              <a:t>monotheism</a:t>
            </a:r>
            <a:r>
              <a:rPr lang="en-US" sz="2000" dirty="0" smtClean="0">
                <a:solidFill>
                  <a:schemeClr val="bg1"/>
                </a:solidFill>
              </a:rPr>
              <a:t>. Judaism is the world’s oldest monotheistic religion. In the ancient world, this set them apart from everybody else. </a:t>
            </a:r>
            <a:endParaRPr lang="en-US" sz="2000" dirty="0">
              <a:solidFill>
                <a:schemeClr val="bg1"/>
              </a:solidFill>
            </a:endParaRPr>
          </a:p>
        </p:txBody>
      </p:sp>
      <p:pic>
        <p:nvPicPr>
          <p:cNvPr id="6146" name="Picture 2" descr="Related image">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 y="1340408"/>
            <a:ext cx="2743200" cy="350398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itle 3"/>
          <p:cNvSpPr txBox="1">
            <a:spLocks/>
          </p:cNvSpPr>
          <p:nvPr/>
        </p:nvSpPr>
        <p:spPr>
          <a:xfrm rot="20490518">
            <a:off x="2399993" y="4377312"/>
            <a:ext cx="876507"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effectLst>
                  <a:glow rad="139700">
                    <a:schemeClr val="accent2">
                      <a:satMod val="175000"/>
                      <a:alpha val="40000"/>
                    </a:schemeClr>
                  </a:glow>
                </a:effectLst>
                <a:latin typeface="BIRTH OF A HERO" panose="02000000000000000000" pitchFamily="2" charset="0"/>
              </a:rPr>
              <a:t>Click Here!</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Belief in Education</a:t>
            </a:r>
          </a:p>
        </p:txBody>
      </p:sp>
      <p:sp>
        <p:nvSpPr>
          <p:cNvPr id="3" name="Rectangle 2"/>
          <p:cNvSpPr/>
          <p:nvPr/>
        </p:nvSpPr>
        <p:spPr>
          <a:xfrm>
            <a:off x="4038600" y="1715065"/>
            <a:ext cx="4648200" cy="2246769"/>
          </a:xfrm>
          <a:prstGeom prst="rect">
            <a:avLst/>
          </a:prstGeom>
        </p:spPr>
        <p:txBody>
          <a:bodyPr wrap="square">
            <a:spAutoFit/>
          </a:bodyPr>
          <a:lstStyle/>
          <a:p>
            <a:pPr algn="r"/>
            <a:r>
              <a:rPr lang="en-US" sz="2000" dirty="0" smtClean="0">
                <a:solidFill>
                  <a:schemeClr val="bg1"/>
                </a:solidFill>
              </a:rPr>
              <a:t>Another foundational belief in Judaism is education. Raising up children in the basics of the Jewish faith has always been of great importance. However, in ancient times this was limited only to boys- not girls. Education continues being central to Jewish life to this day. </a:t>
            </a:r>
            <a:endParaRPr lang="en-US" sz="2000" dirty="0">
              <a:solidFill>
                <a:schemeClr val="bg1"/>
              </a:solidFill>
            </a:endParaRPr>
          </a:p>
        </p:txBody>
      </p:sp>
      <p:pic>
        <p:nvPicPr>
          <p:cNvPr id="10242" name="Picture 2" descr="Related image"/>
          <p:cNvPicPr>
            <a:picLocks noChangeAspect="1" noChangeArrowheads="1"/>
          </p:cNvPicPr>
          <p:nvPr/>
        </p:nvPicPr>
        <p:blipFill>
          <a:blip r:embed="rId2" cstate="print"/>
          <a:srcRect r="8696"/>
          <a:stretch>
            <a:fillRect/>
          </a:stretch>
        </p:blipFill>
        <p:spPr bwMode="auto">
          <a:xfrm>
            <a:off x="457200" y="1581150"/>
            <a:ext cx="3200400" cy="2514600"/>
          </a:xfrm>
          <a:prstGeom prst="rect">
            <a:avLst/>
          </a:prstGeom>
          <a:noFill/>
        </p:spPr>
      </p:pic>
    </p:spTree>
    <p:extLst>
      <p:ext uri="{BB962C8B-B14F-4D97-AF65-F5344CB8AC3E}">
        <p14:creationId xmlns:p14="http://schemas.microsoft.com/office/powerpoint/2010/main" xmlns="" val="39718852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Belief in Justice &amp; Righteousness</a:t>
            </a:r>
          </a:p>
        </p:txBody>
      </p:sp>
      <p:sp>
        <p:nvSpPr>
          <p:cNvPr id="3" name="Rectangle 2"/>
          <p:cNvSpPr/>
          <p:nvPr/>
        </p:nvSpPr>
        <p:spPr>
          <a:xfrm>
            <a:off x="3733800" y="1428750"/>
            <a:ext cx="4953000" cy="3477875"/>
          </a:xfrm>
          <a:prstGeom prst="rect">
            <a:avLst/>
          </a:prstGeom>
        </p:spPr>
        <p:txBody>
          <a:bodyPr wrap="square">
            <a:spAutoFit/>
          </a:bodyPr>
          <a:lstStyle/>
          <a:p>
            <a:pPr algn="r"/>
            <a:r>
              <a:rPr lang="en-US" sz="2000" dirty="0">
                <a:solidFill>
                  <a:schemeClr val="bg1"/>
                </a:solidFill>
              </a:rPr>
              <a:t>Yet, </a:t>
            </a:r>
            <a:r>
              <a:rPr lang="en-US" sz="2000" dirty="0" smtClean="0">
                <a:solidFill>
                  <a:schemeClr val="bg1"/>
                </a:solidFill>
              </a:rPr>
              <a:t>another </a:t>
            </a:r>
            <a:r>
              <a:rPr lang="en-US" sz="2000" dirty="0">
                <a:solidFill>
                  <a:schemeClr val="bg1"/>
                </a:solidFill>
              </a:rPr>
              <a:t>foundational belief in Judaism </a:t>
            </a:r>
            <a:r>
              <a:rPr lang="en-US" sz="2000" dirty="0" smtClean="0">
                <a:solidFill>
                  <a:schemeClr val="bg1"/>
                </a:solidFill>
              </a:rPr>
              <a:t>are the ideas of </a:t>
            </a:r>
            <a:r>
              <a:rPr lang="en-US" sz="2000" b="1" dirty="0" smtClean="0">
                <a:solidFill>
                  <a:schemeClr val="bg1"/>
                </a:solidFill>
              </a:rPr>
              <a:t>justice</a:t>
            </a:r>
            <a:r>
              <a:rPr lang="en-US" sz="2000" dirty="0" smtClean="0">
                <a:solidFill>
                  <a:schemeClr val="bg1"/>
                </a:solidFill>
              </a:rPr>
              <a:t> and </a:t>
            </a:r>
            <a:r>
              <a:rPr lang="en-US" sz="2000" b="1" dirty="0" smtClean="0">
                <a:solidFill>
                  <a:schemeClr val="bg1"/>
                </a:solidFill>
              </a:rPr>
              <a:t>righteousness</a:t>
            </a:r>
            <a:r>
              <a:rPr lang="en-US" sz="2000" dirty="0" smtClean="0">
                <a:solidFill>
                  <a:schemeClr val="bg1"/>
                </a:solidFill>
              </a:rPr>
              <a:t>. In Jewish belief,</a:t>
            </a:r>
            <a:r>
              <a:rPr lang="en-US" sz="2000" dirty="0">
                <a:solidFill>
                  <a:schemeClr val="bg1"/>
                </a:solidFill>
              </a:rPr>
              <a:t> </a:t>
            </a:r>
            <a:r>
              <a:rPr lang="en-US" sz="2000" dirty="0" smtClean="0">
                <a:solidFill>
                  <a:schemeClr val="bg1"/>
                </a:solidFill>
              </a:rPr>
              <a:t>justice means being fair and kind to others. EVERYONE deserves justice, </a:t>
            </a:r>
            <a:r>
              <a:rPr lang="en-US" sz="2000" b="1" dirty="0" smtClean="0">
                <a:solidFill>
                  <a:schemeClr val="bg1"/>
                </a:solidFill>
              </a:rPr>
              <a:t>even criminals</a:t>
            </a:r>
            <a:r>
              <a:rPr lang="en-US" sz="2000" dirty="0" smtClean="0">
                <a:solidFill>
                  <a:schemeClr val="bg1"/>
                </a:solidFill>
              </a:rPr>
              <a:t>.</a:t>
            </a:r>
          </a:p>
          <a:p>
            <a:pPr algn="r"/>
            <a:endParaRPr lang="en-US" sz="2000" dirty="0">
              <a:solidFill>
                <a:schemeClr val="bg1"/>
              </a:solidFill>
            </a:endParaRPr>
          </a:p>
          <a:p>
            <a:pPr algn="r"/>
            <a:r>
              <a:rPr lang="en-US" sz="2000" dirty="0">
                <a:solidFill>
                  <a:schemeClr val="bg1"/>
                </a:solidFill>
              </a:rPr>
              <a:t>Righteousness refers to doing what is proper. In Judaism, you are supposed to behave properly even if those around you don’t. </a:t>
            </a:r>
            <a:r>
              <a:rPr lang="en-US" sz="2000" dirty="0" smtClean="0">
                <a:solidFill>
                  <a:schemeClr val="bg1"/>
                </a:solidFill>
              </a:rPr>
              <a:t>Righteousness is more important than rituals or ceremonies.</a:t>
            </a:r>
            <a:endParaRPr lang="en-US" sz="2000" dirty="0">
              <a:solidFill>
                <a:schemeClr val="bg1"/>
              </a:solidFill>
            </a:endParaRPr>
          </a:p>
        </p:txBody>
      </p:sp>
      <p:pic>
        <p:nvPicPr>
          <p:cNvPr id="9218" name="Picture 2" descr="Related image"/>
          <p:cNvPicPr>
            <a:picLocks noChangeAspect="1" noChangeArrowheads="1"/>
          </p:cNvPicPr>
          <p:nvPr/>
        </p:nvPicPr>
        <p:blipFill>
          <a:blip r:embed="rId2" cstate="print">
            <a:lum bright="5000" contrast="13000"/>
          </a:blip>
          <a:srcRect l="13235" r="8824" b="6373"/>
          <a:stretch>
            <a:fillRect/>
          </a:stretch>
        </p:blipFill>
        <p:spPr bwMode="auto">
          <a:xfrm>
            <a:off x="457200" y="1517170"/>
            <a:ext cx="3200400" cy="2883380"/>
          </a:xfrm>
          <a:prstGeom prst="rect">
            <a:avLst/>
          </a:prstGeom>
          <a:noFill/>
        </p:spPr>
      </p:pic>
    </p:spTree>
    <p:extLst>
      <p:ext uri="{BB962C8B-B14F-4D97-AF65-F5344CB8AC3E}">
        <p14:creationId xmlns:p14="http://schemas.microsoft.com/office/powerpoint/2010/main" xmlns="" val="33502924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Belief in Obedience &amp; Law</a:t>
            </a:r>
          </a:p>
        </p:txBody>
      </p:sp>
      <p:sp>
        <p:nvSpPr>
          <p:cNvPr id="3" name="Rectangle 2"/>
          <p:cNvSpPr/>
          <p:nvPr/>
        </p:nvSpPr>
        <p:spPr>
          <a:xfrm>
            <a:off x="4495800" y="1341902"/>
            <a:ext cx="4191000" cy="3170099"/>
          </a:xfrm>
          <a:prstGeom prst="rect">
            <a:avLst/>
          </a:prstGeom>
        </p:spPr>
        <p:txBody>
          <a:bodyPr wrap="square">
            <a:spAutoFit/>
          </a:bodyPr>
          <a:lstStyle/>
          <a:p>
            <a:pPr algn="r"/>
            <a:r>
              <a:rPr lang="en-US" sz="2000" dirty="0" smtClean="0">
                <a:solidFill>
                  <a:schemeClr val="bg1"/>
                </a:solidFill>
              </a:rPr>
              <a:t>Morality and religious laws have guided Jews for centuries. The foundation of all the Jewish legal code is the </a:t>
            </a:r>
            <a:r>
              <a:rPr lang="en-US" sz="2000" b="1" dirty="0" smtClean="0">
                <a:solidFill>
                  <a:schemeClr val="bg1"/>
                </a:solidFill>
              </a:rPr>
              <a:t>Ten Commandments</a:t>
            </a:r>
            <a:r>
              <a:rPr lang="en-US" sz="2000" dirty="0" smtClean="0">
                <a:solidFill>
                  <a:schemeClr val="bg1"/>
                </a:solidFill>
              </a:rPr>
              <a:t>. But these are only part of a </a:t>
            </a:r>
            <a:r>
              <a:rPr lang="en-US" sz="2000" b="1" dirty="0" smtClean="0">
                <a:solidFill>
                  <a:schemeClr val="bg1"/>
                </a:solidFill>
              </a:rPr>
              <a:t>larger system </a:t>
            </a:r>
            <a:r>
              <a:rPr lang="en-US" sz="2000" dirty="0" smtClean="0">
                <a:solidFill>
                  <a:schemeClr val="bg1"/>
                </a:solidFill>
              </a:rPr>
              <a:t>of laws that were written down by Moses, thus the name </a:t>
            </a:r>
            <a:r>
              <a:rPr lang="en-US" sz="2000" b="1" dirty="0" smtClean="0">
                <a:solidFill>
                  <a:schemeClr val="bg1"/>
                </a:solidFill>
              </a:rPr>
              <a:t>Mosaic Law</a:t>
            </a:r>
            <a:r>
              <a:rPr lang="en-US" sz="2000" dirty="0" smtClean="0">
                <a:solidFill>
                  <a:schemeClr val="bg1"/>
                </a:solidFill>
              </a:rPr>
              <a:t>.</a:t>
            </a:r>
          </a:p>
          <a:p>
            <a:pPr algn="r"/>
            <a:endParaRPr lang="en-US" sz="2000" dirty="0" smtClean="0">
              <a:solidFill>
                <a:schemeClr val="bg1"/>
              </a:solidFill>
            </a:endParaRPr>
          </a:p>
          <a:p>
            <a:pPr algn="r"/>
            <a:r>
              <a:rPr lang="en-US" sz="2000" b="1" dirty="0">
                <a:solidFill>
                  <a:schemeClr val="bg1"/>
                </a:solidFill>
              </a:rPr>
              <a:t>Mosaic </a:t>
            </a:r>
            <a:r>
              <a:rPr lang="en-US" sz="2000" b="1" dirty="0" smtClean="0">
                <a:solidFill>
                  <a:schemeClr val="bg1"/>
                </a:solidFill>
              </a:rPr>
              <a:t>Law</a:t>
            </a:r>
            <a:r>
              <a:rPr lang="en-US" sz="2000" dirty="0" smtClean="0">
                <a:solidFill>
                  <a:schemeClr val="bg1"/>
                </a:solidFill>
              </a:rPr>
              <a:t> governs all aspects of life such as: prayer, holidays, diet, etc.</a:t>
            </a:r>
            <a:endParaRPr lang="en-US" sz="2000" dirty="0">
              <a:solidFill>
                <a:schemeClr val="bg1"/>
              </a:solidFill>
            </a:endParaRPr>
          </a:p>
        </p:txBody>
      </p:sp>
      <p:pic>
        <p:nvPicPr>
          <p:cNvPr id="8194" name="Picture 2" descr="Related image"/>
          <p:cNvPicPr>
            <a:picLocks noChangeAspect="1" noChangeArrowheads="1"/>
          </p:cNvPicPr>
          <p:nvPr/>
        </p:nvPicPr>
        <p:blipFill>
          <a:blip r:embed="rId2" cstate="print">
            <a:lum bright="6000" contrast="2000"/>
          </a:blip>
          <a:srcRect l="17808" r="12329"/>
          <a:stretch>
            <a:fillRect/>
          </a:stretch>
        </p:blipFill>
        <p:spPr bwMode="auto">
          <a:xfrm>
            <a:off x="533400" y="1276350"/>
            <a:ext cx="3886200" cy="3301204"/>
          </a:xfrm>
          <a:prstGeom prst="rect">
            <a:avLst/>
          </a:prstGeom>
          <a:noFill/>
        </p:spPr>
      </p:pic>
    </p:spTree>
    <p:extLst>
      <p:ext uri="{BB962C8B-B14F-4D97-AF65-F5344CB8AC3E}">
        <p14:creationId xmlns:p14="http://schemas.microsoft.com/office/powerpoint/2010/main" xmlns="" val="16356538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2556</TotalTime>
  <Words>1223</Words>
  <Application>Microsoft Office PowerPoint</Application>
  <PresentationFormat>On-screen Show (16:9)</PresentationFormat>
  <Paragraphs>65</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WORLD HISTORY</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HISTORY</dc:title>
  <dc:creator>Jim</dc:creator>
  <cp:lastModifiedBy>Jim</cp:lastModifiedBy>
  <cp:revision>259</cp:revision>
  <dcterms:created xsi:type="dcterms:W3CDTF">2018-08-02T00:45:41Z</dcterms:created>
  <dcterms:modified xsi:type="dcterms:W3CDTF">2018-11-23T16:00:04Z</dcterms:modified>
</cp:coreProperties>
</file>