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4" r:id="rId6"/>
    <p:sldId id="278" r:id="rId7"/>
    <p:sldId id="275" r:id="rId8"/>
    <p:sldId id="276" r:id="rId9"/>
    <p:sldId id="279" r:id="rId10"/>
    <p:sldId id="277" r:id="rId11"/>
    <p:sldId id="270" r:id="rId12"/>
    <p:sldId id="271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19000"/>
          </a:blip>
          <a:srcRect l="3585" b="3426"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La Explotación del oro local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19400" y="1504950"/>
            <a:ext cx="6019800" cy="350733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lnSpc>
                <a:spcPct val="120000"/>
              </a:lnSpc>
            </a:pPr>
            <a:r>
              <a:rPr lang="es-ES" sz="2400" dirty="0" smtClean="0">
                <a:latin typeface="Caslon Antique" pitchFamily="18" charset="0"/>
              </a:rPr>
              <a:t>En Puerto Rico se encontr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oro en dep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sitos aluviales de 9 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os que drenan El Yunque. El primer descubrimiento se hizo en 1509 y las primeras obras mineras comenzaron en el 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o Fajardo y el Blanco en 1513. La miner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se convirti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en una importante actividad comercial en los 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os de las monta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as en la costa este de Puerto Rico durante el siglo XVI, pero la mayor parte de la miner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termin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en 1530. </a:t>
            </a:r>
          </a:p>
        </p:txBody>
      </p:sp>
      <p:pic>
        <p:nvPicPr>
          <p:cNvPr id="5122" name="Picture 2" descr="Image result for El Dorado 1988"/>
          <p:cNvPicPr>
            <a:picLocks noChangeAspect="1" noChangeArrowheads="1"/>
          </p:cNvPicPr>
          <p:nvPr/>
        </p:nvPicPr>
        <p:blipFill>
          <a:blip r:embed="rId2" cstate="print"/>
          <a:srcRect l="7885" r="41427"/>
          <a:stretch>
            <a:fillRect/>
          </a:stretch>
        </p:blipFill>
        <p:spPr bwMode="auto">
          <a:xfrm>
            <a:off x="457200" y="1885950"/>
            <a:ext cx="2330347" cy="2586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7150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90600" y="1428749"/>
            <a:ext cx="2438400" cy="3200401"/>
            <a:chOff x="990600" y="1428749"/>
            <a:chExt cx="2438400" cy="3200401"/>
          </a:xfrm>
        </p:grpSpPr>
        <p:sp>
          <p:nvSpPr>
            <p:cNvPr id="22" name="Oval 21"/>
            <p:cNvSpPr/>
            <p:nvPr/>
          </p:nvSpPr>
          <p:spPr>
            <a:xfrm>
              <a:off x="1752600" y="2266950"/>
              <a:ext cx="9144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4457322">
              <a:off x="1155179" y="3488068"/>
              <a:ext cx="1136236" cy="575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6392093">
              <a:off x="2312341" y="3458704"/>
              <a:ext cx="877601" cy="391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28800" y="3714750"/>
              <a:ext cx="1143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187"/>
            <a:stretch>
              <a:fillRect/>
            </a:stretch>
          </p:blipFill>
          <p:spPr bwMode="auto">
            <a:xfrm>
              <a:off x="990600" y="1428749"/>
              <a:ext cx="2438400" cy="3200401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27" name="Cloud Callout 26"/>
          <p:cNvSpPr/>
          <p:nvPr/>
        </p:nvSpPr>
        <p:spPr>
          <a:xfrm>
            <a:off x="2819400" y="1200150"/>
            <a:ext cx="1676400" cy="1219200"/>
          </a:xfrm>
          <a:prstGeom prst="cloudCallout">
            <a:avLst>
              <a:gd name="adj1" fmla="val -45580"/>
              <a:gd name="adj2" fmla="val 48690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Uh, oh! El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profe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dijo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leer, no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mirar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?!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266950"/>
            <a:ext cx="53340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133 del libro y la 35 del cuaderno de </a:t>
            </a:r>
            <a:r>
              <a:rPr lang="es-ES" sz="2600" dirty="0" smtClean="0">
                <a:latin typeface="Caslon Antique" panose="02027200000000000000" pitchFamily="18" charset="0"/>
              </a:rPr>
              <a:t>actividades.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 </a:t>
            </a:r>
            <a:r>
              <a:rPr lang="es-ES" sz="2600" dirty="0" smtClean="0">
                <a:latin typeface="Caslon Antique" panose="02027200000000000000" pitchFamily="18" charset="0"/>
              </a:rPr>
              <a:t>al 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28750"/>
            <a:ext cx="2575560" cy="2861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28800" y="1428750"/>
            <a:ext cx="54864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 smtClean="0">
                <a:latin typeface="BIRTH OF A HERO" pitchFamily="2" charset="0"/>
              </a:rPr>
              <a:t>Capitulo 8: Riquezas Tainas para Europa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810000" y="3181350"/>
            <a:ext cx="1524001" cy="168592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caracter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sticas tuvo la econom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de la nueva </a:t>
            </a:r>
            <a:r>
              <a:rPr lang="es-ES" sz="2400" dirty="0">
                <a:latin typeface="Caslon Antique" pitchFamily="18" charset="0"/>
              </a:rPr>
              <a:t>colonia ? ¿Qu</a:t>
            </a:r>
            <a:r>
              <a:rPr lang="es-ES" sz="2000" dirty="0">
                <a:latin typeface="Caslon Antique" pitchFamily="18" charset="0"/>
              </a:rPr>
              <a:t>é</a:t>
            </a:r>
            <a:r>
              <a:rPr lang="es-ES" sz="2400" dirty="0">
                <a:latin typeface="Caslon Antique" pitchFamily="18" charset="0"/>
              </a:rPr>
              <a:t> </a:t>
            </a:r>
            <a:r>
              <a:rPr lang="es-ES" sz="2400" dirty="0" smtClean="0">
                <a:latin typeface="Caslon Antique" pitchFamily="18" charset="0"/>
              </a:rPr>
              <a:t>cambios experiment</a:t>
            </a:r>
            <a:r>
              <a:rPr lang="es-ES" sz="2000" dirty="0" smtClean="0">
                <a:latin typeface="Palatino Linotype" panose="02040502050505030304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luego?</a:t>
            </a:r>
            <a:endParaRPr lang="es-ES" sz="2400" dirty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130-133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3704"/>
          <a:stretch/>
        </p:blipFill>
        <p:spPr>
          <a:xfrm>
            <a:off x="4857485" y="2190750"/>
            <a:ext cx="428651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11934"/>
            <a:ext cx="3657600" cy="33934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Caparra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Era aur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fera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Municipio/cabildo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Organizaci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gubernamental</a:t>
            </a:r>
          </a:p>
          <a:p>
            <a:pPr marL="800100" lvl="1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Capit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000" dirty="0" smtClean="0">
                <a:latin typeface="Caslon Antique" panose="02027200000000000000" pitchFamily="18" charset="0"/>
              </a:rPr>
              <a:t>n/gobernador</a:t>
            </a:r>
          </a:p>
          <a:p>
            <a:pPr marL="800100" lvl="1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Tesorero</a:t>
            </a:r>
          </a:p>
          <a:p>
            <a:pPr marL="800100" lvl="1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Veedor</a:t>
            </a:r>
          </a:p>
          <a:p>
            <a:pPr marL="800100" lvl="1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Factor</a:t>
            </a:r>
          </a:p>
          <a:p>
            <a:pPr marL="800100" lvl="1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Contador</a:t>
            </a:r>
          </a:p>
          <a:p>
            <a:pPr marL="800100" lvl="1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Alguacil/Visitador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anose="02027200000000000000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1311934"/>
            <a:ext cx="3581400" cy="6502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Quinto real</a:t>
            </a:r>
          </a:p>
          <a:p>
            <a:pPr>
              <a:lnSpc>
                <a:spcPts val="3800"/>
              </a:lnSpc>
            </a:pPr>
            <a:endParaRPr lang="es-ES" sz="2400" dirty="0" smtClean="0"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gold nugg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4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90750"/>
            <a:ext cx="3237412" cy="236007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Juan Ponce </a:t>
            </a: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y Agüeybana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7000" y="1657350"/>
            <a:ext cx="6019800" cy="3124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Gracias a la reuni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Ponce de Le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con cacique Ag</a:t>
            </a:r>
            <a:r>
              <a:rPr lang="es-ES" sz="1900" dirty="0" smtClean="0">
                <a:latin typeface="Caslon Antique" panose="02027200000000000000" pitchFamily="18" charset="0"/>
              </a:rPr>
              <a:t>ü</a:t>
            </a:r>
            <a:r>
              <a:rPr lang="es-ES" sz="2400" dirty="0" smtClean="0">
                <a:latin typeface="Caslon Antique" panose="02027200000000000000" pitchFamily="18" charset="0"/>
              </a:rPr>
              <a:t>eybana, la isla de Puerto Rico se someti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sin dificultad; Ponce de Le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pudo dedicarse a la fundar ciudades y a explotar el oro. Pero, tras la muerte de Ag</a:t>
            </a:r>
            <a:r>
              <a:rPr lang="es-ES" sz="1900" dirty="0" smtClean="0">
                <a:latin typeface="Caslon Antique" panose="02027200000000000000" pitchFamily="18" charset="0"/>
              </a:rPr>
              <a:t>ü</a:t>
            </a:r>
            <a:r>
              <a:rPr lang="es-ES" sz="2400" dirty="0" smtClean="0">
                <a:latin typeface="Caslon Antique" panose="02027200000000000000" pitchFamily="18" charset="0"/>
              </a:rPr>
              <a:t>eybana, los indios se sublevaron contra la dominaci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espa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 y el r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gimen de encomiendas, que los hab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sometido a trabajo forzado. Por la fuerza, Ponce de Le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se impuso a los nativos y tom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sangrientas represalias. En 1511 fue destituido, aunque se resisti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dejar el cargo hasta que vino a exig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rselo el propio Diego Col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0" r="12000"/>
          <a:stretch/>
        </p:blipFill>
        <p:spPr bwMode="auto">
          <a:xfrm>
            <a:off x="457200" y="2190750"/>
            <a:ext cx="1981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009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438150"/>
            <a:ext cx="6324600" cy="449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Después de la </a:t>
            </a:r>
            <a:r>
              <a:rPr lang="es-ES" sz="2400" dirty="0">
                <a:latin typeface="Caslon Antique" panose="02027200000000000000" pitchFamily="18" charset="0"/>
              </a:rPr>
              <a:t>fundaci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</a:t>
            </a:r>
            <a:r>
              <a:rPr lang="es-ES" sz="2400" dirty="0" smtClean="0">
                <a:latin typeface="Caslon Antique" panose="02027200000000000000" pitchFamily="18" charset="0"/>
              </a:rPr>
              <a:t>la </a:t>
            </a:r>
            <a:r>
              <a:rPr lang="es-ES" sz="2400" dirty="0">
                <a:latin typeface="Caslon Antique" panose="02027200000000000000" pitchFamily="18" charset="0"/>
              </a:rPr>
              <a:t>villa de Caparra, en las proximidades de las hoy ciudades de Bayam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y Guaynabo, y la villa de </a:t>
            </a:r>
            <a:r>
              <a:rPr lang="es-ES" sz="2400" dirty="0" smtClean="0">
                <a:latin typeface="Caslon Antique" panose="02027200000000000000" pitchFamily="18" charset="0"/>
              </a:rPr>
              <a:t>Sotomayor, en </a:t>
            </a:r>
            <a:r>
              <a:rPr lang="es-ES" sz="2400" dirty="0">
                <a:latin typeface="Caslon Antique" panose="02027200000000000000" pitchFamily="18" charset="0"/>
              </a:rPr>
              <a:t>1510, Crist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bal de Sotomayor</a:t>
            </a:r>
            <a:r>
              <a:rPr lang="es-ES" sz="2400" dirty="0" smtClean="0">
                <a:latin typeface="Caslon Antique" panose="02027200000000000000" pitchFamily="18" charset="0"/>
              </a:rPr>
              <a:t>, </a:t>
            </a:r>
            <a:r>
              <a:rPr lang="es-ES" sz="2400" dirty="0">
                <a:latin typeface="Caslon Antique" panose="02027200000000000000" pitchFamily="18" charset="0"/>
              </a:rPr>
              <a:t>fund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T</a:t>
            </a:r>
            <a:r>
              <a:rPr lang="es-ES" sz="21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vara, </a:t>
            </a:r>
            <a:r>
              <a:rPr lang="es-ES" sz="2400" dirty="0">
                <a:latin typeface="Caslon Antique" panose="02027200000000000000" pitchFamily="18" charset="0"/>
              </a:rPr>
              <a:t>y un a</a:t>
            </a:r>
            <a:r>
              <a:rPr lang="es-ES" sz="21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 despu</a:t>
            </a:r>
            <a:r>
              <a:rPr lang="es-ES" sz="21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s estableci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poblado que lleva su apellido en el lugar donde hoy se asienta </a:t>
            </a:r>
            <a:r>
              <a:rPr lang="es-ES" sz="2400" dirty="0" smtClean="0">
                <a:latin typeface="Caslon Antique" panose="02027200000000000000" pitchFamily="18" charset="0"/>
              </a:rPr>
              <a:t>Aguada</a:t>
            </a:r>
            <a:r>
              <a:rPr lang="es-ES" sz="2400" dirty="0">
                <a:latin typeface="Caslon Antique" panose="02027200000000000000" pitchFamily="18" charset="0"/>
              </a:rPr>
              <a:t>.</a:t>
            </a:r>
          </a:p>
          <a:p>
            <a:pPr algn="r">
              <a:spcBef>
                <a:spcPct val="20000"/>
              </a:spcBef>
            </a:pPr>
            <a:endParaRPr lang="es-ES" sz="2400" dirty="0">
              <a:latin typeface="Caslon Antique" panose="02027200000000000000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En 1512 se fund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la desembocadura del R</a:t>
            </a:r>
            <a:r>
              <a:rPr lang="es-ES" sz="21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o Grande de A</a:t>
            </a:r>
            <a:r>
              <a:rPr lang="es-ES" sz="21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asco la poblaci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San Germ</a:t>
            </a:r>
            <a:r>
              <a:rPr lang="es-ES" sz="21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n, que, debido al ataque de los indios caribes, se traslad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1574 a las Lomas de Santa Marta.</a:t>
            </a:r>
          </a:p>
          <a:p>
            <a:pPr algn="r">
              <a:spcBef>
                <a:spcPct val="20000"/>
              </a:spcBef>
            </a:pPr>
            <a:endParaRPr lang="es-ES" sz="2400" dirty="0">
              <a:latin typeface="Caslon Antique" panose="02027200000000000000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</a:t>
            </a:r>
            <a:r>
              <a:rPr lang="es-ES" sz="2400" dirty="0" smtClean="0">
                <a:latin typeface="Caslon Antique" panose="02027200000000000000" pitchFamily="18" charset="0"/>
              </a:rPr>
              <a:t>rebeli</a:t>
            </a:r>
            <a:r>
              <a:rPr lang="es-ES" sz="21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</a:t>
            </a:r>
            <a:r>
              <a:rPr lang="es-ES" sz="2400" dirty="0">
                <a:latin typeface="Caslon Antique" panose="02027200000000000000" pitchFamily="18" charset="0"/>
              </a:rPr>
              <a:t>de los nativos fue aplastada por los espa</a:t>
            </a:r>
            <a:r>
              <a:rPr lang="es-ES" sz="21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oles en 1514, donde se repartieron </a:t>
            </a:r>
            <a:r>
              <a:rPr lang="es-ES" sz="2400" dirty="0" smtClean="0">
                <a:latin typeface="Caslon Antique" panose="02027200000000000000" pitchFamily="18" charset="0"/>
              </a:rPr>
              <a:t>14600 </a:t>
            </a:r>
            <a:r>
              <a:rPr lang="es-ES" sz="2400" dirty="0">
                <a:latin typeface="Caslon Antique" panose="02027200000000000000" pitchFamily="18" charset="0"/>
              </a:rPr>
              <a:t>indios entre los conquistadores, quienes reestructuraron la econom</a:t>
            </a:r>
            <a:r>
              <a:rPr lang="es-ES" sz="21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en base al trabajo forzoso. Los hac</a:t>
            </a:r>
            <a:r>
              <a:rPr lang="es-ES" sz="21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dedicarse a la miner</a:t>
            </a:r>
            <a:r>
              <a:rPr lang="es-ES" sz="21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a, </a:t>
            </a:r>
            <a:r>
              <a:rPr lang="es-ES" sz="2400" dirty="0" smtClean="0">
                <a:latin typeface="Caslon Antique" panose="02027200000000000000" pitchFamily="18" charset="0"/>
              </a:rPr>
              <a:t>y </a:t>
            </a:r>
            <a:r>
              <a:rPr lang="es-ES" sz="2400" dirty="0">
                <a:latin typeface="Caslon Antique" panose="02027200000000000000" pitchFamily="18" charset="0"/>
              </a:rPr>
              <a:t>el cultivo de yuca y ca</a:t>
            </a:r>
            <a:r>
              <a:rPr lang="es-ES" sz="21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 de az</a:t>
            </a:r>
            <a:r>
              <a:rPr lang="es-ES" sz="2100" dirty="0">
                <a:latin typeface="Caslon Antique" panose="02027200000000000000" pitchFamily="18" charset="0"/>
              </a:rPr>
              <a:t>ú</a:t>
            </a:r>
            <a:r>
              <a:rPr lang="es-ES" sz="2400" dirty="0">
                <a:latin typeface="Caslon Antique" panose="02027200000000000000" pitchFamily="18" charset="0"/>
              </a:rPr>
              <a:t>car.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15" r="47471"/>
          <a:stretch/>
        </p:blipFill>
        <p:spPr bwMode="auto">
          <a:xfrm>
            <a:off x="-1" y="0"/>
            <a:ext cx="2178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3472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Cambios en la isla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4199235" cy="327873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ES" sz="2400" dirty="0" smtClean="0">
                <a:latin typeface="Caslon Antique" pitchFamily="18" charset="0"/>
              </a:rPr>
              <a:t>Despu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s de haber destituido a Ponce de Le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su cargo como gobernador de la isla, Diego Colon nombro a Juan Cerr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y este efectu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el primer repartimiento de indios. En la discordia entre Colon y De Le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n, el Rey Fernando intervino y restauro a Ponce de Le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 al cargo de gobernador.</a:t>
            </a:r>
          </a:p>
        </p:txBody>
      </p:sp>
      <p:pic>
        <p:nvPicPr>
          <p:cNvPr id="7170" name="Picture 2" descr="Image result for Cabeza de Vaca (film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898" r="6941"/>
          <a:stretch>
            <a:fillRect/>
          </a:stretch>
        </p:blipFill>
        <p:spPr bwMode="auto">
          <a:xfrm flipH="1">
            <a:off x="4572000" y="0"/>
            <a:ext cx="4572000" cy="51435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223936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El Gobierno en San Juan Bautista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951835" cy="33549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2400" spc="-30" dirty="0" smtClean="0">
                <a:latin typeface="Caslon Antique" pitchFamily="18" charset="0"/>
              </a:rPr>
              <a:t>En 1510 el rey comenz</a:t>
            </a:r>
            <a:r>
              <a:rPr lang="es-ES" sz="1900" spc="-30" dirty="0" smtClean="0">
                <a:latin typeface="Caslon Antique" pitchFamily="18" charset="0"/>
              </a:rPr>
              <a:t>ó</a:t>
            </a:r>
            <a:r>
              <a:rPr lang="es-ES" sz="2400" spc="-30" dirty="0" smtClean="0">
                <a:latin typeface="Caslon Antique" pitchFamily="18" charset="0"/>
              </a:rPr>
              <a:t> a distribuir responsabilidades. </a:t>
            </a:r>
            <a:r>
              <a:rPr lang="es-ES" sz="2400" dirty="0" smtClean="0">
                <a:latin typeface="Caslon Antique" pitchFamily="18" charset="0"/>
              </a:rPr>
              <a:t>Las finanzas quedaron a cargo de 4 oficiales reales: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Tesorero - supervisaba los gastos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Veedor - dirig</a:t>
            </a:r>
            <a:r>
              <a:rPr lang="es-ES" sz="19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las fundiciones del oro y cobraba los impuestos de esta actividad para la Corona.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Factor - vigilaba las propiedades de la Corona.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Contador - llevaba los libros de contabilidad.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23837" r="31469"/>
          <a:stretch>
            <a:fillRect/>
          </a:stretch>
        </p:blipFill>
        <p:spPr bwMode="auto">
          <a:xfrm>
            <a:off x="6553200" y="1428750"/>
            <a:ext cx="2132554" cy="3177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4013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23950"/>
            <a:ext cx="5037435" cy="35051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2400" dirty="0" smtClean="0">
                <a:latin typeface="Caslon Antique" pitchFamily="18" charset="0"/>
              </a:rPr>
              <a:t>El Municipio (o cabildo) se encargaba de la administraci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y los asuntos menores de justicia.</a:t>
            </a:r>
          </a:p>
          <a:p>
            <a:pPr>
              <a:lnSpc>
                <a:spcPct val="120000"/>
              </a:lnSpc>
            </a:pPr>
            <a:r>
              <a:rPr lang="es-ES" sz="2400" dirty="0" smtClean="0">
                <a:latin typeface="Caslon Antique" pitchFamily="18" charset="0"/>
              </a:rPr>
              <a:t>Estaban compuestos el municipio por: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Justicias o regidores - los alcaldes.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Concejo - formado por los oficiales reales y por los vecinos destacados.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 t="13964" r="22222"/>
          <a:stretch/>
        </p:blipFill>
        <p:spPr bwMode="auto">
          <a:xfrm>
            <a:off x="5486400" y="1504950"/>
            <a:ext cx="32229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4013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643</Words>
  <Application>Microsoft Office PowerPoint</Application>
  <PresentationFormat>On-screen Show (16:9)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236</cp:revision>
  <dcterms:created xsi:type="dcterms:W3CDTF">2019-07-26T01:32:32Z</dcterms:created>
  <dcterms:modified xsi:type="dcterms:W3CDTF">2020-11-03T19:01:06Z</dcterms:modified>
</cp:coreProperties>
</file>