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4" r:id="rId4"/>
    <p:sldId id="264" r:id="rId5"/>
    <p:sldId id="266" r:id="rId6"/>
    <p:sldId id="284" r:id="rId7"/>
    <p:sldId id="307" r:id="rId8"/>
    <p:sldId id="308" r:id="rId9"/>
    <p:sldId id="290" r:id="rId10"/>
    <p:sldId id="295" r:id="rId11"/>
    <p:sldId id="291" r:id="rId12"/>
    <p:sldId id="310" r:id="rId13"/>
    <p:sldId id="309" r:id="rId14"/>
    <p:sldId id="303" r:id="rId15"/>
    <p:sldId id="287" r:id="rId16"/>
    <p:sldId id="304" r:id="rId17"/>
    <p:sldId id="311" r:id="rId18"/>
    <p:sldId id="305" r:id="rId19"/>
    <p:sldId id="306" r:id="rId20"/>
    <p:sldId id="300" r:id="rId21"/>
    <p:sldId id="312" r:id="rId22"/>
    <p:sldId id="313" r:id="rId23"/>
    <p:sldId id="302" r:id="rId24"/>
    <p:sldId id="286" r:id="rId25"/>
    <p:sldId id="263"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804" y="-1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11/19/2018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jH_aojNJM3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oNpTha80yy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QB8EOuwJZv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youtube.com/watch?v=FmAHIwX1de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NQ7wLTBnF8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moses at mount sinai movie"/>
          <p:cNvPicPr>
            <a:picLocks noChangeAspect="1" noChangeArrowheads="1"/>
          </p:cNvPicPr>
          <p:nvPr/>
        </p:nvPicPr>
        <p:blipFill>
          <a:blip r:embed="rId2" cstate="print">
            <a:lum bright="-1000" contrast="5000"/>
          </a:blip>
          <a:srcRect l="4952" r="1667"/>
          <a:stretch>
            <a:fillRect/>
          </a:stretch>
        </p:blipFill>
        <p:spPr bwMode="auto">
          <a:xfrm>
            <a:off x="0" y="0"/>
            <a:ext cx="9144000" cy="5143500"/>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3" name="Subtitle 2"/>
          <p:cNvSpPr>
            <a:spLocks noGrp="1"/>
          </p:cNvSpPr>
          <p:nvPr>
            <p:ph type="subTitle" idx="1"/>
          </p:nvPr>
        </p:nvSpPr>
        <p:spPr>
          <a:xfrm>
            <a:off x="1524000" y="2266950"/>
            <a:ext cx="3810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The Early Hebrews</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i="0" u="none" strike="noStrike" kern="1200" cap="none" spc="0" normalizeH="0" baseline="0" noProof="0" dirty="0" smtClean="0">
                <a:ln w="18415" cmpd="sng">
                  <a:noFill/>
                  <a:prstDash val="solid"/>
                </a:ln>
                <a:solidFill>
                  <a:srgbClr val="FFFFFF"/>
                </a:solidFill>
                <a:uLnTx/>
                <a:uFillTx/>
                <a:latin typeface="BIRTH OF A HERO" panose="02000000000000000000" pitchFamily="2" charset="0"/>
              </a:rPr>
              <a:t>with Mr. Jim Soto</a:t>
            </a:r>
            <a:endParaRPr kumimoji="0" lang="en-US" sz="2400" i="0" u="none" strike="noStrike" kern="1200" cap="none" spc="0" normalizeH="0" baseline="0" noProof="0" dirty="0">
              <a:ln w="18415" cmpd="sng">
                <a:no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66750"/>
            <a:ext cx="8305800" cy="1323439"/>
          </a:xfrm>
          <a:prstGeom prst="rect">
            <a:avLst/>
          </a:prstGeom>
        </p:spPr>
        <p:txBody>
          <a:bodyPr wrap="square">
            <a:spAutoFit/>
          </a:bodyPr>
          <a:lstStyle/>
          <a:p>
            <a:pPr algn="ctr"/>
            <a:r>
              <a:rPr lang="en-US" sz="2000" dirty="0" smtClean="0">
                <a:solidFill>
                  <a:schemeClr val="bg1"/>
                </a:solidFill>
                <a:effectLst>
                  <a:glow rad="101600">
                    <a:schemeClr val="accent6">
                      <a:satMod val="175000"/>
                      <a:alpha val="40000"/>
                    </a:schemeClr>
                  </a:glow>
                </a:effectLst>
              </a:rPr>
              <a:t>Moses lead the Hebrews out Egyptian enslavement in a journey called the </a:t>
            </a:r>
            <a:r>
              <a:rPr lang="en-US" sz="2000" b="1" dirty="0" smtClean="0">
                <a:solidFill>
                  <a:schemeClr val="bg1"/>
                </a:solidFill>
                <a:effectLst>
                  <a:glow rad="101600">
                    <a:schemeClr val="accent6">
                      <a:satMod val="175000"/>
                      <a:alpha val="40000"/>
                    </a:schemeClr>
                  </a:glow>
                </a:effectLst>
              </a:rPr>
              <a:t>Exodus</a:t>
            </a:r>
            <a:r>
              <a:rPr lang="en-US" sz="2000" dirty="0" smtClean="0">
                <a:solidFill>
                  <a:schemeClr val="bg1"/>
                </a:solidFill>
              </a:rPr>
              <a:t>. To the Hebrews, this was proof of God’s love and watchful protection. </a:t>
            </a:r>
            <a:r>
              <a:rPr lang="en-US" sz="2000" b="1" dirty="0" smtClean="0">
                <a:solidFill>
                  <a:schemeClr val="bg1"/>
                </a:solidFill>
              </a:rPr>
              <a:t>The Exodus is a defining moment in Hebrew history</a:t>
            </a:r>
            <a:r>
              <a:rPr lang="en-US" sz="2000" dirty="0" smtClean="0">
                <a:solidFill>
                  <a:schemeClr val="bg1"/>
                </a:solidFill>
              </a:rPr>
              <a:t>. This has been an inspiration for many people all over the world.</a:t>
            </a:r>
            <a:endParaRPr lang="en-US" sz="2000" dirty="0">
              <a:solidFill>
                <a:schemeClr val="bg1"/>
              </a:solidFill>
            </a:endParaRPr>
          </a:p>
        </p:txBody>
      </p:sp>
      <p:pic>
        <p:nvPicPr>
          <p:cNvPr id="10242" name="Picture 2" descr="Related image">
            <a:hlinkClick r:id="rId2"/>
          </p:cNvPr>
          <p:cNvPicPr>
            <a:picLocks noChangeAspect="1" noChangeArrowheads="1"/>
          </p:cNvPicPr>
          <p:nvPr/>
        </p:nvPicPr>
        <p:blipFill>
          <a:blip r:embed="rId3" cstate="print">
            <a:lum bright="7000" contrast="9000"/>
          </a:blip>
          <a:srcRect t="8109" b="14886"/>
          <a:stretch>
            <a:fillRect/>
          </a:stretch>
        </p:blipFill>
        <p:spPr bwMode="auto">
          <a:xfrm>
            <a:off x="0" y="2150918"/>
            <a:ext cx="9144000" cy="2992582"/>
          </a:xfrm>
          <a:prstGeom prst="rect">
            <a:avLst/>
          </a:prstGeom>
          <a:noFill/>
        </p:spPr>
      </p:pic>
      <p:sp>
        <p:nvSpPr>
          <p:cNvPr id="4" name="Title 3"/>
          <p:cNvSpPr txBox="1">
            <a:spLocks/>
          </p:cNvSpPr>
          <p:nvPr/>
        </p:nvSpPr>
        <p:spPr>
          <a:xfrm rot="20490518">
            <a:off x="8114993" y="23961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13916622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ten commandments mt sinai">
            <a:hlinkClick r:id="rId2"/>
          </p:cNvPr>
          <p:cNvPicPr>
            <a:picLocks noChangeAspect="1" noChangeArrowheads="1"/>
          </p:cNvPicPr>
          <p:nvPr/>
        </p:nvPicPr>
        <p:blipFill>
          <a:blip r:embed="rId3" cstate="print">
            <a:lum bright="-5000"/>
          </a:blip>
          <a:srcRect l="22318" r="7937"/>
          <a:stretch>
            <a:fillRect/>
          </a:stretch>
        </p:blipFill>
        <p:spPr bwMode="auto">
          <a:xfrm>
            <a:off x="4724400" y="819150"/>
            <a:ext cx="3886200" cy="3730752"/>
          </a:xfrm>
          <a:prstGeom prst="rect">
            <a:avLst/>
          </a:prstGeom>
          <a:noFill/>
        </p:spPr>
      </p:pic>
      <p:sp>
        <p:nvSpPr>
          <p:cNvPr id="3" name="Rectangle 2"/>
          <p:cNvSpPr/>
          <p:nvPr/>
        </p:nvSpPr>
        <p:spPr>
          <a:xfrm>
            <a:off x="457200" y="742950"/>
            <a:ext cx="4191000" cy="3785652"/>
          </a:xfrm>
          <a:prstGeom prst="rect">
            <a:avLst/>
          </a:prstGeom>
        </p:spPr>
        <p:txBody>
          <a:bodyPr wrap="square">
            <a:spAutoFit/>
          </a:bodyPr>
          <a:lstStyle/>
          <a:p>
            <a:r>
              <a:rPr lang="en-US" sz="2000" dirty="0" smtClean="0">
                <a:solidFill>
                  <a:schemeClr val="bg1"/>
                </a:solidFill>
              </a:rPr>
              <a:t>On their way to </a:t>
            </a:r>
            <a:r>
              <a:rPr lang="en-US" sz="2000" b="1" dirty="0" smtClean="0">
                <a:solidFill>
                  <a:schemeClr val="bg1"/>
                </a:solidFill>
              </a:rPr>
              <a:t>Canaan</a:t>
            </a:r>
            <a:r>
              <a:rPr lang="en-US" sz="2000" dirty="0" smtClean="0">
                <a:solidFill>
                  <a:schemeClr val="bg1"/>
                </a:solidFill>
              </a:rPr>
              <a:t> (AKA </a:t>
            </a:r>
            <a:r>
              <a:rPr lang="en-US" sz="2000" i="1" dirty="0" smtClean="0">
                <a:solidFill>
                  <a:schemeClr val="bg1"/>
                </a:solidFill>
              </a:rPr>
              <a:t>the Promised Land</a:t>
            </a:r>
            <a:r>
              <a:rPr lang="en-US" sz="2000" dirty="0" smtClean="0">
                <a:solidFill>
                  <a:schemeClr val="bg1"/>
                </a:solidFill>
              </a:rPr>
              <a:t>), they arrived at Mt. Sinai. On that mountain, it is said that </a:t>
            </a:r>
            <a:r>
              <a:rPr lang="en-US" sz="2000" dirty="0" smtClean="0">
                <a:solidFill>
                  <a:schemeClr val="bg1"/>
                </a:solidFill>
                <a:effectLst>
                  <a:glow rad="101600">
                    <a:schemeClr val="accent6">
                      <a:satMod val="175000"/>
                      <a:alpha val="40000"/>
                    </a:schemeClr>
                  </a:glow>
                </a:effectLst>
              </a:rPr>
              <a:t>Moses received from God, two stone tablets with a written code of moral laws known as the </a:t>
            </a:r>
            <a:r>
              <a:rPr lang="en-US" sz="2000" b="1" dirty="0" smtClean="0">
                <a:solidFill>
                  <a:schemeClr val="bg1"/>
                </a:solidFill>
                <a:effectLst>
                  <a:glow rad="101600">
                    <a:schemeClr val="accent6">
                      <a:satMod val="175000"/>
                      <a:alpha val="40000"/>
                    </a:schemeClr>
                  </a:glow>
                </a:effectLst>
              </a:rPr>
              <a:t>Ten Commandments</a:t>
            </a:r>
            <a:r>
              <a:rPr lang="en-US" sz="2000" dirty="0" smtClean="0">
                <a:solidFill>
                  <a:schemeClr val="bg1"/>
                </a:solidFill>
              </a:rPr>
              <a:t>.</a:t>
            </a:r>
          </a:p>
          <a:p>
            <a:endParaRPr lang="en-US" sz="2000" dirty="0" smtClean="0">
              <a:solidFill>
                <a:schemeClr val="bg1"/>
              </a:solidFill>
            </a:endParaRPr>
          </a:p>
          <a:p>
            <a:r>
              <a:rPr lang="en-US" sz="2000" dirty="0" smtClean="0">
                <a:solidFill>
                  <a:schemeClr val="bg1"/>
                </a:solidFill>
              </a:rPr>
              <a:t>By accepting these commandments, the Hebrews entered a covenant with God where they would only worship him and live just, moral lives.</a:t>
            </a:r>
            <a:endParaRPr lang="en-US" sz="1600" dirty="0">
              <a:solidFill>
                <a:schemeClr val="bg1"/>
              </a:solidFill>
            </a:endParaRPr>
          </a:p>
        </p:txBody>
      </p:sp>
      <p:sp>
        <p:nvSpPr>
          <p:cNvPr id="6" name="Title 3"/>
          <p:cNvSpPr txBox="1">
            <a:spLocks/>
          </p:cNvSpPr>
          <p:nvPr/>
        </p:nvSpPr>
        <p:spPr>
          <a:xfrm rot="20490518">
            <a:off x="7581592" y="11007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31367034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ten commandments christian"/>
          <p:cNvPicPr>
            <a:picLocks noChangeAspect="1" noChangeArrowheads="1"/>
          </p:cNvPicPr>
          <p:nvPr/>
        </p:nvPicPr>
        <p:blipFill>
          <a:blip r:embed="rId2" cstate="print">
            <a:clrChange>
              <a:clrFrom>
                <a:srgbClr val="FFFEFF"/>
              </a:clrFrom>
              <a:clrTo>
                <a:srgbClr val="FFFEFF">
                  <a:alpha val="0"/>
                </a:srgbClr>
              </a:clrTo>
            </a:clrChange>
            <a:lum contrast="9000"/>
          </a:blip>
          <a:srcRect/>
          <a:stretch>
            <a:fillRect/>
          </a:stretch>
        </p:blipFill>
        <p:spPr bwMode="auto">
          <a:xfrm>
            <a:off x="2057400" y="209550"/>
            <a:ext cx="4945856" cy="4724400"/>
          </a:xfrm>
          <a:prstGeom prst="rect">
            <a:avLst/>
          </a:prstGeom>
          <a:noFill/>
          <a:effectLst>
            <a:glow rad="228600">
              <a:schemeClr val="accent5">
                <a:satMod val="175000"/>
                <a:alpha val="40000"/>
              </a:schemeClr>
            </a:glow>
            <a:softEdge rad="3175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Return to Canaan</a:t>
            </a:r>
          </a:p>
        </p:txBody>
      </p:sp>
      <p:sp>
        <p:nvSpPr>
          <p:cNvPr id="3" name="Rectangle 2"/>
          <p:cNvSpPr/>
          <p:nvPr/>
        </p:nvSpPr>
        <p:spPr>
          <a:xfrm>
            <a:off x="457200" y="1428750"/>
            <a:ext cx="4953000" cy="3170099"/>
          </a:xfrm>
          <a:prstGeom prst="rect">
            <a:avLst/>
          </a:prstGeom>
        </p:spPr>
        <p:txBody>
          <a:bodyPr wrap="square">
            <a:spAutoFit/>
          </a:bodyPr>
          <a:lstStyle/>
          <a:p>
            <a:r>
              <a:rPr lang="en-US" sz="2000" dirty="0" smtClean="0">
                <a:solidFill>
                  <a:schemeClr val="bg1"/>
                </a:solidFill>
              </a:rPr>
              <a:t>After wandering through the desert for </a:t>
            </a:r>
            <a:r>
              <a:rPr lang="en-US" sz="2000" b="1" dirty="0" smtClean="0">
                <a:solidFill>
                  <a:schemeClr val="bg1"/>
                </a:solidFill>
              </a:rPr>
              <a:t>40 years</a:t>
            </a:r>
            <a:r>
              <a:rPr lang="en-US" sz="2000" dirty="0" smtClean="0">
                <a:solidFill>
                  <a:schemeClr val="bg1"/>
                </a:solidFill>
              </a:rPr>
              <a:t>, the Hebrews arrived at Canaan, where they fought for control of the region before settling.</a:t>
            </a:r>
          </a:p>
          <a:p>
            <a:endParaRPr lang="en-US" sz="2000" dirty="0">
              <a:solidFill>
                <a:schemeClr val="bg1"/>
              </a:solidFill>
            </a:endParaRPr>
          </a:p>
          <a:p>
            <a:r>
              <a:rPr lang="en-US" sz="2000" dirty="0" smtClean="0">
                <a:solidFill>
                  <a:schemeClr val="bg1"/>
                </a:solidFill>
              </a:rPr>
              <a:t>After this conquest and settling, the Hebrews became known as the </a:t>
            </a:r>
            <a:r>
              <a:rPr lang="en-US" sz="2000" b="1" dirty="0" smtClean="0">
                <a:solidFill>
                  <a:schemeClr val="bg1"/>
                </a:solidFill>
              </a:rPr>
              <a:t>Israelites</a:t>
            </a:r>
            <a:r>
              <a:rPr lang="en-US" sz="2000" dirty="0" smtClean="0">
                <a:solidFill>
                  <a:schemeClr val="bg1"/>
                </a:solidFill>
              </a:rPr>
              <a:t>. They lived in small scattered communities without a central government. These villages had </a:t>
            </a:r>
            <a:r>
              <a:rPr lang="en-US" sz="2000" b="1" dirty="0" smtClean="0">
                <a:solidFill>
                  <a:schemeClr val="bg1"/>
                </a:solidFill>
              </a:rPr>
              <a:t>judges</a:t>
            </a:r>
            <a:r>
              <a:rPr lang="en-US" sz="2000" dirty="0" smtClean="0">
                <a:solidFill>
                  <a:schemeClr val="bg1"/>
                </a:solidFill>
              </a:rPr>
              <a:t> that enforced the law and settled disputes.</a:t>
            </a:r>
            <a:endParaRPr lang="en-US" sz="1600" dirty="0">
              <a:solidFill>
                <a:schemeClr val="bg1"/>
              </a:solidFill>
            </a:endParaRPr>
          </a:p>
        </p:txBody>
      </p:sp>
      <p:pic>
        <p:nvPicPr>
          <p:cNvPr id="1026" name="Picture 2" descr="Related ima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62600" y="1744117"/>
            <a:ext cx="3174203" cy="253936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3"/>
          <p:cNvSpPr txBox="1">
            <a:spLocks/>
          </p:cNvSpPr>
          <p:nvPr/>
        </p:nvSpPr>
        <p:spPr>
          <a:xfrm rot="20490518">
            <a:off x="7734401" y="1914149"/>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lumMod val="95000"/>
                    <a:lumOff val="5000"/>
                  </a:schemeClr>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31367034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Kings Unite the Israelites</a:t>
            </a:r>
          </a:p>
        </p:txBody>
      </p:sp>
      <p:sp>
        <p:nvSpPr>
          <p:cNvPr id="3" name="Rectangle 2"/>
          <p:cNvSpPr/>
          <p:nvPr/>
        </p:nvSpPr>
        <p:spPr>
          <a:xfrm>
            <a:off x="457200" y="1352550"/>
            <a:ext cx="4724400" cy="3170099"/>
          </a:xfrm>
          <a:prstGeom prst="rect">
            <a:avLst/>
          </a:prstGeom>
        </p:spPr>
        <p:txBody>
          <a:bodyPr wrap="square">
            <a:spAutoFit/>
          </a:bodyPr>
          <a:lstStyle/>
          <a:p>
            <a:r>
              <a:rPr lang="en-US" sz="2000" dirty="0" smtClean="0">
                <a:solidFill>
                  <a:schemeClr val="bg1"/>
                </a:solidFill>
              </a:rPr>
              <a:t>New threats arose that demanded a new type of leadership. This threat came from the </a:t>
            </a:r>
            <a:r>
              <a:rPr lang="en-US" sz="2000" b="1" dirty="0" smtClean="0">
                <a:solidFill>
                  <a:schemeClr val="bg1"/>
                </a:solidFill>
              </a:rPr>
              <a:t>Philistines</a:t>
            </a:r>
            <a:r>
              <a:rPr lang="en-US" sz="2000" dirty="0" smtClean="0">
                <a:solidFill>
                  <a:schemeClr val="bg1"/>
                </a:solidFill>
              </a:rPr>
              <a:t> who were descendants of the </a:t>
            </a:r>
            <a:r>
              <a:rPr lang="en-US" sz="2000" b="1" dirty="0" smtClean="0">
                <a:solidFill>
                  <a:schemeClr val="bg1"/>
                </a:solidFill>
              </a:rPr>
              <a:t>Phoenicians</a:t>
            </a:r>
            <a:r>
              <a:rPr lang="en-US" sz="2000" dirty="0" smtClean="0">
                <a:solidFill>
                  <a:schemeClr val="bg1"/>
                </a:solidFill>
              </a:rPr>
              <a:t>. In the mid 1000s BC </a:t>
            </a:r>
            <a:r>
              <a:rPr lang="en-US" sz="2000" dirty="0">
                <a:solidFill>
                  <a:schemeClr val="bg1"/>
                </a:solidFill>
              </a:rPr>
              <a:t>the </a:t>
            </a:r>
            <a:r>
              <a:rPr lang="en-US" sz="2000" dirty="0" smtClean="0">
                <a:solidFill>
                  <a:schemeClr val="bg1"/>
                </a:solidFill>
              </a:rPr>
              <a:t>Philistines invaded the Israelite lands.</a:t>
            </a:r>
          </a:p>
          <a:p>
            <a:endParaRPr lang="en-US" sz="2000" b="1" dirty="0">
              <a:solidFill>
                <a:schemeClr val="bg1"/>
              </a:solidFill>
            </a:endParaRPr>
          </a:p>
          <a:p>
            <a:r>
              <a:rPr lang="en-US" sz="2000" dirty="0" smtClean="0">
                <a:solidFill>
                  <a:schemeClr val="bg1"/>
                </a:solidFill>
              </a:rPr>
              <a:t>The Israelites decided to unite under one ruler that could lead them into battle. Thus, </a:t>
            </a:r>
            <a:r>
              <a:rPr lang="en-US" sz="2000" b="1" dirty="0" smtClean="0">
                <a:solidFill>
                  <a:schemeClr val="bg1"/>
                </a:solidFill>
              </a:rPr>
              <a:t>Israel’s 1</a:t>
            </a:r>
            <a:r>
              <a:rPr lang="en-US" sz="2000" b="1" baseline="30000" dirty="0" smtClean="0">
                <a:solidFill>
                  <a:schemeClr val="bg1"/>
                </a:solidFill>
              </a:rPr>
              <a:t>st</a:t>
            </a:r>
            <a:r>
              <a:rPr lang="en-US" sz="2000" b="1" dirty="0" smtClean="0">
                <a:solidFill>
                  <a:schemeClr val="bg1"/>
                </a:solidFill>
              </a:rPr>
              <a:t> King</a:t>
            </a:r>
            <a:r>
              <a:rPr lang="en-US" sz="2000" dirty="0" smtClean="0">
                <a:solidFill>
                  <a:schemeClr val="bg1"/>
                </a:solidFill>
              </a:rPr>
              <a:t> was chosen: </a:t>
            </a:r>
            <a:r>
              <a:rPr lang="en-US" sz="2000" b="1" dirty="0" smtClean="0">
                <a:solidFill>
                  <a:schemeClr val="bg1"/>
                </a:solidFill>
              </a:rPr>
              <a:t>Saul</a:t>
            </a:r>
            <a:r>
              <a:rPr lang="en-US" sz="2000" dirty="0" smtClean="0">
                <a:solidFill>
                  <a:schemeClr val="bg1"/>
                </a:solidFill>
              </a:rPr>
              <a:t>. He proved to be quite ineffective as a leader.</a:t>
            </a:r>
            <a:endParaRPr lang="en-US" sz="1600" b="1" dirty="0">
              <a:solidFill>
                <a:schemeClr val="bg1"/>
              </a:solidFill>
            </a:endParaRPr>
          </a:p>
        </p:txBody>
      </p:sp>
      <p:pic>
        <p:nvPicPr>
          <p:cNvPr id="1028" name="Picture 4" descr="Image result for king david philistines fil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2600" y="1378170"/>
            <a:ext cx="3162300" cy="3162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67034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1443900"/>
            <a:ext cx="4114800" cy="2862322"/>
          </a:xfrm>
          <a:prstGeom prst="rect">
            <a:avLst/>
          </a:prstGeom>
        </p:spPr>
        <p:txBody>
          <a:bodyPr wrap="square">
            <a:spAutoFit/>
          </a:bodyPr>
          <a:lstStyle/>
          <a:p>
            <a:pPr algn="r"/>
            <a:r>
              <a:rPr lang="en-US" sz="2000" dirty="0" smtClean="0">
                <a:solidFill>
                  <a:schemeClr val="bg1"/>
                </a:solidFill>
              </a:rPr>
              <a:t>Saul also had a spotty record as a military commander. Later in his rule, he lost support of the tribal and religious leaders and often had strong disagreements with them. Eventually, he committed suicide after having a disastrous loss at the </a:t>
            </a:r>
            <a:r>
              <a:rPr lang="en-US" sz="2000" b="1" dirty="0">
                <a:solidFill>
                  <a:schemeClr val="bg1"/>
                </a:solidFill>
              </a:rPr>
              <a:t>Battle </a:t>
            </a:r>
            <a:r>
              <a:rPr lang="en-US" sz="2000" b="1" dirty="0" smtClean="0">
                <a:solidFill>
                  <a:schemeClr val="bg1"/>
                </a:solidFill>
              </a:rPr>
              <a:t>of Mount </a:t>
            </a:r>
            <a:r>
              <a:rPr lang="en-US" sz="2000" b="1" dirty="0">
                <a:solidFill>
                  <a:schemeClr val="bg1"/>
                </a:solidFill>
              </a:rPr>
              <a:t>Gilboa</a:t>
            </a:r>
            <a:r>
              <a:rPr lang="en-US" sz="2000" dirty="0">
                <a:solidFill>
                  <a:schemeClr val="bg1"/>
                </a:solidFill>
              </a:rPr>
              <a:t>, during which three of his sons were also killed.</a:t>
            </a:r>
          </a:p>
        </p:txBody>
      </p:sp>
      <p:pic>
        <p:nvPicPr>
          <p:cNvPr id="4" name="Picture 2" descr="Related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258222"/>
            <a:ext cx="3932904" cy="30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6918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King David</a:t>
            </a:r>
          </a:p>
        </p:txBody>
      </p:sp>
      <p:pic>
        <p:nvPicPr>
          <p:cNvPr id="2050" name="Picture 2" descr="Image result for king david philistines film"/>
          <p:cNvPicPr>
            <a:picLocks noChangeAspect="1" noChangeArrowheads="1"/>
          </p:cNvPicPr>
          <p:nvPr/>
        </p:nvPicPr>
        <p:blipFill>
          <a:blip r:embed="rId2" cstate="print">
            <a:lum contrast="10000"/>
            <a:extLst>
              <a:ext uri="{28A0092B-C50C-407E-A947-70E740481C1C}">
                <a14:useLocalDpi xmlns="" xmlns:a14="http://schemas.microsoft.com/office/drawing/2010/main" val="0"/>
              </a:ext>
            </a:extLst>
          </a:blip>
          <a:srcRect/>
          <a:stretch>
            <a:fillRect/>
          </a:stretch>
        </p:blipFill>
        <p:spPr bwMode="auto">
          <a:xfrm>
            <a:off x="533400" y="1504950"/>
            <a:ext cx="3200400" cy="32004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886200" y="1657350"/>
            <a:ext cx="4800600" cy="2862322"/>
          </a:xfrm>
          <a:prstGeom prst="rect">
            <a:avLst/>
          </a:prstGeom>
        </p:spPr>
        <p:txBody>
          <a:bodyPr wrap="square">
            <a:spAutoFit/>
          </a:bodyPr>
          <a:lstStyle/>
          <a:p>
            <a:pPr algn="r"/>
            <a:r>
              <a:rPr lang="en-US" sz="2000" dirty="0" smtClean="0">
                <a:solidFill>
                  <a:schemeClr val="bg1"/>
                </a:solidFill>
              </a:rPr>
              <a:t>From shepherd ,to giant slayer, to king, </a:t>
            </a:r>
            <a:r>
              <a:rPr lang="en-US" sz="2000" b="1" dirty="0" smtClean="0">
                <a:solidFill>
                  <a:schemeClr val="bg1"/>
                </a:solidFill>
              </a:rPr>
              <a:t>David’s </a:t>
            </a:r>
            <a:r>
              <a:rPr lang="en-US" sz="2000" dirty="0" smtClean="0">
                <a:solidFill>
                  <a:schemeClr val="bg1"/>
                </a:solidFill>
              </a:rPr>
              <a:t>life was truly remarkable. The young boy that slew </a:t>
            </a:r>
            <a:r>
              <a:rPr lang="en-US" sz="2000" b="1" dirty="0" smtClean="0">
                <a:solidFill>
                  <a:schemeClr val="bg1"/>
                </a:solidFill>
              </a:rPr>
              <a:t>Goliath</a:t>
            </a:r>
            <a:r>
              <a:rPr lang="en-US" sz="2000" dirty="0" smtClean="0">
                <a:solidFill>
                  <a:schemeClr val="bg1"/>
                </a:solidFill>
              </a:rPr>
              <a:t>, the Philistine’s mightiest warrior caught the attention of </a:t>
            </a:r>
            <a:r>
              <a:rPr lang="en-US" sz="2000" b="1" dirty="0" smtClean="0">
                <a:solidFill>
                  <a:schemeClr val="bg1"/>
                </a:solidFill>
              </a:rPr>
              <a:t>King Saul</a:t>
            </a:r>
            <a:r>
              <a:rPr lang="en-US" sz="2000" dirty="0" smtClean="0">
                <a:solidFill>
                  <a:schemeClr val="bg1"/>
                </a:solidFill>
              </a:rPr>
              <a:t>. As his popularity grew, so did Saul’s </a:t>
            </a:r>
            <a:r>
              <a:rPr lang="en-US" sz="2000" b="1" dirty="0" smtClean="0">
                <a:solidFill>
                  <a:schemeClr val="bg1"/>
                </a:solidFill>
              </a:rPr>
              <a:t>hatred and jealousy </a:t>
            </a:r>
            <a:r>
              <a:rPr lang="en-US" sz="2000" dirty="0" smtClean="0">
                <a:solidFill>
                  <a:schemeClr val="bg1"/>
                </a:solidFill>
              </a:rPr>
              <a:t>of him. This forced him to live as an outlaw for a time. When Saul died, popular support catapulted David to the throne of </a:t>
            </a:r>
            <a:r>
              <a:rPr lang="en-US" sz="2000" b="1" dirty="0" smtClean="0">
                <a:solidFill>
                  <a:schemeClr val="bg1"/>
                </a:solidFill>
              </a:rPr>
              <a:t>Israel</a:t>
            </a:r>
            <a:r>
              <a:rPr lang="en-US" sz="2000" dirty="0" smtClean="0">
                <a:solidFill>
                  <a:schemeClr val="bg1"/>
                </a:solidFill>
              </a:rPr>
              <a:t>. </a:t>
            </a:r>
            <a:endParaRPr lang="en-US" sz="2000"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61950"/>
            <a:ext cx="8305800" cy="1015663"/>
          </a:xfrm>
          <a:prstGeom prst="rect">
            <a:avLst/>
          </a:prstGeom>
        </p:spPr>
        <p:txBody>
          <a:bodyPr wrap="square">
            <a:spAutoFit/>
          </a:bodyPr>
          <a:lstStyle/>
          <a:p>
            <a:pPr algn="ctr"/>
            <a:r>
              <a:rPr lang="en-US" sz="2000" b="1" dirty="0" smtClean="0">
                <a:solidFill>
                  <a:schemeClr val="bg1"/>
                </a:solidFill>
              </a:rPr>
              <a:t>David</a:t>
            </a:r>
            <a:r>
              <a:rPr lang="en-US" sz="2000" dirty="0" smtClean="0">
                <a:solidFill>
                  <a:schemeClr val="bg1"/>
                </a:solidFill>
              </a:rPr>
              <a:t> was the warrior-musician-poet-king, that was responsible for the </a:t>
            </a:r>
            <a:r>
              <a:rPr lang="en-US" sz="2000" b="1" dirty="0" smtClean="0">
                <a:solidFill>
                  <a:schemeClr val="bg1"/>
                </a:solidFill>
              </a:rPr>
              <a:t>Psalms</a:t>
            </a:r>
            <a:r>
              <a:rPr lang="en-US" sz="2000" dirty="0" smtClean="0">
                <a:solidFill>
                  <a:schemeClr val="bg1"/>
                </a:solidFill>
              </a:rPr>
              <a:t>, one of the world’s most beautiful collection of poems and worship songs. He established </a:t>
            </a:r>
            <a:r>
              <a:rPr lang="en-US" sz="2000" b="1" dirty="0" smtClean="0">
                <a:solidFill>
                  <a:schemeClr val="bg1"/>
                </a:solidFill>
              </a:rPr>
              <a:t>Jerusalem</a:t>
            </a:r>
            <a:r>
              <a:rPr lang="en-US" sz="2000" dirty="0" smtClean="0">
                <a:solidFill>
                  <a:schemeClr val="bg1"/>
                </a:solidFill>
              </a:rPr>
              <a:t> as the capital of Israel.</a:t>
            </a:r>
            <a:endParaRPr lang="en-US" sz="2000" dirty="0">
              <a:solidFill>
                <a:schemeClr val="bg1"/>
              </a:solidFill>
            </a:endParaRPr>
          </a:p>
        </p:txBody>
      </p:sp>
      <p:pic>
        <p:nvPicPr>
          <p:cNvPr id="9218" name="Picture 2" descr="Image result for king david film 2012"/>
          <p:cNvPicPr>
            <a:picLocks noChangeAspect="1" noChangeArrowheads="1" noCrop="1"/>
          </p:cNvPicPr>
          <p:nvPr/>
        </p:nvPicPr>
        <p:blipFill>
          <a:blip r:embed="rId2" cstate="print"/>
          <a:srcRect/>
          <a:stretch>
            <a:fillRect/>
          </a:stretch>
        </p:blipFill>
        <p:spPr bwMode="auto">
          <a:xfrm>
            <a:off x="0" y="1472534"/>
            <a:ext cx="9144000" cy="367096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King Solomon</a:t>
            </a:r>
          </a:p>
        </p:txBody>
      </p:sp>
      <p:sp>
        <p:nvSpPr>
          <p:cNvPr id="3" name="Rectangle 2"/>
          <p:cNvSpPr/>
          <p:nvPr/>
        </p:nvSpPr>
        <p:spPr>
          <a:xfrm>
            <a:off x="457200" y="1428750"/>
            <a:ext cx="4267200" cy="3170099"/>
          </a:xfrm>
          <a:prstGeom prst="rect">
            <a:avLst/>
          </a:prstGeom>
        </p:spPr>
        <p:txBody>
          <a:bodyPr wrap="square">
            <a:spAutoFit/>
          </a:bodyPr>
          <a:lstStyle/>
          <a:p>
            <a:r>
              <a:rPr lang="en-US" sz="2000" dirty="0" smtClean="0">
                <a:solidFill>
                  <a:schemeClr val="bg1"/>
                </a:solidFill>
              </a:rPr>
              <a:t>David’s son </a:t>
            </a:r>
            <a:r>
              <a:rPr lang="en-US" sz="2000" b="1" dirty="0" smtClean="0">
                <a:solidFill>
                  <a:schemeClr val="bg1"/>
                </a:solidFill>
              </a:rPr>
              <a:t>Solomon</a:t>
            </a:r>
            <a:r>
              <a:rPr lang="en-US" sz="2000" dirty="0" smtClean="0">
                <a:solidFill>
                  <a:schemeClr val="bg1"/>
                </a:solidFill>
              </a:rPr>
              <a:t>, considered on of the wisest men who ever lived, took the throne in </a:t>
            </a:r>
            <a:r>
              <a:rPr lang="en-US" sz="2000" b="1" dirty="0" smtClean="0">
                <a:solidFill>
                  <a:schemeClr val="bg1"/>
                </a:solidFill>
              </a:rPr>
              <a:t>965 BC</a:t>
            </a:r>
            <a:r>
              <a:rPr lang="en-US" sz="2000" dirty="0" smtClean="0">
                <a:solidFill>
                  <a:schemeClr val="bg1"/>
                </a:solidFill>
              </a:rPr>
              <a:t>. He expanded his father’s kingdom and became allies with </a:t>
            </a:r>
            <a:r>
              <a:rPr lang="en-US" sz="2000" b="1" dirty="0" smtClean="0">
                <a:solidFill>
                  <a:schemeClr val="bg1"/>
                </a:solidFill>
              </a:rPr>
              <a:t>Egypt</a:t>
            </a:r>
            <a:r>
              <a:rPr lang="en-US" sz="2000" dirty="0" smtClean="0">
                <a:solidFill>
                  <a:schemeClr val="bg1"/>
                </a:solidFill>
              </a:rPr>
              <a:t> and </a:t>
            </a:r>
            <a:r>
              <a:rPr lang="en-US" sz="2000" b="1" dirty="0" smtClean="0">
                <a:solidFill>
                  <a:schemeClr val="bg1"/>
                </a:solidFill>
              </a:rPr>
              <a:t>Phoenicia</a:t>
            </a:r>
            <a:r>
              <a:rPr lang="en-US" sz="2000" dirty="0" smtClean="0">
                <a:solidFill>
                  <a:schemeClr val="bg1"/>
                </a:solidFill>
              </a:rPr>
              <a:t>. Trade during his rule made Israel very rich. With this wealth, Solomon built the </a:t>
            </a:r>
            <a:r>
              <a:rPr lang="en-US" sz="2000" b="1" dirty="0" smtClean="0">
                <a:solidFill>
                  <a:schemeClr val="bg1"/>
                </a:solidFill>
              </a:rPr>
              <a:t>Great temple </a:t>
            </a:r>
            <a:r>
              <a:rPr lang="en-US" sz="2000" dirty="0" smtClean="0">
                <a:solidFill>
                  <a:schemeClr val="bg1"/>
                </a:solidFill>
              </a:rPr>
              <a:t>in Jerusalem. This temple became the center of the Israelite’s religious life and a symbol of their faith.</a:t>
            </a:r>
            <a:endParaRPr lang="en-US" sz="1600" dirty="0">
              <a:solidFill>
                <a:schemeClr val="bg1"/>
              </a:solidFill>
            </a:endParaRPr>
          </a:p>
        </p:txBody>
      </p:sp>
      <p:pic>
        <p:nvPicPr>
          <p:cNvPr id="8194" name="Picture 2" descr="Related image"/>
          <p:cNvPicPr>
            <a:picLocks noChangeAspect="1" noChangeArrowheads="1"/>
          </p:cNvPicPr>
          <p:nvPr/>
        </p:nvPicPr>
        <p:blipFill>
          <a:blip r:embed="rId2" cstate="print"/>
          <a:srcRect l="4444" t="1389" r="4444" b="1389"/>
          <a:stretch>
            <a:fillRect/>
          </a:stretch>
        </p:blipFill>
        <p:spPr bwMode="auto">
          <a:xfrm>
            <a:off x="4992189" y="1352550"/>
            <a:ext cx="3762102" cy="321155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Civil War, Invaders &amp; the Diaspora</a:t>
            </a:r>
          </a:p>
        </p:txBody>
      </p:sp>
      <p:sp>
        <p:nvSpPr>
          <p:cNvPr id="3" name="Rectangle 2"/>
          <p:cNvSpPr/>
          <p:nvPr/>
        </p:nvSpPr>
        <p:spPr>
          <a:xfrm>
            <a:off x="457200" y="1200150"/>
            <a:ext cx="8229600" cy="1015663"/>
          </a:xfrm>
          <a:prstGeom prst="rect">
            <a:avLst/>
          </a:prstGeom>
        </p:spPr>
        <p:txBody>
          <a:bodyPr wrap="square">
            <a:spAutoFit/>
          </a:bodyPr>
          <a:lstStyle/>
          <a:p>
            <a:pPr algn="ctr"/>
            <a:r>
              <a:rPr lang="en-US" sz="2000" dirty="0" smtClean="0">
                <a:solidFill>
                  <a:schemeClr val="bg1"/>
                </a:solidFill>
              </a:rPr>
              <a:t>After Solomon’s death, a number of weak rulers caused </a:t>
            </a:r>
            <a:r>
              <a:rPr lang="en-US" sz="2000" b="1" dirty="0" smtClean="0">
                <a:solidFill>
                  <a:schemeClr val="bg1"/>
                </a:solidFill>
              </a:rPr>
              <a:t>revolts</a:t>
            </a:r>
            <a:r>
              <a:rPr lang="en-US" sz="2000" dirty="0" smtClean="0">
                <a:solidFill>
                  <a:schemeClr val="bg1"/>
                </a:solidFill>
              </a:rPr>
              <a:t> to brake out over who should be king. Eventually this caused the kingdom to spilt into two. The northern part would remain </a:t>
            </a:r>
            <a:r>
              <a:rPr lang="en-US" sz="2000" b="1" dirty="0" smtClean="0">
                <a:solidFill>
                  <a:schemeClr val="bg1"/>
                </a:solidFill>
              </a:rPr>
              <a:t>Israel</a:t>
            </a:r>
            <a:r>
              <a:rPr lang="en-US" sz="2000" dirty="0" smtClean="0">
                <a:solidFill>
                  <a:schemeClr val="bg1"/>
                </a:solidFill>
              </a:rPr>
              <a:t>, but the south would known as </a:t>
            </a:r>
            <a:r>
              <a:rPr lang="en-US" sz="2000" b="1" dirty="0" smtClean="0">
                <a:solidFill>
                  <a:schemeClr val="bg1"/>
                </a:solidFill>
              </a:rPr>
              <a:t>Judah</a:t>
            </a:r>
            <a:r>
              <a:rPr lang="en-US" sz="2000" dirty="0" smtClean="0">
                <a:solidFill>
                  <a:schemeClr val="bg1"/>
                </a:solidFill>
              </a:rPr>
              <a:t>.</a:t>
            </a:r>
            <a:endParaRPr lang="en-US" sz="2000" dirty="0">
              <a:solidFill>
                <a:schemeClr val="bg1"/>
              </a:solidFill>
            </a:endParaRPr>
          </a:p>
        </p:txBody>
      </p:sp>
      <p:pic>
        <p:nvPicPr>
          <p:cNvPr id="7170" name="Picture 2" descr="Related image"/>
          <p:cNvPicPr>
            <a:picLocks noChangeAspect="1" noChangeArrowheads="1"/>
          </p:cNvPicPr>
          <p:nvPr/>
        </p:nvPicPr>
        <p:blipFill>
          <a:blip r:embed="rId2" cstate="print">
            <a:lum bright="-1000" contrast="14000"/>
          </a:blip>
          <a:srcRect t="7204" b="33898"/>
          <a:stretch>
            <a:fillRect/>
          </a:stretch>
        </p:blipFill>
        <p:spPr bwMode="auto">
          <a:xfrm>
            <a:off x="0" y="2266950"/>
            <a:ext cx="9144000" cy="287655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57200" y="1581150"/>
            <a:ext cx="8229600" cy="2133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and your family are herders, looking after a large flock of sheep. Your grandfather is the leader of your tribe. One day you grand father says that the whole family will be moving to a new land where there is more water and food for your flock. The trip will be long and difficult.  </a:t>
            </a:r>
          </a:p>
          <a:p>
            <a:pPr marL="0" indent="0" algn="ctr">
              <a:buNone/>
            </a:pPr>
            <a:r>
              <a:rPr lang="en-US" sz="2000" b="1" dirty="0" smtClean="0">
                <a:solidFill>
                  <a:schemeClr val="bg1"/>
                </a:solidFill>
              </a:rPr>
              <a:t>How do you feel about moving to this distant land?</a:t>
            </a:r>
          </a:p>
          <a:p>
            <a:pPr marL="0" indent="0" algn="ctr">
              <a:buNone/>
            </a:pPr>
            <a:r>
              <a:rPr lang="en-US" sz="2000" dirty="0" smtClean="0">
                <a:solidFill>
                  <a:schemeClr val="bg1"/>
                </a:solidFill>
              </a:rPr>
              <a:t>Take a minute to write down your answer.</a:t>
            </a: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28750"/>
            <a:ext cx="3657600" cy="2246769"/>
          </a:xfrm>
          <a:prstGeom prst="rect">
            <a:avLst/>
          </a:prstGeom>
        </p:spPr>
        <p:txBody>
          <a:bodyPr wrap="square">
            <a:spAutoFit/>
          </a:bodyPr>
          <a:lstStyle/>
          <a:p>
            <a:r>
              <a:rPr lang="en-US" sz="2000" dirty="0" smtClean="0">
                <a:solidFill>
                  <a:schemeClr val="bg1"/>
                </a:solidFill>
              </a:rPr>
              <a:t>After several tumultuous centuries, both kingdoms were conquered. Israel fell to the </a:t>
            </a:r>
            <a:r>
              <a:rPr lang="en-US" sz="2000" b="1" dirty="0" smtClean="0">
                <a:solidFill>
                  <a:schemeClr val="bg1"/>
                </a:solidFill>
              </a:rPr>
              <a:t>Assyrians</a:t>
            </a:r>
            <a:r>
              <a:rPr lang="en-US" sz="2000" dirty="0" smtClean="0">
                <a:solidFill>
                  <a:schemeClr val="bg1"/>
                </a:solidFill>
              </a:rPr>
              <a:t> in 722 BC with most of its population scattering; and Judah fell shortly after to the </a:t>
            </a:r>
            <a:r>
              <a:rPr lang="en-US" sz="2000" b="1" dirty="0" smtClean="0">
                <a:solidFill>
                  <a:schemeClr val="bg1"/>
                </a:solidFill>
              </a:rPr>
              <a:t>Chaldeans</a:t>
            </a:r>
            <a:r>
              <a:rPr lang="en-US" sz="2000" dirty="0" smtClean="0">
                <a:solidFill>
                  <a:schemeClr val="bg1"/>
                </a:solidFill>
              </a:rPr>
              <a:t>.</a:t>
            </a:r>
            <a:endParaRPr lang="en-US" sz="2000" dirty="0">
              <a:solidFill>
                <a:schemeClr val="bg1"/>
              </a:solidFill>
            </a:endParaRPr>
          </a:p>
        </p:txBody>
      </p:sp>
      <p:pic>
        <p:nvPicPr>
          <p:cNvPr id="6147" name="Picture 3" descr="C:\Users\Jim\Desktop\25. EARLY HEBREWS.png"/>
          <p:cNvPicPr>
            <a:picLocks noChangeAspect="1" noChangeArrowheads="1"/>
          </p:cNvPicPr>
          <p:nvPr/>
        </p:nvPicPr>
        <p:blipFill>
          <a:blip r:embed="rId2" cstate="print"/>
          <a:srcRect/>
          <a:stretch>
            <a:fillRect/>
          </a:stretch>
        </p:blipFill>
        <p:spPr bwMode="auto">
          <a:xfrm>
            <a:off x="4191000" y="514350"/>
            <a:ext cx="4429125" cy="417408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19150"/>
            <a:ext cx="4953000" cy="3785652"/>
          </a:xfrm>
          <a:prstGeom prst="rect">
            <a:avLst/>
          </a:prstGeom>
        </p:spPr>
        <p:txBody>
          <a:bodyPr wrap="square">
            <a:spAutoFit/>
          </a:bodyPr>
          <a:lstStyle/>
          <a:p>
            <a:r>
              <a:rPr lang="en-US" sz="2000" dirty="0" smtClean="0">
                <a:solidFill>
                  <a:schemeClr val="bg1"/>
                </a:solidFill>
              </a:rPr>
              <a:t>During the Chaldean siege of Jerusalem, </a:t>
            </a:r>
            <a:r>
              <a:rPr lang="en-US" sz="2000" b="1" dirty="0" smtClean="0">
                <a:solidFill>
                  <a:schemeClr val="bg1"/>
                </a:solidFill>
              </a:rPr>
              <a:t>Solomon’s temple was destroyed</a:t>
            </a:r>
            <a:r>
              <a:rPr lang="en-US" sz="2000" dirty="0" smtClean="0">
                <a:solidFill>
                  <a:schemeClr val="bg1"/>
                </a:solidFill>
              </a:rPr>
              <a:t>. Thousands of Jews were marched to </a:t>
            </a:r>
            <a:r>
              <a:rPr lang="en-US" sz="2000" b="1" dirty="0" smtClean="0">
                <a:solidFill>
                  <a:schemeClr val="bg1"/>
                </a:solidFill>
              </a:rPr>
              <a:t>Babylon</a:t>
            </a:r>
            <a:r>
              <a:rPr lang="en-US" sz="2000" dirty="0" smtClean="0">
                <a:solidFill>
                  <a:schemeClr val="bg1"/>
                </a:solidFill>
              </a:rPr>
              <a:t>, the Chaldean capital at the time. Their enslavement there lasted around 50 years.</a:t>
            </a:r>
          </a:p>
          <a:p>
            <a:endParaRPr lang="en-US" sz="2000" dirty="0" smtClean="0">
              <a:solidFill>
                <a:schemeClr val="bg1"/>
              </a:solidFill>
            </a:endParaRPr>
          </a:p>
          <a:p>
            <a:r>
              <a:rPr lang="en-US" sz="2000" dirty="0" smtClean="0">
                <a:solidFill>
                  <a:schemeClr val="bg1"/>
                </a:solidFill>
              </a:rPr>
              <a:t>During the 530s BC, the </a:t>
            </a:r>
            <a:r>
              <a:rPr lang="en-US" sz="2000" b="1" dirty="0" smtClean="0">
                <a:solidFill>
                  <a:schemeClr val="bg1"/>
                </a:solidFill>
              </a:rPr>
              <a:t>Persians</a:t>
            </a:r>
            <a:r>
              <a:rPr lang="en-US" sz="2000" dirty="0" smtClean="0">
                <a:solidFill>
                  <a:schemeClr val="bg1"/>
                </a:solidFill>
              </a:rPr>
              <a:t> conquered Babylon and allowed the Jews to return to Jerusalem. Most returned, however some remained in Persia. </a:t>
            </a:r>
            <a:r>
              <a:rPr lang="en-US" sz="2000" dirty="0" smtClean="0">
                <a:solidFill>
                  <a:schemeClr val="bg1"/>
                </a:solidFill>
                <a:effectLst>
                  <a:glow rad="101600">
                    <a:schemeClr val="accent6">
                      <a:satMod val="175000"/>
                      <a:alpha val="40000"/>
                    </a:schemeClr>
                  </a:glow>
                </a:effectLst>
              </a:rPr>
              <a:t>This scattering of Jews outside of their native land is called the </a:t>
            </a:r>
            <a:r>
              <a:rPr lang="en-US" sz="2000" b="1" dirty="0" smtClean="0">
                <a:solidFill>
                  <a:schemeClr val="bg1"/>
                </a:solidFill>
                <a:effectLst>
                  <a:glow rad="101600">
                    <a:schemeClr val="accent6">
                      <a:satMod val="175000"/>
                      <a:alpha val="40000"/>
                    </a:schemeClr>
                  </a:glow>
                </a:effectLst>
              </a:rPr>
              <a:t>Diaspora</a:t>
            </a:r>
            <a:r>
              <a:rPr lang="en-US" sz="2000" dirty="0" smtClean="0">
                <a:solidFill>
                  <a:schemeClr val="bg1"/>
                </a:solidFill>
              </a:rPr>
              <a:t>.</a:t>
            </a:r>
            <a:endParaRPr lang="en-US" sz="2000" dirty="0">
              <a:solidFill>
                <a:schemeClr val="bg1"/>
              </a:solidFill>
            </a:endParaRPr>
          </a:p>
        </p:txBody>
      </p:sp>
      <p:pic>
        <p:nvPicPr>
          <p:cNvPr id="5122" name="Picture 2" descr="Related image"/>
          <p:cNvPicPr>
            <a:picLocks noChangeAspect="1" noChangeArrowheads="1"/>
          </p:cNvPicPr>
          <p:nvPr/>
        </p:nvPicPr>
        <p:blipFill>
          <a:blip r:embed="rId2" cstate="print"/>
          <a:srcRect l="3117" r="32687"/>
          <a:stretch>
            <a:fillRect/>
          </a:stretch>
        </p:blipFill>
        <p:spPr bwMode="auto">
          <a:xfrm>
            <a:off x="5562600" y="1276350"/>
            <a:ext cx="3074233" cy="279400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Independence and Reconquest</a:t>
            </a:r>
          </a:p>
        </p:txBody>
      </p:sp>
      <p:sp>
        <p:nvSpPr>
          <p:cNvPr id="3" name="Rectangle 2"/>
          <p:cNvSpPr/>
          <p:nvPr/>
        </p:nvSpPr>
        <p:spPr>
          <a:xfrm>
            <a:off x="3657600" y="1504950"/>
            <a:ext cx="5029200" cy="3170099"/>
          </a:xfrm>
          <a:prstGeom prst="rect">
            <a:avLst/>
          </a:prstGeom>
        </p:spPr>
        <p:txBody>
          <a:bodyPr wrap="square">
            <a:spAutoFit/>
          </a:bodyPr>
          <a:lstStyle/>
          <a:p>
            <a:pPr algn="r"/>
            <a:r>
              <a:rPr lang="en-US" sz="2000" dirty="0" smtClean="0">
                <a:solidFill>
                  <a:schemeClr val="bg1"/>
                </a:solidFill>
              </a:rPr>
              <a:t>Although, the Jews were allowed back, they remained part of the Persian Empire. After the rebuilding of the temple and tired of foreign rule, a family nicknamed the </a:t>
            </a:r>
            <a:r>
              <a:rPr lang="en-US" sz="2000" b="1" dirty="0" smtClean="0">
                <a:solidFill>
                  <a:schemeClr val="bg1"/>
                </a:solidFill>
              </a:rPr>
              <a:t>Maccabees</a:t>
            </a:r>
            <a:r>
              <a:rPr lang="en-US" sz="2000" dirty="0" smtClean="0">
                <a:solidFill>
                  <a:schemeClr val="bg1"/>
                </a:solidFill>
              </a:rPr>
              <a:t> led a successful revolt in the 160s BC. </a:t>
            </a:r>
          </a:p>
          <a:p>
            <a:pPr algn="r"/>
            <a:endParaRPr lang="en-US" sz="2000" dirty="0" smtClean="0">
              <a:solidFill>
                <a:schemeClr val="bg1"/>
              </a:solidFill>
            </a:endParaRPr>
          </a:p>
          <a:p>
            <a:pPr algn="r"/>
            <a:r>
              <a:rPr lang="en-US" sz="2000" dirty="0" smtClean="0">
                <a:solidFill>
                  <a:schemeClr val="bg1"/>
                </a:solidFill>
              </a:rPr>
              <a:t>Jewish independence lasted until 63 BC, when </a:t>
            </a:r>
            <a:r>
              <a:rPr lang="en-US" sz="2000" b="1" dirty="0" smtClean="0">
                <a:solidFill>
                  <a:schemeClr val="bg1"/>
                </a:solidFill>
              </a:rPr>
              <a:t>Rome</a:t>
            </a:r>
            <a:r>
              <a:rPr lang="en-US" sz="2000" dirty="0" smtClean="0">
                <a:solidFill>
                  <a:schemeClr val="bg1"/>
                </a:solidFill>
              </a:rPr>
              <a:t> invaded Judah. The brutal Roman occupation would end in 70 AD with the siege of </a:t>
            </a:r>
            <a:r>
              <a:rPr lang="en-US" sz="2000" b="1" dirty="0" smtClean="0">
                <a:solidFill>
                  <a:schemeClr val="bg1"/>
                </a:solidFill>
              </a:rPr>
              <a:t>Masada</a:t>
            </a:r>
            <a:r>
              <a:rPr lang="en-US" sz="2000" dirty="0" smtClean="0">
                <a:solidFill>
                  <a:schemeClr val="bg1"/>
                </a:solidFill>
              </a:rPr>
              <a:t> and the destruction of Jerusalem. </a:t>
            </a:r>
            <a:endParaRPr lang="en-US" sz="2000" dirty="0">
              <a:solidFill>
                <a:schemeClr val="bg1"/>
              </a:solidFill>
            </a:endParaRPr>
          </a:p>
        </p:txBody>
      </p:sp>
      <p:pic>
        <p:nvPicPr>
          <p:cNvPr id="4098" name="Picture 2" descr="Related image"/>
          <p:cNvPicPr>
            <a:picLocks noChangeAspect="1" noChangeArrowheads="1"/>
          </p:cNvPicPr>
          <p:nvPr/>
        </p:nvPicPr>
        <p:blipFill>
          <a:blip r:embed="rId2" cstate="print"/>
          <a:srcRect/>
          <a:stretch>
            <a:fillRect/>
          </a:stretch>
        </p:blipFill>
        <p:spPr bwMode="auto">
          <a:xfrm>
            <a:off x="533399" y="1504950"/>
            <a:ext cx="3047999" cy="31242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1800" y="1200150"/>
            <a:ext cx="5867400" cy="3477875"/>
          </a:xfrm>
          <a:prstGeom prst="rect">
            <a:avLst/>
          </a:prstGeom>
        </p:spPr>
        <p:txBody>
          <a:bodyPr wrap="square">
            <a:spAutoFit/>
          </a:bodyPr>
          <a:lstStyle/>
          <a:p>
            <a:pPr algn="r"/>
            <a:r>
              <a:rPr lang="en-US" sz="2000" dirty="0" smtClean="0">
                <a:solidFill>
                  <a:schemeClr val="bg1"/>
                </a:solidFill>
              </a:rPr>
              <a:t>Hebrew society was </a:t>
            </a:r>
            <a:r>
              <a:rPr lang="en-US" sz="2000" b="1" dirty="0" smtClean="0">
                <a:solidFill>
                  <a:schemeClr val="bg1"/>
                </a:solidFill>
              </a:rPr>
              <a:t>patriarchal</a:t>
            </a:r>
            <a:r>
              <a:rPr lang="en-US" sz="2000" dirty="0" smtClean="0">
                <a:solidFill>
                  <a:schemeClr val="bg1"/>
                </a:solidFill>
              </a:rPr>
              <a:t>. Women had few rights. They had to obey their fathers and husbands, Marriages were arranged by the fathers. Women couldn’t own property </a:t>
            </a:r>
            <a:r>
              <a:rPr lang="en-US" sz="2000" b="1" dirty="0" smtClean="0">
                <a:solidFill>
                  <a:schemeClr val="bg1"/>
                </a:solidFill>
              </a:rPr>
              <a:t>unless</a:t>
            </a:r>
            <a:r>
              <a:rPr lang="en-US" sz="2000" dirty="0" smtClean="0">
                <a:solidFill>
                  <a:schemeClr val="bg1"/>
                </a:solidFill>
              </a:rPr>
              <a:t> they had no brother.</a:t>
            </a:r>
          </a:p>
          <a:p>
            <a:pPr algn="r"/>
            <a:endParaRPr lang="en-US" sz="2000" dirty="0" smtClean="0">
              <a:solidFill>
                <a:schemeClr val="bg1"/>
              </a:solidFill>
            </a:endParaRPr>
          </a:p>
          <a:p>
            <a:pPr algn="r"/>
            <a:r>
              <a:rPr lang="en-US" sz="2000" dirty="0" smtClean="0">
                <a:solidFill>
                  <a:schemeClr val="bg1"/>
                </a:solidFill>
              </a:rPr>
              <a:t>However, some Hebrew women made very important contributions to their society. Among them:</a:t>
            </a:r>
          </a:p>
          <a:p>
            <a:pPr algn="r">
              <a:buFont typeface="Wingdings" pitchFamily="2" charset="2"/>
              <a:buChar char="Ø"/>
            </a:pPr>
            <a:r>
              <a:rPr lang="en-US" sz="2000" dirty="0" smtClean="0">
                <a:solidFill>
                  <a:schemeClr val="bg1"/>
                </a:solidFill>
                <a:effectLst>
                  <a:glow rad="101600">
                    <a:schemeClr val="accent6">
                      <a:satMod val="175000"/>
                      <a:alpha val="40000"/>
                    </a:schemeClr>
                  </a:glow>
                </a:effectLst>
              </a:rPr>
              <a:t>Queen Esther</a:t>
            </a:r>
          </a:p>
          <a:p>
            <a:pPr algn="r">
              <a:buFont typeface="Wingdings" pitchFamily="2" charset="2"/>
              <a:buChar char="Ø"/>
            </a:pPr>
            <a:r>
              <a:rPr lang="en-US" sz="2000" dirty="0" smtClean="0">
                <a:solidFill>
                  <a:schemeClr val="bg1"/>
                </a:solidFill>
                <a:effectLst>
                  <a:glow rad="101600">
                    <a:schemeClr val="accent6">
                      <a:satMod val="175000"/>
                      <a:alpha val="40000"/>
                    </a:schemeClr>
                  </a:glow>
                </a:effectLst>
              </a:rPr>
              <a:t>Judge Deborah</a:t>
            </a:r>
          </a:p>
          <a:p>
            <a:pPr algn="r">
              <a:buFont typeface="Wingdings" pitchFamily="2" charset="2"/>
              <a:buChar char="Ø"/>
            </a:pPr>
            <a:r>
              <a:rPr lang="en-US" sz="2000" dirty="0" smtClean="0">
                <a:solidFill>
                  <a:schemeClr val="bg1"/>
                </a:solidFill>
                <a:effectLst>
                  <a:glow rad="101600">
                    <a:schemeClr val="accent6">
                      <a:satMod val="175000"/>
                      <a:alpha val="40000"/>
                    </a:schemeClr>
                  </a:glow>
                </a:effectLst>
              </a:rPr>
              <a:t>Miriam</a:t>
            </a:r>
          </a:p>
          <a:p>
            <a:pPr algn="r">
              <a:buFont typeface="Wingdings" pitchFamily="2" charset="2"/>
              <a:buChar char="Ø"/>
            </a:pPr>
            <a:r>
              <a:rPr lang="en-US" sz="2000" dirty="0" smtClean="0">
                <a:solidFill>
                  <a:schemeClr val="bg1"/>
                </a:solidFill>
                <a:effectLst>
                  <a:glow rad="101600">
                    <a:schemeClr val="accent6">
                      <a:satMod val="175000"/>
                      <a:alpha val="40000"/>
                    </a:schemeClr>
                  </a:glow>
                </a:effectLst>
              </a:rPr>
              <a:t>Ruth</a:t>
            </a:r>
            <a:endParaRPr lang="en-US" sz="2000" dirty="0">
              <a:solidFill>
                <a:schemeClr val="bg1"/>
              </a:solidFill>
              <a:effectLst>
                <a:glow rad="101600">
                  <a:schemeClr val="accent6">
                    <a:satMod val="175000"/>
                    <a:alpha val="40000"/>
                  </a:schemeClr>
                </a:glow>
              </a:effectLst>
            </a:endParaRPr>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Hebrew Women</a:t>
            </a:r>
          </a:p>
        </p:txBody>
      </p:sp>
      <p:pic>
        <p:nvPicPr>
          <p:cNvPr id="3074" name="Picture 2" descr="Related image"/>
          <p:cNvPicPr>
            <a:picLocks noChangeAspect="1" noChangeArrowheads="1"/>
          </p:cNvPicPr>
          <p:nvPr/>
        </p:nvPicPr>
        <p:blipFill>
          <a:blip r:embed="rId2" cstate="print"/>
          <a:srcRect l="6780" t="8276" r="5085"/>
          <a:stretch>
            <a:fillRect/>
          </a:stretch>
        </p:blipFill>
        <p:spPr bwMode="auto">
          <a:xfrm>
            <a:off x="457200" y="1352550"/>
            <a:ext cx="2562152" cy="3276600"/>
          </a:xfrm>
          <a:prstGeom prst="rect">
            <a:avLst/>
          </a:prstGeom>
          <a:noFill/>
        </p:spPr>
      </p:pic>
    </p:spTree>
    <p:extLst>
      <p:ext uri="{BB962C8B-B14F-4D97-AF65-F5344CB8AC3E}">
        <p14:creationId xmlns="" xmlns:p14="http://schemas.microsoft.com/office/powerpoint/2010/main" val="15750844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428750"/>
            <a:ext cx="7924800" cy="1477328"/>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The history of the Hebrews and Judaism began some 4000 years ago.</a:t>
            </a:r>
          </a:p>
          <a:p>
            <a:pPr marL="457200" lvl="0" indent="-457200">
              <a:lnSpc>
                <a:spcPct val="150000"/>
              </a:lnSpc>
              <a:buFont typeface="+mj-lt"/>
              <a:buAutoNum type="arabicPeriod"/>
              <a:defRPr/>
            </a:pPr>
            <a:r>
              <a:rPr lang="en-US" sz="2000" kern="0" dirty="0" smtClean="0">
                <a:solidFill>
                  <a:schemeClr val="bg1"/>
                </a:solidFill>
              </a:rPr>
              <a:t>The instructions that Jews believe God gave to the early Hebrews shaped their religion: Judaism.</a:t>
            </a:r>
          </a:p>
        </p:txBody>
      </p:sp>
      <p:pic>
        <p:nvPicPr>
          <p:cNvPr id="6" name="Picture 4" descr="Related image"/>
          <p:cNvPicPr>
            <a:picLocks noChangeAspect="1" noChangeArrowheads="1"/>
          </p:cNvPicPr>
          <p:nvPr/>
        </p:nvPicPr>
        <p:blipFill>
          <a:blip r:embed="rId2" cstate="print">
            <a:clrChange>
              <a:clrFrom>
                <a:srgbClr val="FFFFFF"/>
              </a:clrFrom>
              <a:clrTo>
                <a:srgbClr val="FFFFFF">
                  <a:alpha val="0"/>
                </a:srgbClr>
              </a:clrTo>
            </a:clrChange>
            <a:lum bright="-2000" contrast="5000"/>
          </a:blip>
          <a:srcRect b="34627"/>
          <a:stretch>
            <a:fillRect/>
          </a:stretch>
        </p:blipFill>
        <p:spPr bwMode="auto">
          <a:xfrm>
            <a:off x="1280890" y="2876550"/>
            <a:ext cx="6415310" cy="2266948"/>
          </a:xfrm>
          <a:prstGeom prst="rect">
            <a:avLst/>
          </a:prstGeom>
          <a:noFill/>
          <a:effectLst>
            <a:softEdge rad="31750"/>
          </a:effectLst>
        </p:spPr>
      </p:pic>
    </p:spTree>
    <p:extLst>
      <p:ext uri="{BB962C8B-B14F-4D97-AF65-F5344CB8AC3E}">
        <p14:creationId xmlns="" xmlns:p14="http://schemas.microsoft.com/office/powerpoint/2010/main" val="16732312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10263" y="2084142"/>
            <a:ext cx="6963566" cy="1446550"/>
          </a:xfrm>
          <a:prstGeom prst="rect">
            <a:avLst/>
          </a:prstGeom>
          <a:noFill/>
        </p:spPr>
        <p:txBody>
          <a:bodyPr wrap="square" rtlCol="0">
            <a:spAutoFit/>
          </a:bodyPr>
          <a:lstStyle/>
          <a:p>
            <a:pPr algn="ctr"/>
            <a:r>
              <a:rPr lang="en-US" sz="8800" spc="300" dirty="0" smtClean="0">
                <a:solidFill>
                  <a:srgbClr val="C00000"/>
                </a:solidFill>
                <a:latin typeface="Baron Kuffner" pitchFamily="34" charset="0"/>
              </a:rPr>
              <a:t>BELIEFS</a:t>
            </a:r>
            <a:endParaRPr lang="en-US" sz="8800" spc="300" dirty="0">
              <a:solidFill>
                <a:srgbClr val="C0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0550"/>
            <a:ext cx="8229600" cy="1015663"/>
          </a:xfrm>
          <a:prstGeom prst="rect">
            <a:avLst/>
          </a:prstGeom>
        </p:spPr>
        <p:txBody>
          <a:bodyPr wrap="square">
            <a:spAutoFit/>
          </a:bodyPr>
          <a:lstStyle/>
          <a:p>
            <a:pPr algn="ctr"/>
            <a:r>
              <a:rPr lang="en-US" sz="2000" dirty="0" smtClean="0">
                <a:solidFill>
                  <a:schemeClr val="bg1"/>
                </a:solidFill>
              </a:rPr>
              <a:t>Like the family described above, the early </a:t>
            </a:r>
            <a:r>
              <a:rPr lang="en-US" sz="2000" b="1" dirty="0" smtClean="0">
                <a:solidFill>
                  <a:schemeClr val="bg1"/>
                </a:solidFill>
              </a:rPr>
              <a:t>Hebrews</a:t>
            </a:r>
            <a:r>
              <a:rPr lang="en-US" sz="2000" dirty="0" smtClean="0">
                <a:solidFill>
                  <a:schemeClr val="bg1"/>
                </a:solidFill>
              </a:rPr>
              <a:t> moved to new lands in Ancient times. According to Hebrew tradition, their history began when </a:t>
            </a:r>
            <a:r>
              <a:rPr lang="en-US" sz="2000" b="1" dirty="0" smtClean="0">
                <a:solidFill>
                  <a:schemeClr val="bg1"/>
                </a:solidFill>
              </a:rPr>
              <a:t>God</a:t>
            </a:r>
            <a:r>
              <a:rPr lang="en-US" sz="2000" dirty="0" smtClean="0">
                <a:solidFill>
                  <a:schemeClr val="bg1"/>
                </a:solidFill>
              </a:rPr>
              <a:t> told an early Hebrew leader to travel </a:t>
            </a:r>
            <a:r>
              <a:rPr lang="en-US" sz="2000" b="1" dirty="0" smtClean="0">
                <a:solidFill>
                  <a:schemeClr val="bg1"/>
                </a:solidFill>
              </a:rPr>
              <a:t>west</a:t>
            </a:r>
            <a:r>
              <a:rPr lang="en-US" sz="2000" dirty="0" smtClean="0">
                <a:solidFill>
                  <a:schemeClr val="bg1"/>
                </a:solidFill>
              </a:rPr>
              <a:t> to a new land.</a:t>
            </a:r>
            <a:endParaRPr lang="en-US" sz="2000" dirty="0">
              <a:solidFill>
                <a:schemeClr val="bg1"/>
              </a:solidFill>
            </a:endParaRPr>
          </a:p>
        </p:txBody>
      </p:sp>
      <p:pic>
        <p:nvPicPr>
          <p:cNvPr id="5122" name="Picture 2" descr="Image result for hebrew shepherd"/>
          <p:cNvPicPr>
            <a:picLocks noChangeAspect="1" noChangeArrowheads="1"/>
          </p:cNvPicPr>
          <p:nvPr/>
        </p:nvPicPr>
        <p:blipFill>
          <a:blip r:embed="rId2" cstate="print">
            <a:lum bright="-1000" contrast="8000"/>
          </a:blip>
          <a:srcRect t="3061" b="3968"/>
          <a:stretch>
            <a:fillRect/>
          </a:stretch>
        </p:blipFill>
        <p:spPr bwMode="auto">
          <a:xfrm>
            <a:off x="-1" y="1939192"/>
            <a:ext cx="9144001" cy="3204308"/>
          </a:xfrm>
          <a:prstGeom prst="rect">
            <a:avLst/>
          </a:prstGeom>
          <a:noFill/>
        </p:spPr>
      </p:pic>
    </p:spTree>
    <p:extLst>
      <p:ext uri="{BB962C8B-B14F-4D97-AF65-F5344CB8AC3E}">
        <p14:creationId xmlns="" xmlns:p14="http://schemas.microsoft.com/office/powerpoint/2010/main" val="6512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590550"/>
            <a:ext cx="8229600" cy="99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kern="0" dirty="0" smtClean="0">
                <a:solidFill>
                  <a:schemeClr val="bg1"/>
                </a:solidFill>
              </a:rPr>
              <a:t>To </a:t>
            </a:r>
            <a:r>
              <a:rPr lang="en-US" sz="2000" kern="0" dirty="0">
                <a:solidFill>
                  <a:schemeClr val="bg1"/>
                </a:solidFill>
              </a:rPr>
              <a:t>learn more about this topic and others, read pages </a:t>
            </a:r>
            <a:r>
              <a:rPr lang="en-US" sz="2000" kern="0" dirty="0" smtClean="0">
                <a:solidFill>
                  <a:schemeClr val="bg1"/>
                </a:solidFill>
              </a:rPr>
              <a:t>202 </a:t>
            </a:r>
            <a:r>
              <a:rPr lang="en-US" sz="2000" kern="0" dirty="0">
                <a:solidFill>
                  <a:schemeClr val="bg1"/>
                </a:solidFill>
              </a:rPr>
              <a:t>thru </a:t>
            </a:r>
            <a:r>
              <a:rPr lang="en-US" sz="2000" kern="0" dirty="0" smtClean="0">
                <a:solidFill>
                  <a:schemeClr val="bg1"/>
                </a:solidFill>
              </a:rPr>
              <a:t>207 </a:t>
            </a:r>
            <a:r>
              <a:rPr lang="en-US" sz="2000" kern="0" dirty="0">
                <a:solidFill>
                  <a:schemeClr val="bg1"/>
                </a:solidFill>
              </a:rPr>
              <a:t>and 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1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a:t>
            </a:r>
            <a:endParaRPr lang="en-US" sz="2000" kern="0" dirty="0" smtClean="0">
              <a:solidFill>
                <a:schemeClr val="bg1"/>
              </a:solidFill>
            </a:endParaRPr>
          </a:p>
          <a:p>
            <a:pPr marL="0" indent="0" algn="ctr">
              <a:buNone/>
            </a:pPr>
            <a:r>
              <a:rPr lang="en-US" sz="2000" kern="0" dirty="0" smtClean="0">
                <a:solidFill>
                  <a:schemeClr val="bg1"/>
                </a:solidFill>
              </a:rPr>
              <a:t>Show </a:t>
            </a:r>
            <a:r>
              <a:rPr lang="en-US" sz="2000" kern="0" dirty="0">
                <a:solidFill>
                  <a:schemeClr val="bg1"/>
                </a:solidFill>
              </a:rPr>
              <a:t>me the completed work when complete</a:t>
            </a:r>
            <a:r>
              <a:rPr lang="en-US" sz="2000" kern="0" dirty="0" smtClean="0">
                <a:solidFill>
                  <a:schemeClr val="bg1"/>
                </a:solidFill>
              </a:rPr>
              <a:t>.</a:t>
            </a:r>
            <a:endParaRPr lang="en-US" sz="2000" dirty="0">
              <a:solidFill>
                <a:schemeClr val="bg1"/>
              </a:solidFill>
            </a:endParaRPr>
          </a:p>
        </p:txBody>
      </p:sp>
      <p:pic>
        <p:nvPicPr>
          <p:cNvPr id="22530" name="Picture 2" descr="Related image"/>
          <p:cNvPicPr>
            <a:picLocks noChangeAspect="1" noChangeArrowheads="1"/>
          </p:cNvPicPr>
          <p:nvPr/>
        </p:nvPicPr>
        <p:blipFill>
          <a:blip r:embed="rId2" cstate="print">
            <a:lum bright="-3000" contrast="19000"/>
          </a:blip>
          <a:srcRect b="22795"/>
          <a:stretch>
            <a:fillRect/>
          </a:stretch>
        </p:blipFill>
        <p:spPr bwMode="auto">
          <a:xfrm>
            <a:off x="-1" y="1809750"/>
            <a:ext cx="9144001" cy="3333751"/>
          </a:xfrm>
          <a:prstGeom prst="rect">
            <a:avLst/>
          </a:prstGeom>
          <a:noFill/>
        </p:spPr>
      </p:pic>
    </p:spTree>
    <p:extLst>
      <p:ext uri="{BB962C8B-B14F-4D97-AF65-F5344CB8AC3E}">
        <p14:creationId xmlns="" xmlns:p14="http://schemas.microsoft.com/office/powerpoint/2010/main" val="2655872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Beginning in Canaan &amp; Egypt</a:t>
            </a:r>
          </a:p>
        </p:txBody>
      </p:sp>
      <p:sp>
        <p:nvSpPr>
          <p:cNvPr id="4" name="Rectangle 3"/>
          <p:cNvSpPr/>
          <p:nvPr/>
        </p:nvSpPr>
        <p:spPr>
          <a:xfrm>
            <a:off x="304800" y="1276350"/>
            <a:ext cx="8534400" cy="1015663"/>
          </a:xfrm>
          <a:prstGeom prst="rect">
            <a:avLst/>
          </a:prstGeom>
        </p:spPr>
        <p:txBody>
          <a:bodyPr wrap="square">
            <a:spAutoFit/>
          </a:bodyPr>
          <a:lstStyle/>
          <a:p>
            <a:pPr algn="ctr"/>
            <a:r>
              <a:rPr lang="en-US" sz="2000" dirty="0" smtClean="0">
                <a:solidFill>
                  <a:schemeClr val="bg1"/>
                </a:solidFill>
              </a:rPr>
              <a:t>Sometime between 2000 and 1500 BC a new people appeared in Southwest Asia. They were the </a:t>
            </a:r>
            <a:r>
              <a:rPr lang="en-US" sz="2000" b="1" dirty="0" smtClean="0">
                <a:solidFill>
                  <a:schemeClr val="bg1"/>
                </a:solidFill>
              </a:rPr>
              <a:t>Hebrews</a:t>
            </a:r>
            <a:r>
              <a:rPr lang="en-US" sz="2000" dirty="0" smtClean="0">
                <a:solidFill>
                  <a:schemeClr val="bg1"/>
                </a:solidFill>
              </a:rPr>
              <a:t>, simple herders that developed one of history’s most influential civilizations. </a:t>
            </a:r>
            <a:endParaRPr lang="en-US" sz="2000"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1070" t="12062" r="-1070" b="30187"/>
          <a:stretch/>
        </p:blipFill>
        <p:spPr>
          <a:xfrm>
            <a:off x="0" y="2400300"/>
            <a:ext cx="9249884" cy="2743200"/>
          </a:xfrm>
          <a:prstGeom prst="rect">
            <a:avLst/>
          </a:prstGeom>
        </p:spPr>
      </p:pic>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14350"/>
            <a:ext cx="8229600" cy="1323439"/>
          </a:xfrm>
          <a:prstGeom prst="rect">
            <a:avLst/>
          </a:prstGeom>
        </p:spPr>
        <p:txBody>
          <a:bodyPr wrap="square">
            <a:spAutoFit/>
          </a:bodyPr>
          <a:lstStyle/>
          <a:p>
            <a:pPr algn="ctr"/>
            <a:r>
              <a:rPr lang="en-US" sz="2000" dirty="0" smtClean="0">
                <a:solidFill>
                  <a:schemeClr val="bg1"/>
                </a:solidFill>
              </a:rPr>
              <a:t>Most of what is known about these people’s history comes from archaeology and accounts written by Hebrew scribes. These accounts describe their early history and the laws of </a:t>
            </a:r>
            <a:r>
              <a:rPr lang="en-US" sz="2000" b="1" dirty="0" smtClean="0">
                <a:solidFill>
                  <a:schemeClr val="bg1"/>
                </a:solidFill>
                <a:effectLst>
                  <a:glow rad="101600">
                    <a:schemeClr val="accent6">
                      <a:satMod val="175000"/>
                      <a:alpha val="40000"/>
                    </a:schemeClr>
                  </a:glow>
                </a:effectLst>
              </a:rPr>
              <a:t>Judaism</a:t>
            </a:r>
            <a:r>
              <a:rPr lang="en-US" sz="2000" dirty="0" smtClean="0">
                <a:solidFill>
                  <a:schemeClr val="bg1"/>
                </a:solidFill>
                <a:effectLst>
                  <a:glow rad="101600">
                    <a:schemeClr val="accent6">
                      <a:satMod val="175000"/>
                      <a:alpha val="40000"/>
                    </a:schemeClr>
                  </a:glow>
                </a:effectLst>
              </a:rPr>
              <a:t>, the Hebrew religion</a:t>
            </a:r>
            <a:r>
              <a:rPr lang="en-US" sz="2000" dirty="0" smtClean="0">
                <a:solidFill>
                  <a:schemeClr val="bg1"/>
                </a:solidFill>
              </a:rPr>
              <a:t>. In time these accounts became the </a:t>
            </a:r>
            <a:r>
              <a:rPr lang="en-US" sz="2000" b="1" dirty="0" smtClean="0">
                <a:solidFill>
                  <a:schemeClr val="bg1"/>
                </a:solidFill>
              </a:rPr>
              <a:t>Hebrew Bible</a:t>
            </a:r>
            <a:r>
              <a:rPr lang="en-US" sz="2000" dirty="0" smtClean="0">
                <a:solidFill>
                  <a:schemeClr val="bg1"/>
                </a:solidFill>
              </a:rPr>
              <a:t>.</a:t>
            </a:r>
            <a:endParaRPr lang="en-US" sz="2000" dirty="0">
              <a:solidFill>
                <a:schemeClr val="bg1"/>
              </a:solidFill>
            </a:endParaRPr>
          </a:p>
        </p:txBody>
      </p:sp>
      <p:pic>
        <p:nvPicPr>
          <p:cNvPr id="1026" name="Picture 2" descr="Image result for judaism"/>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6000" b="16000"/>
          <a:stretch/>
        </p:blipFill>
        <p:spPr bwMode="auto">
          <a:xfrm>
            <a:off x="0" y="2035739"/>
            <a:ext cx="9144000" cy="31089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49925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66750"/>
            <a:ext cx="3733800" cy="4169628"/>
          </a:xfrm>
          <a:prstGeom prst="rect">
            <a:avLst/>
          </a:prstGeom>
        </p:spPr>
        <p:txBody>
          <a:bodyPr wrap="square">
            <a:spAutoFit/>
          </a:bodyPr>
          <a:lstStyle/>
          <a:p>
            <a:r>
              <a:rPr lang="en-US" sz="2000" dirty="0" smtClean="0">
                <a:solidFill>
                  <a:schemeClr val="bg1"/>
                </a:solidFill>
              </a:rPr>
              <a:t>Hebrew scriptures trace the Hebrews back to a man call </a:t>
            </a:r>
            <a:r>
              <a:rPr lang="en-US" sz="2000" b="1" dirty="0" smtClean="0">
                <a:solidFill>
                  <a:schemeClr val="bg1"/>
                </a:solidFill>
                <a:effectLst>
                  <a:glow rad="101600">
                    <a:schemeClr val="accent6">
                      <a:satMod val="175000"/>
                      <a:alpha val="40000"/>
                    </a:schemeClr>
                  </a:glow>
                </a:effectLst>
              </a:rPr>
              <a:t>Abraham</a:t>
            </a:r>
            <a:r>
              <a:rPr lang="en-US" sz="2000" dirty="0" smtClean="0">
                <a:solidFill>
                  <a:schemeClr val="bg1"/>
                </a:solidFill>
              </a:rPr>
              <a:t>, a Mesopotamian from Ur. There he was instructed by God to leave Ur and travel west with his family where he was promised a new land for his descendants to become a mighty nation.</a:t>
            </a:r>
          </a:p>
          <a:p>
            <a:endParaRPr lang="en-US" sz="2000" dirty="0" smtClean="0">
              <a:solidFill>
                <a:schemeClr val="bg1"/>
              </a:solidFill>
            </a:endParaRPr>
          </a:p>
          <a:p>
            <a:r>
              <a:rPr lang="en-US" sz="2000" dirty="0" smtClean="0">
                <a:solidFill>
                  <a:schemeClr val="bg1"/>
                </a:solidFill>
              </a:rPr>
              <a:t>He came to settle in the land of </a:t>
            </a:r>
            <a:r>
              <a:rPr lang="en-US" sz="2000" b="1" dirty="0" smtClean="0">
                <a:solidFill>
                  <a:schemeClr val="bg1"/>
                </a:solidFill>
              </a:rPr>
              <a:t>Canaan</a:t>
            </a:r>
            <a:r>
              <a:rPr lang="en-US" sz="2000" dirty="0" smtClean="0">
                <a:solidFill>
                  <a:schemeClr val="bg1"/>
                </a:solidFill>
              </a:rPr>
              <a:t> where his descendants lived as herders for many years.</a:t>
            </a:r>
            <a:endParaRPr lang="en-US" sz="2000" dirty="0">
              <a:solidFill>
                <a:schemeClr val="bg1"/>
              </a:solidFill>
            </a:endParaRPr>
          </a:p>
        </p:txBody>
      </p:sp>
      <p:pic>
        <p:nvPicPr>
          <p:cNvPr id="2" name="Picture 2" descr="Related image">
            <a:hlinkClick r:id="rId2"/>
          </p:cNvPr>
          <p:cNvPicPr>
            <a:picLocks noChangeAspect="1" noChangeArrowheads="1"/>
          </p:cNvPicPr>
          <p:nvPr/>
        </p:nvPicPr>
        <p:blipFill>
          <a:blip r:embed="rId3" cstate="print">
            <a:lum contrast="9000"/>
          </a:blip>
          <a:srcRect l="14400"/>
          <a:stretch>
            <a:fillRect/>
          </a:stretch>
        </p:blipFill>
        <p:spPr bwMode="auto">
          <a:xfrm>
            <a:off x="4267200" y="1222228"/>
            <a:ext cx="4381500" cy="3166218"/>
          </a:xfrm>
          <a:prstGeom prst="rect">
            <a:avLst/>
          </a:prstGeom>
          <a:noFill/>
          <a:ln w="38100">
            <a:solidFill>
              <a:schemeClr val="bg1">
                <a:lumMod val="95000"/>
                <a:lumOff val="5000"/>
              </a:schemeClr>
            </a:solidFill>
          </a:ln>
        </p:spPr>
      </p:pic>
      <p:sp>
        <p:nvSpPr>
          <p:cNvPr id="5" name="Title 3"/>
          <p:cNvSpPr txBox="1">
            <a:spLocks/>
          </p:cNvSpPr>
          <p:nvPr/>
        </p:nvSpPr>
        <p:spPr>
          <a:xfrm rot="20490518">
            <a:off x="4374314" y="38861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2449925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hebrews in egypt">
            <a:hlinkClick r:id="rId2"/>
          </p:cNvPr>
          <p:cNvPicPr>
            <a:picLocks noChangeAspect="1" noChangeArrowheads="1"/>
          </p:cNvPicPr>
          <p:nvPr/>
        </p:nvPicPr>
        <p:blipFill>
          <a:blip r:embed="rId3" cstate="print"/>
          <a:srcRect/>
          <a:stretch>
            <a:fillRect/>
          </a:stretch>
        </p:blipFill>
        <p:spPr bwMode="auto">
          <a:xfrm>
            <a:off x="4114800" y="1200150"/>
            <a:ext cx="4516395" cy="2785111"/>
          </a:xfrm>
          <a:prstGeom prst="rect">
            <a:avLst/>
          </a:prstGeom>
          <a:noFill/>
        </p:spPr>
      </p:pic>
      <p:sp>
        <p:nvSpPr>
          <p:cNvPr id="3" name="Rectangle 2"/>
          <p:cNvSpPr/>
          <p:nvPr/>
        </p:nvSpPr>
        <p:spPr>
          <a:xfrm>
            <a:off x="457200" y="971550"/>
            <a:ext cx="3505200" cy="3170099"/>
          </a:xfrm>
          <a:prstGeom prst="rect">
            <a:avLst/>
          </a:prstGeom>
        </p:spPr>
        <p:txBody>
          <a:bodyPr wrap="square">
            <a:spAutoFit/>
          </a:bodyPr>
          <a:lstStyle/>
          <a:p>
            <a:r>
              <a:rPr lang="en-US" sz="2000" dirty="0" smtClean="0">
                <a:solidFill>
                  <a:schemeClr val="bg1"/>
                </a:solidFill>
              </a:rPr>
              <a:t>Years later, a famine force many Hebrews to move into </a:t>
            </a:r>
            <a:r>
              <a:rPr lang="en-US" sz="2000" b="1" dirty="0" smtClean="0">
                <a:solidFill>
                  <a:schemeClr val="bg1"/>
                </a:solidFill>
              </a:rPr>
              <a:t>Egypt</a:t>
            </a:r>
            <a:r>
              <a:rPr lang="en-US" sz="2000" dirty="0" smtClean="0">
                <a:solidFill>
                  <a:schemeClr val="bg1"/>
                </a:solidFill>
              </a:rPr>
              <a:t>. There they live relatively well for some years and flourished until an </a:t>
            </a:r>
            <a:r>
              <a:rPr lang="en-US" sz="2000" b="1" dirty="0" smtClean="0">
                <a:solidFill>
                  <a:schemeClr val="bg1"/>
                </a:solidFill>
              </a:rPr>
              <a:t>Egyptian pharaoh </a:t>
            </a:r>
            <a:r>
              <a:rPr lang="en-US" sz="2000" dirty="0" smtClean="0">
                <a:solidFill>
                  <a:schemeClr val="bg1"/>
                </a:solidFill>
              </a:rPr>
              <a:t>took notice and decided that their population was too large. Out of fear they would become too powerful, he </a:t>
            </a:r>
            <a:r>
              <a:rPr lang="en-US" sz="2000" b="1" dirty="0" smtClean="0">
                <a:solidFill>
                  <a:schemeClr val="bg1"/>
                </a:solidFill>
              </a:rPr>
              <a:t>enslaved</a:t>
            </a:r>
            <a:r>
              <a:rPr lang="en-US" sz="2000" dirty="0" smtClean="0">
                <a:solidFill>
                  <a:schemeClr val="bg1"/>
                </a:solidFill>
              </a:rPr>
              <a:t> them. Their enslavement was brutal.</a:t>
            </a:r>
            <a:endParaRPr lang="en-US" sz="2000" dirty="0">
              <a:solidFill>
                <a:schemeClr val="bg1"/>
              </a:solidFill>
            </a:endParaRPr>
          </a:p>
        </p:txBody>
      </p:sp>
      <p:sp>
        <p:nvSpPr>
          <p:cNvPr id="5" name="Title 3"/>
          <p:cNvSpPr txBox="1">
            <a:spLocks/>
          </p:cNvSpPr>
          <p:nvPr/>
        </p:nvSpPr>
        <p:spPr>
          <a:xfrm rot="20490518">
            <a:off x="7650913" y="12953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2449925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Exodus</a:t>
            </a:r>
          </a:p>
        </p:txBody>
      </p:sp>
      <p:sp>
        <p:nvSpPr>
          <p:cNvPr id="3" name="Rectangle 2"/>
          <p:cNvSpPr/>
          <p:nvPr/>
        </p:nvSpPr>
        <p:spPr>
          <a:xfrm>
            <a:off x="4953000" y="742950"/>
            <a:ext cx="3733800" cy="4093428"/>
          </a:xfrm>
          <a:prstGeom prst="rect">
            <a:avLst/>
          </a:prstGeom>
        </p:spPr>
        <p:txBody>
          <a:bodyPr wrap="square">
            <a:spAutoFit/>
          </a:bodyPr>
          <a:lstStyle/>
          <a:p>
            <a:pPr algn="r"/>
            <a:r>
              <a:rPr lang="en-US" sz="2000" dirty="0" smtClean="0">
                <a:solidFill>
                  <a:schemeClr val="bg1"/>
                </a:solidFill>
              </a:rPr>
              <a:t>During this time </a:t>
            </a:r>
            <a:r>
              <a:rPr lang="en-US" sz="2000" b="1" dirty="0" smtClean="0">
                <a:solidFill>
                  <a:schemeClr val="bg1"/>
                </a:solidFill>
              </a:rPr>
              <a:t>Moses</a:t>
            </a:r>
            <a:r>
              <a:rPr lang="en-US" sz="2000" dirty="0" smtClean="0">
                <a:solidFill>
                  <a:schemeClr val="bg1"/>
                </a:solidFill>
              </a:rPr>
              <a:t> was born. The Hebrews had already been in Egypt for more than 400 years. In the 1200s BC, God told Moses to lead his people out of Egypt. He went to the pharaoh to demand the liberation of his people only to be denied.</a:t>
            </a:r>
          </a:p>
          <a:p>
            <a:pPr algn="r"/>
            <a:endParaRPr lang="en-US" sz="2000" dirty="0" smtClean="0">
              <a:solidFill>
                <a:schemeClr val="bg1"/>
              </a:solidFill>
            </a:endParaRPr>
          </a:p>
          <a:p>
            <a:pPr algn="r"/>
            <a:r>
              <a:rPr lang="en-US" sz="2000" dirty="0" smtClean="0">
                <a:solidFill>
                  <a:schemeClr val="bg1"/>
                </a:solidFill>
              </a:rPr>
              <a:t>Soon afterwards </a:t>
            </a:r>
            <a:r>
              <a:rPr lang="en-US" sz="2000" b="1" dirty="0" smtClean="0">
                <a:solidFill>
                  <a:schemeClr val="bg1"/>
                </a:solidFill>
              </a:rPr>
              <a:t>10 terrible plagues</a:t>
            </a:r>
            <a:r>
              <a:rPr lang="en-US" sz="2000" dirty="0" smtClean="0">
                <a:solidFill>
                  <a:schemeClr val="bg1"/>
                </a:solidFill>
              </a:rPr>
              <a:t> or disasters struck Egypt. They proved to be so effective that the pharaoh relented.</a:t>
            </a:r>
          </a:p>
        </p:txBody>
      </p:sp>
      <p:pic>
        <p:nvPicPr>
          <p:cNvPr id="12290" name="Picture 2" descr="Related image"/>
          <p:cNvPicPr>
            <a:picLocks noChangeAspect="1" noChangeArrowheads="1"/>
          </p:cNvPicPr>
          <p:nvPr/>
        </p:nvPicPr>
        <p:blipFill>
          <a:blip r:embed="rId2" cstate="print">
            <a:lum contrast="8000"/>
          </a:blip>
          <a:srcRect l="13120" r="20000"/>
          <a:stretch>
            <a:fillRect/>
          </a:stretch>
        </p:blipFill>
        <p:spPr bwMode="auto">
          <a:xfrm>
            <a:off x="533400" y="1276350"/>
            <a:ext cx="4343400" cy="325581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2710</TotalTime>
  <Words>1300</Words>
  <Application>Microsoft Office PowerPoint</Application>
  <PresentationFormat>On-screen Show (16:9)</PresentationFormat>
  <Paragraphs>68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281</cp:revision>
  <dcterms:created xsi:type="dcterms:W3CDTF">2018-08-02T00:45:41Z</dcterms:created>
  <dcterms:modified xsi:type="dcterms:W3CDTF">2018-11-19T23:27:11Z</dcterms:modified>
</cp:coreProperties>
</file>