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8" r:id="rId4"/>
    <p:sldId id="279" r:id="rId5"/>
    <p:sldId id="290" r:id="rId6"/>
    <p:sldId id="291" r:id="rId7"/>
    <p:sldId id="300" r:id="rId8"/>
    <p:sldId id="286" r:id="rId9"/>
    <p:sldId id="296" r:id="rId10"/>
    <p:sldId id="292" r:id="rId11"/>
    <p:sldId id="297" r:id="rId12"/>
    <p:sldId id="293" r:id="rId13"/>
    <p:sldId id="298" r:id="rId14"/>
    <p:sldId id="294" r:id="rId15"/>
    <p:sldId id="299" r:id="rId16"/>
    <p:sldId id="295" r:id="rId17"/>
    <p:sldId id="289" r:id="rId18"/>
    <p:sldId id="263" r:id="rId19"/>
    <p:sldId id="259"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C92"/>
    <a:srgbClr val="5BB1A7"/>
    <a:srgbClr val="B3D34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510" y="-23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86645-C053-4D1D-9259-975A05A9501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86645-C053-4D1D-9259-975A05A9501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86645-C053-4D1D-9259-975A05A9501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86645-C053-4D1D-9259-975A05A9501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486645-C053-4D1D-9259-975A05A9501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86645-C053-4D1D-9259-975A05A9501B}"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86645-C053-4D1D-9259-975A05A9501B}"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86645-C053-4D1D-9259-975A05A9501B}"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86645-C053-4D1D-9259-975A05A9501B}"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86645-C053-4D1D-9259-975A05A9501B}"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86645-C053-4D1D-9259-975A05A9501B}"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5486645-C053-4D1D-9259-975A05A9501B}" type="datetimeFigureOut">
              <a:rPr lang="en-US" smtClean="0"/>
              <a:pPr/>
              <a:t>1/28/2016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1E25F7D-84D9-4C05-B173-7B2E001E86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pinerichland.org/cms/lib07/PA01001138/Centricity/Domain/33/HOME.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01000" y="209550"/>
            <a:ext cx="1143000" cy="385011"/>
          </a:xfrm>
          <a:prstGeom prst="rect">
            <a:avLst/>
          </a:prstGeom>
          <a:noFill/>
        </p:spPr>
      </p:pic>
      <p:pic>
        <p:nvPicPr>
          <p:cNvPr id="1030" name="Picture 6" descr="http://writesource.iparadigms.com/_/rsrc/1320362105589/config/customLogo.gif?revision=11"/>
          <p:cNvPicPr>
            <a:picLocks noChangeAspect="1" noChangeArrowheads="1"/>
          </p:cNvPicPr>
          <p:nvPr/>
        </p:nvPicPr>
        <p:blipFill>
          <a:blip r:embed="rId3" cstate="print"/>
          <a:srcRect l="1250" t="37333" r="33750" b="20000"/>
          <a:stretch>
            <a:fillRect/>
          </a:stretch>
        </p:blipFill>
        <p:spPr bwMode="auto">
          <a:xfrm>
            <a:off x="0" y="1047751"/>
            <a:ext cx="2819400" cy="433754"/>
          </a:xfrm>
          <a:prstGeom prst="rect">
            <a:avLst/>
          </a:prstGeom>
          <a:noFill/>
          <a:effectLst>
            <a:softEdge rad="12700"/>
          </a:effectLst>
        </p:spPr>
      </p:pic>
      <p:sp>
        <p:nvSpPr>
          <p:cNvPr id="26" name="Subtitle 2"/>
          <p:cNvSpPr>
            <a:spLocks noGrp="1"/>
          </p:cNvSpPr>
          <p:nvPr>
            <p:ph type="subTitle" idx="1"/>
          </p:nvPr>
        </p:nvSpPr>
        <p:spPr>
          <a:xfrm>
            <a:off x="381000" y="4171950"/>
            <a:ext cx="1524000" cy="533400"/>
          </a:xfrm>
        </p:spPr>
        <p:txBody>
          <a:bodyPr>
            <a:normAutofit/>
          </a:bodyPr>
          <a:lstStyle/>
          <a:p>
            <a:r>
              <a:rPr lang="en-US" sz="2400" dirty="0" smtClean="0">
                <a:solidFill>
                  <a:schemeClr val="bg1"/>
                </a:solidFill>
              </a:rPr>
              <a:t>Jim Soto</a:t>
            </a:r>
            <a:endParaRPr lang="en-US" sz="2400" dirty="0">
              <a:solidFill>
                <a:schemeClr val="bg1"/>
              </a:solidFill>
            </a:endParaRPr>
          </a:p>
        </p:txBody>
      </p:sp>
      <p:sp>
        <p:nvSpPr>
          <p:cNvPr id="7" name="Subtitle 2"/>
          <p:cNvSpPr txBox="1">
            <a:spLocks/>
          </p:cNvSpPr>
          <p:nvPr/>
        </p:nvSpPr>
        <p:spPr>
          <a:xfrm>
            <a:off x="228600" y="209550"/>
            <a:ext cx="4572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Q3</a:t>
            </a:r>
            <a:endParaRPr kumimoji="0" lang="en-US" b="1" i="0" u="none" strike="noStrike" kern="1200" cap="none" spc="0" normalizeH="0" baseline="0" noProof="0" dirty="0">
              <a:ln>
                <a:noFill/>
              </a:ln>
              <a:solidFill>
                <a:schemeClr val="bg1"/>
              </a:solidFill>
              <a:effectLst/>
              <a:uLnTx/>
              <a:uFillTx/>
              <a:latin typeface="+mn-lt"/>
              <a:ea typeface="+mn-ea"/>
              <a:cs typeface="+mn-cs"/>
            </a:endParaRPr>
          </a:p>
        </p:txBody>
      </p:sp>
      <p:sp>
        <p:nvSpPr>
          <p:cNvPr id="8" name="Subtitle 2"/>
          <p:cNvSpPr txBox="1">
            <a:spLocks/>
          </p:cNvSpPr>
          <p:nvPr/>
        </p:nvSpPr>
        <p:spPr>
          <a:xfrm>
            <a:off x="609600" y="1809750"/>
            <a:ext cx="5029200" cy="2514600"/>
          </a:xfrm>
          <a:prstGeom prst="rect">
            <a:avLst/>
          </a:prstGeom>
        </p:spPr>
        <p:txBody>
          <a:bodyPr vert="horz" lIns="91440" tIns="45720" rIns="91440" bIns="45720" rtlCol="0">
            <a:normAutofit fontScale="85000"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bg1"/>
                </a:solidFill>
                <a:effectLst/>
                <a:uLnTx/>
                <a:uFillTx/>
                <a:latin typeface="UlusalOkul.Com Çizgili" pitchFamily="2" charset="0"/>
              </a:rPr>
              <a:t>Writing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bg1"/>
                </a:solidFill>
                <a:effectLst/>
                <a:uLnTx/>
                <a:uFillTx/>
                <a:latin typeface="UlusalOkul.Com Çizgili" pitchFamily="2" charset="0"/>
              </a:rPr>
              <a:t>a</a:t>
            </a:r>
            <a:r>
              <a:rPr kumimoji="0" lang="en-US" sz="5400" b="1" i="0" u="none" strike="noStrike" kern="1200" cap="none" spc="0" normalizeH="0" noProof="0" dirty="0" smtClean="0">
                <a:ln>
                  <a:noFill/>
                </a:ln>
                <a:solidFill>
                  <a:schemeClr val="bg1"/>
                </a:solidFill>
                <a:effectLst/>
                <a:uLnTx/>
                <a:uFillTx/>
                <a:latin typeface="UlusalOkul.Com Çizgili" pitchFamily="2" charset="0"/>
              </a:rPr>
              <a:t> Phase Autobiography</a:t>
            </a:r>
            <a:endParaRPr kumimoji="0" lang="en-US" sz="54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10242" name="Picture 2" descr="http://math.phillipmartin.info/life_processes_m.gif"/>
          <p:cNvPicPr>
            <a:picLocks noChangeAspect="1" noChangeArrowheads="1"/>
          </p:cNvPicPr>
          <p:nvPr/>
        </p:nvPicPr>
        <p:blipFill>
          <a:blip r:embed="rId4" cstate="print"/>
          <a:srcRect/>
          <a:stretch>
            <a:fillRect/>
          </a:stretch>
        </p:blipFill>
        <p:spPr bwMode="auto">
          <a:xfrm>
            <a:off x="5715000" y="977646"/>
            <a:ext cx="2914650" cy="374675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7"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ROFESIONAL\7TH WRITING SMART ROOM KIT 2015-2016\Writing Course.jpg"/>
          <p:cNvPicPr>
            <a:picLocks noChangeAspect="1" noChangeArrowheads="1"/>
          </p:cNvPicPr>
          <p:nvPr/>
        </p:nvPicPr>
        <p:blipFill>
          <a:blip r:embed="rId2" cstate="print"/>
          <a:srcRect t="34074"/>
          <a:stretch>
            <a:fillRect/>
          </a:stretch>
        </p:blipFill>
        <p:spPr bwMode="auto">
          <a:xfrm>
            <a:off x="0" y="0"/>
            <a:ext cx="9144000" cy="5143500"/>
          </a:xfrm>
          <a:prstGeom prst="rect">
            <a:avLst/>
          </a:prstGeom>
          <a:noFill/>
        </p:spPr>
      </p:pic>
      <p:sp>
        <p:nvSpPr>
          <p:cNvPr id="4" name="Subtitle 2"/>
          <p:cNvSpPr txBox="1">
            <a:spLocks/>
          </p:cNvSpPr>
          <p:nvPr/>
        </p:nvSpPr>
        <p:spPr>
          <a:xfrm>
            <a:off x="1371600" y="2038350"/>
            <a:ext cx="6400800" cy="914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b="1" dirty="0" smtClean="0">
                <a:solidFill>
                  <a:schemeClr val="bg1"/>
                </a:solidFill>
                <a:latin typeface="UlusalOkul.Com Çizgili" pitchFamily="2" charset="0"/>
              </a:rPr>
              <a:t>Drafting</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162800" y="2495550"/>
            <a:ext cx="762000" cy="381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ubtitle 2"/>
          <p:cNvSpPr txBox="1">
            <a:spLocks/>
          </p:cNvSpPr>
          <p:nvPr/>
        </p:nvSpPr>
        <p:spPr>
          <a:xfrm>
            <a:off x="457200" y="133350"/>
            <a:ext cx="7543800" cy="7620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Beginning, Middle, and End</a:t>
            </a:r>
          </a:p>
        </p:txBody>
      </p:sp>
      <p:sp>
        <p:nvSpPr>
          <p:cNvPr id="4" name="Rectangle 3"/>
          <p:cNvSpPr/>
          <p:nvPr/>
        </p:nvSpPr>
        <p:spPr>
          <a:xfrm>
            <a:off x="457200" y="1733550"/>
            <a:ext cx="6096000" cy="3139321"/>
          </a:xfrm>
          <a:prstGeom prst="rect">
            <a:avLst/>
          </a:prstGeom>
        </p:spPr>
        <p:txBody>
          <a:bodyPr wrap="square">
            <a:spAutoFit/>
          </a:bodyPr>
          <a:lstStyle/>
          <a:p>
            <a:pPr lvl="0" indent="-342900">
              <a:buFont typeface="Wingdings" pitchFamily="2" charset="2"/>
              <a:buChar char="Ø"/>
              <a:defRPr/>
            </a:pPr>
            <a:r>
              <a:rPr lang="en-US" sz="2200" b="1" dirty="0" smtClean="0">
                <a:solidFill>
                  <a:schemeClr val="bg1"/>
                </a:solidFill>
                <a:effectLst>
                  <a:glow rad="228600">
                    <a:schemeClr val="accent4">
                      <a:satMod val="175000"/>
                      <a:alpha val="40000"/>
                    </a:schemeClr>
                  </a:glow>
                </a:effectLst>
              </a:rPr>
              <a:t>BEGINNING</a:t>
            </a:r>
            <a:r>
              <a:rPr lang="en-US" sz="2200" dirty="0" smtClean="0">
                <a:solidFill>
                  <a:schemeClr val="bg1"/>
                </a:solidFill>
                <a:effectLst>
                  <a:glow rad="228600">
                    <a:schemeClr val="accent4">
                      <a:satMod val="175000"/>
                      <a:alpha val="40000"/>
                    </a:schemeClr>
                  </a:glow>
                </a:effectLst>
              </a:rPr>
              <a:t> ▪ </a:t>
            </a:r>
            <a:r>
              <a:rPr lang="en-US" sz="2200" dirty="0" smtClean="0">
                <a:solidFill>
                  <a:schemeClr val="bg1"/>
                </a:solidFill>
              </a:rPr>
              <a:t>Start with a first event.</a:t>
            </a:r>
          </a:p>
          <a:p>
            <a:pPr lvl="4" indent="-342900">
              <a:defRPr/>
            </a:pPr>
            <a:r>
              <a:rPr lang="en-US" sz="2200" dirty="0" smtClean="0">
                <a:solidFill>
                  <a:schemeClr val="bg1"/>
                </a:solidFill>
              </a:rPr>
              <a:t>      Start in the middle of the action.</a:t>
            </a:r>
          </a:p>
          <a:p>
            <a:pPr lvl="4" indent="-342900">
              <a:defRPr/>
            </a:pPr>
            <a:r>
              <a:rPr lang="en-US" sz="2200" dirty="0" smtClean="0">
                <a:solidFill>
                  <a:schemeClr val="bg1"/>
                </a:solidFill>
              </a:rPr>
              <a:t>      Start with an interesting fact.</a:t>
            </a:r>
          </a:p>
          <a:p>
            <a:pPr indent="-342900">
              <a:buFont typeface="Wingdings" pitchFamily="2" charset="2"/>
              <a:buChar char="Ø"/>
              <a:defRPr/>
            </a:pPr>
            <a:r>
              <a:rPr lang="en-US" sz="2200" b="1" dirty="0" smtClean="0">
                <a:solidFill>
                  <a:schemeClr val="bg1"/>
                </a:solidFill>
                <a:effectLst>
                  <a:glow rad="228600">
                    <a:schemeClr val="accent4">
                      <a:satMod val="175000"/>
                      <a:alpha val="40000"/>
                    </a:schemeClr>
                  </a:glow>
                </a:effectLst>
              </a:rPr>
              <a:t>MIDDLE</a:t>
            </a:r>
            <a:r>
              <a:rPr lang="en-US" sz="2200" dirty="0" smtClean="0">
                <a:solidFill>
                  <a:schemeClr val="bg1"/>
                </a:solidFill>
                <a:effectLst>
                  <a:glow rad="228600">
                    <a:schemeClr val="accent4">
                      <a:satMod val="175000"/>
                      <a:alpha val="40000"/>
                    </a:schemeClr>
                  </a:glow>
                </a:effectLst>
              </a:rPr>
              <a:t>▪ </a:t>
            </a:r>
            <a:r>
              <a:rPr lang="en-US" sz="2200" dirty="0" smtClean="0">
                <a:solidFill>
                  <a:schemeClr val="bg1"/>
                </a:solidFill>
              </a:rPr>
              <a:t>Be selective.</a:t>
            </a:r>
          </a:p>
          <a:p>
            <a:pPr indent="-342900">
              <a:defRPr/>
            </a:pPr>
            <a:r>
              <a:rPr lang="en-US" sz="2200" dirty="0" smtClean="0">
                <a:solidFill>
                  <a:schemeClr val="bg1"/>
                </a:solidFill>
              </a:rPr>
              <a:t>                      Use sensory detail.</a:t>
            </a:r>
          </a:p>
          <a:p>
            <a:pPr indent="-342900">
              <a:defRPr/>
            </a:pPr>
            <a:r>
              <a:rPr lang="en-US" sz="2200" dirty="0" smtClean="0">
                <a:solidFill>
                  <a:schemeClr val="bg1"/>
                </a:solidFill>
              </a:rPr>
              <a:t>	        Use action and dialogue.</a:t>
            </a:r>
          </a:p>
          <a:p>
            <a:pPr indent="-342900">
              <a:defRPr/>
            </a:pPr>
            <a:r>
              <a:rPr lang="en-US" sz="2200" dirty="0" smtClean="0">
                <a:solidFill>
                  <a:schemeClr val="bg1"/>
                </a:solidFill>
              </a:rPr>
              <a:t>	        Build to a high point.</a:t>
            </a:r>
          </a:p>
          <a:p>
            <a:pPr indent="-342900">
              <a:buFont typeface="Wingdings" pitchFamily="2" charset="2"/>
              <a:buChar char="Ø"/>
              <a:defRPr/>
            </a:pPr>
            <a:r>
              <a:rPr lang="en-US" sz="2200" b="1" dirty="0" smtClean="0">
                <a:solidFill>
                  <a:schemeClr val="bg1"/>
                </a:solidFill>
                <a:effectLst>
                  <a:glow rad="228600">
                    <a:schemeClr val="accent4">
                      <a:satMod val="175000"/>
                      <a:alpha val="40000"/>
                    </a:schemeClr>
                  </a:glow>
                </a:effectLst>
              </a:rPr>
              <a:t>ENDING</a:t>
            </a:r>
            <a:r>
              <a:rPr lang="en-US" sz="2200" dirty="0" smtClean="0">
                <a:solidFill>
                  <a:schemeClr val="bg1"/>
                </a:solidFill>
                <a:effectLst>
                  <a:glow rad="228600">
                    <a:schemeClr val="accent4">
                      <a:satMod val="175000"/>
                      <a:alpha val="40000"/>
                    </a:schemeClr>
                  </a:glow>
                </a:effectLst>
              </a:rPr>
              <a:t> ▪ </a:t>
            </a:r>
            <a:r>
              <a:rPr lang="en-US" sz="2200" dirty="0" smtClean="0">
                <a:solidFill>
                  <a:schemeClr val="bg1"/>
                </a:solidFill>
              </a:rPr>
              <a:t>Reveal why this stage was important.</a:t>
            </a:r>
          </a:p>
          <a:p>
            <a:pPr indent="-342900">
              <a:defRPr/>
            </a:pPr>
            <a:r>
              <a:rPr lang="en-US" sz="2200" dirty="0" smtClean="0">
                <a:solidFill>
                  <a:schemeClr val="bg1"/>
                </a:solidFill>
              </a:rPr>
              <a:t>                       Tell how the experience changed you.</a:t>
            </a:r>
          </a:p>
        </p:txBody>
      </p:sp>
      <p:pic>
        <p:nvPicPr>
          <p:cNvPr id="1026" name="Picture 2" descr="F:\PROFESIONAL\7TH WRITING SMART ROOM KIT 2015-2016\Phillip Martin Clip Art\images (4).jp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477000" y="1733550"/>
            <a:ext cx="2417541" cy="2689940"/>
          </a:xfrm>
          <a:prstGeom prst="rect">
            <a:avLst/>
          </a:prstGeom>
          <a:noFill/>
          <a:effectLst>
            <a:softEdge rad="3175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ROFESIONAL\7TH WRITING SMART ROOM KIT 2015-2016\Writing Course.jpg"/>
          <p:cNvPicPr>
            <a:picLocks noChangeAspect="1" noChangeArrowheads="1"/>
          </p:cNvPicPr>
          <p:nvPr/>
        </p:nvPicPr>
        <p:blipFill>
          <a:blip r:embed="rId2" cstate="print"/>
          <a:srcRect t="34074"/>
          <a:stretch>
            <a:fillRect/>
          </a:stretch>
        </p:blipFill>
        <p:spPr bwMode="auto">
          <a:xfrm>
            <a:off x="0" y="0"/>
            <a:ext cx="9144000" cy="5143500"/>
          </a:xfrm>
          <a:prstGeom prst="rect">
            <a:avLst/>
          </a:prstGeom>
          <a:noFill/>
        </p:spPr>
      </p:pic>
      <p:sp>
        <p:nvSpPr>
          <p:cNvPr id="3" name="Subtitle 2"/>
          <p:cNvSpPr txBox="1">
            <a:spLocks/>
          </p:cNvSpPr>
          <p:nvPr/>
        </p:nvSpPr>
        <p:spPr>
          <a:xfrm>
            <a:off x="1371600" y="2038350"/>
            <a:ext cx="6400800" cy="1066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b="1" dirty="0" smtClean="0">
                <a:solidFill>
                  <a:schemeClr val="bg1"/>
                </a:solidFill>
                <a:latin typeface="UlusalOkul.Com Çizgili" pitchFamily="2" charset="0"/>
              </a:rPr>
              <a:t>Revising</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6705600" cy="7620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Improve Your Writing</a:t>
            </a:r>
          </a:p>
        </p:txBody>
      </p:sp>
      <p:sp>
        <p:nvSpPr>
          <p:cNvPr id="5" name="Rectangle 4"/>
          <p:cNvSpPr/>
          <p:nvPr/>
        </p:nvSpPr>
        <p:spPr>
          <a:xfrm>
            <a:off x="457200" y="1733550"/>
            <a:ext cx="8229600" cy="3046988"/>
          </a:xfrm>
          <a:prstGeom prst="rect">
            <a:avLst/>
          </a:prstGeom>
        </p:spPr>
        <p:txBody>
          <a:bodyPr wrap="square">
            <a:spAutoFit/>
          </a:bodyPr>
          <a:lstStyle/>
          <a:p>
            <a:pPr lvl="0" indent="-342900">
              <a:defRPr/>
            </a:pPr>
            <a:r>
              <a:rPr lang="en-US" sz="2400" b="1" dirty="0" smtClean="0">
                <a:solidFill>
                  <a:schemeClr val="bg1"/>
                </a:solidFill>
                <a:effectLst/>
              </a:rPr>
              <a:t>Revise your first draft keeping the following in mind:</a:t>
            </a:r>
          </a:p>
          <a:p>
            <a:pPr lvl="0" indent="-342900">
              <a:defRPr/>
            </a:pPr>
            <a:endParaRPr lang="en-US" sz="2400" b="1" dirty="0" smtClean="0">
              <a:solidFill>
                <a:schemeClr val="bg1"/>
              </a:solidFill>
              <a:effectLst>
                <a:glow rad="139700">
                  <a:schemeClr val="accent3">
                    <a:satMod val="175000"/>
                    <a:alpha val="40000"/>
                  </a:schemeClr>
                </a:glow>
              </a:effectLst>
            </a:endParaRPr>
          </a:p>
          <a:p>
            <a:pPr lvl="0" indent="-342900">
              <a:buFont typeface="Wingdings" pitchFamily="2" charset="2"/>
              <a:buChar char="Ø"/>
              <a:defRPr/>
            </a:pPr>
            <a:r>
              <a:rPr lang="en-US" sz="2400" b="1" dirty="0" smtClean="0">
                <a:solidFill>
                  <a:schemeClr val="bg1"/>
                </a:solidFill>
                <a:effectLst>
                  <a:glow rad="139700">
                    <a:schemeClr val="accent3">
                      <a:satMod val="175000"/>
                      <a:alpha val="40000"/>
                    </a:schemeClr>
                  </a:glow>
                </a:effectLst>
              </a:rPr>
              <a:t>IDEAS</a:t>
            </a:r>
            <a:r>
              <a:rPr lang="en-US" sz="2400" dirty="0" smtClean="0">
                <a:solidFill>
                  <a:schemeClr val="bg1"/>
                </a:solidFill>
                <a:effectLst>
                  <a:glow rad="139700">
                    <a:schemeClr val="accent3">
                      <a:satMod val="175000"/>
                      <a:alpha val="40000"/>
                    </a:schemeClr>
                  </a:glow>
                </a:effectLst>
              </a:rPr>
              <a:t> ▪ </a:t>
            </a:r>
            <a:r>
              <a:rPr lang="en-US" sz="2400" dirty="0" smtClean="0">
                <a:solidFill>
                  <a:schemeClr val="bg1"/>
                </a:solidFill>
              </a:rPr>
              <a:t>Have you focused on the most important details?</a:t>
            </a:r>
          </a:p>
          <a:p>
            <a:pPr indent="-342900">
              <a:buFont typeface="Wingdings" pitchFamily="2" charset="2"/>
              <a:buChar char="Ø"/>
              <a:defRPr/>
            </a:pPr>
            <a:r>
              <a:rPr lang="en-US" sz="2400" b="1" dirty="0" smtClean="0">
                <a:solidFill>
                  <a:schemeClr val="bg1"/>
                </a:solidFill>
                <a:effectLst>
                  <a:glow rad="139700">
                    <a:schemeClr val="accent2">
                      <a:satMod val="175000"/>
                      <a:alpha val="40000"/>
                    </a:schemeClr>
                  </a:glow>
                </a:effectLst>
              </a:rPr>
              <a:t>ORGANIZATION</a:t>
            </a:r>
            <a:r>
              <a:rPr lang="en-US" sz="2400" dirty="0" smtClean="0">
                <a:solidFill>
                  <a:schemeClr val="bg1"/>
                </a:solidFill>
                <a:effectLst>
                  <a:glow rad="139700">
                    <a:schemeClr val="accent2">
                      <a:satMod val="175000"/>
                      <a:alpha val="40000"/>
                    </a:schemeClr>
                  </a:glow>
                </a:effectLst>
              </a:rPr>
              <a:t>▪ </a:t>
            </a:r>
            <a:r>
              <a:rPr lang="en-US" sz="2400" dirty="0" smtClean="0">
                <a:solidFill>
                  <a:schemeClr val="bg1"/>
                </a:solidFill>
              </a:rPr>
              <a:t>Are your ideas presented in the best order?</a:t>
            </a:r>
          </a:p>
          <a:p>
            <a:pPr indent="-342900">
              <a:buFont typeface="Wingdings" pitchFamily="2" charset="2"/>
              <a:buChar char="Ø"/>
              <a:defRPr/>
            </a:pPr>
            <a:r>
              <a:rPr lang="en-US" sz="2400" b="1" dirty="0" smtClean="0">
                <a:solidFill>
                  <a:schemeClr val="bg1"/>
                </a:solidFill>
                <a:effectLst>
                  <a:glow rad="139700">
                    <a:schemeClr val="accent1">
                      <a:satMod val="175000"/>
                      <a:alpha val="40000"/>
                    </a:schemeClr>
                  </a:glow>
                </a:effectLst>
              </a:rPr>
              <a:t>VOICE</a:t>
            </a:r>
            <a:r>
              <a:rPr lang="en-US" sz="2400" dirty="0" smtClean="0">
                <a:solidFill>
                  <a:schemeClr val="bg1"/>
                </a:solidFill>
                <a:effectLst>
                  <a:glow rad="139700">
                    <a:schemeClr val="accent1">
                      <a:satMod val="175000"/>
                      <a:alpha val="40000"/>
                    </a:schemeClr>
                  </a:glow>
                </a:effectLst>
              </a:rPr>
              <a:t> ▪ </a:t>
            </a:r>
            <a:r>
              <a:rPr lang="en-US" sz="2400" dirty="0" smtClean="0">
                <a:solidFill>
                  <a:schemeClr val="bg1"/>
                </a:solidFill>
              </a:rPr>
              <a:t>Does the dialogue in your story sound natural?</a:t>
            </a:r>
          </a:p>
          <a:p>
            <a:pPr lvl="0" indent="-342900">
              <a:buFont typeface="Wingdings" pitchFamily="2" charset="2"/>
              <a:buChar char="Ø"/>
              <a:defRPr/>
            </a:pPr>
            <a:r>
              <a:rPr lang="en-US" sz="2400" b="1" dirty="0" smtClean="0">
                <a:solidFill>
                  <a:schemeClr val="bg1"/>
                </a:solidFill>
                <a:effectLst>
                  <a:glow rad="228600">
                    <a:schemeClr val="accent4">
                      <a:satMod val="175000"/>
                      <a:alpha val="40000"/>
                    </a:schemeClr>
                  </a:glow>
                </a:effectLst>
              </a:rPr>
              <a:t>WORD CHOICE</a:t>
            </a:r>
            <a:r>
              <a:rPr lang="en-US" sz="2400" dirty="0" smtClean="0">
                <a:solidFill>
                  <a:schemeClr val="bg1"/>
                </a:solidFill>
                <a:effectLst>
                  <a:glow rad="228600">
                    <a:schemeClr val="accent4">
                      <a:satMod val="175000"/>
                      <a:alpha val="40000"/>
                    </a:schemeClr>
                  </a:glow>
                </a:effectLst>
              </a:rPr>
              <a:t> ▪ </a:t>
            </a:r>
            <a:r>
              <a:rPr lang="en-US" sz="2400" dirty="0" smtClean="0">
                <a:solidFill>
                  <a:schemeClr val="bg1"/>
                </a:solidFill>
              </a:rPr>
              <a:t>Have you used strong nouns and verbs?</a:t>
            </a:r>
          </a:p>
          <a:p>
            <a:pPr indent="-342900">
              <a:buFont typeface="Wingdings" pitchFamily="2" charset="2"/>
              <a:buChar char="Ø"/>
              <a:defRPr/>
            </a:pPr>
            <a:r>
              <a:rPr lang="en-US" sz="2400" b="1" dirty="0" smtClean="0">
                <a:solidFill>
                  <a:schemeClr val="bg1"/>
                </a:solidFill>
                <a:effectLst>
                  <a:glow rad="139700">
                    <a:schemeClr val="accent6">
                      <a:satMod val="175000"/>
                      <a:alpha val="40000"/>
                    </a:schemeClr>
                  </a:glow>
                </a:effectLst>
              </a:rPr>
              <a:t>SENTENCE FLUENCY</a:t>
            </a:r>
            <a:r>
              <a:rPr lang="en-US" sz="2400" dirty="0" smtClean="0">
                <a:solidFill>
                  <a:schemeClr val="bg1"/>
                </a:solidFill>
                <a:effectLst>
                  <a:glow rad="139700">
                    <a:schemeClr val="accent6">
                      <a:satMod val="175000"/>
                      <a:alpha val="40000"/>
                    </a:schemeClr>
                  </a:glow>
                </a:effectLst>
              </a:rPr>
              <a:t>▪ </a:t>
            </a:r>
            <a:r>
              <a:rPr lang="en-US" sz="2400" dirty="0" smtClean="0">
                <a:solidFill>
                  <a:schemeClr val="bg1"/>
                </a:solidFill>
              </a:rPr>
              <a:t>Does the story carry the reader along smoothly from sentence to sentence?</a:t>
            </a:r>
            <a:endParaRPr lang="en-US" sz="2200"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ROFESIONAL\7TH WRITING SMART ROOM KIT 2015-2016\Writing Course.jpg"/>
          <p:cNvPicPr>
            <a:picLocks noChangeAspect="1" noChangeArrowheads="1"/>
          </p:cNvPicPr>
          <p:nvPr/>
        </p:nvPicPr>
        <p:blipFill>
          <a:blip r:embed="rId2" cstate="print"/>
          <a:srcRect t="34074"/>
          <a:stretch>
            <a:fillRect/>
          </a:stretch>
        </p:blipFill>
        <p:spPr bwMode="auto">
          <a:xfrm>
            <a:off x="0" y="0"/>
            <a:ext cx="9144000" cy="5143500"/>
          </a:xfrm>
          <a:prstGeom prst="rect">
            <a:avLst/>
          </a:prstGeom>
          <a:noFill/>
        </p:spPr>
      </p:pic>
      <p:sp>
        <p:nvSpPr>
          <p:cNvPr id="3" name="Subtitle 2"/>
          <p:cNvSpPr txBox="1">
            <a:spLocks/>
          </p:cNvSpPr>
          <p:nvPr/>
        </p:nvSpPr>
        <p:spPr>
          <a:xfrm>
            <a:off x="1371600" y="2038350"/>
            <a:ext cx="6400800" cy="1066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b="1" dirty="0" smtClean="0">
                <a:solidFill>
                  <a:schemeClr val="bg1"/>
                </a:solidFill>
                <a:latin typeface="UlusalOkul.Com Çizgili" pitchFamily="2" charset="0"/>
              </a:rPr>
              <a:t>Editing</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133350"/>
            <a:ext cx="8686800" cy="762000"/>
          </a:xfrm>
          <a:prstGeom prst="rect">
            <a:avLst/>
          </a:prstGeom>
        </p:spPr>
        <p:txBody>
          <a:bodyPr vert="horz" lIns="91440" tIns="45720" rIns="91440" bIns="45720" rtlCol="0">
            <a:noAutofit/>
          </a:bodyPr>
          <a:lstStyle/>
          <a:p>
            <a:pPr lvl="0">
              <a:spcBef>
                <a:spcPct val="20000"/>
              </a:spcBef>
              <a:defRPr/>
            </a:pPr>
            <a:r>
              <a:rPr lang="en-US" sz="3500" b="1" dirty="0" smtClean="0">
                <a:solidFill>
                  <a:schemeClr val="bg1"/>
                </a:solidFill>
                <a:latin typeface="UlusalOkul.Com Çizgili" pitchFamily="2" charset="0"/>
              </a:rPr>
              <a:t>Conventions, Conventions, Conventions</a:t>
            </a:r>
          </a:p>
          <a:p>
            <a:pPr>
              <a:spcBef>
                <a:spcPct val="20000"/>
              </a:spcBef>
              <a:defRPr/>
            </a:pPr>
            <a:endParaRPr lang="en-US" sz="4000" b="1" dirty="0" smtClean="0">
              <a:solidFill>
                <a:schemeClr val="bg1"/>
              </a:solidFill>
              <a:latin typeface="UlusalOkul.Com Çizgili" pitchFamily="2"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4000" b="1" dirty="0" smtClean="0">
              <a:solidFill>
                <a:schemeClr val="bg1"/>
              </a:solidFill>
              <a:latin typeface="UlusalOkul.Com Çizgili" pitchFamily="2" charset="0"/>
            </a:endParaRPr>
          </a:p>
        </p:txBody>
      </p:sp>
      <p:sp>
        <p:nvSpPr>
          <p:cNvPr id="4" name="Rectangle 3"/>
          <p:cNvSpPr/>
          <p:nvPr/>
        </p:nvSpPr>
        <p:spPr>
          <a:xfrm>
            <a:off x="457200" y="1733550"/>
            <a:ext cx="7772400" cy="1277273"/>
          </a:xfrm>
          <a:prstGeom prst="rect">
            <a:avLst/>
          </a:prstGeom>
        </p:spPr>
        <p:txBody>
          <a:bodyPr wrap="square">
            <a:spAutoFit/>
          </a:bodyPr>
          <a:lstStyle/>
          <a:p>
            <a:pPr lvl="0" indent="-342900">
              <a:spcBef>
                <a:spcPts val="600"/>
              </a:spcBef>
              <a:spcAft>
                <a:spcPts val="600"/>
              </a:spcAft>
              <a:defRPr/>
            </a:pPr>
            <a:r>
              <a:rPr lang="en-US" sz="2400" dirty="0" smtClean="0">
                <a:solidFill>
                  <a:schemeClr val="bg1"/>
                </a:solidFill>
              </a:rPr>
              <a:t>While a phase autobiography is not as formal as a report, it should still be free of errors in punctuation, </a:t>
            </a:r>
          </a:p>
          <a:p>
            <a:pPr lvl="0" indent="-342900">
              <a:defRPr/>
            </a:pPr>
            <a:r>
              <a:rPr lang="en-US" sz="2400" dirty="0" smtClean="0">
                <a:solidFill>
                  <a:schemeClr val="bg1"/>
                </a:solidFill>
              </a:rPr>
              <a:t>capitalization, spelling, and grammar.</a:t>
            </a:r>
          </a:p>
        </p:txBody>
      </p:sp>
      <p:pic>
        <p:nvPicPr>
          <p:cNvPr id="6146" name="Picture 2" descr="F:\PROFESIONAL\7TH WRITING SMART ROOM KIT 2015-2016\Phillip Martin Clip Art\la_phonics.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24400" y="2266950"/>
            <a:ext cx="4095750" cy="26193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ROFESIONAL\7TH WRITING SMART ROOM KIT 2015-2016\Writing Course.jpg"/>
          <p:cNvPicPr>
            <a:picLocks noChangeAspect="1" noChangeArrowheads="1"/>
          </p:cNvPicPr>
          <p:nvPr/>
        </p:nvPicPr>
        <p:blipFill>
          <a:blip r:embed="rId2" cstate="print"/>
          <a:srcRect t="34074"/>
          <a:stretch>
            <a:fillRect/>
          </a:stretch>
        </p:blipFill>
        <p:spPr bwMode="auto">
          <a:xfrm>
            <a:off x="0" y="0"/>
            <a:ext cx="9144000" cy="5143500"/>
          </a:xfrm>
          <a:prstGeom prst="rect">
            <a:avLst/>
          </a:prstGeom>
          <a:noFill/>
        </p:spPr>
      </p:pic>
      <p:sp>
        <p:nvSpPr>
          <p:cNvPr id="3" name="Subtitle 2"/>
          <p:cNvSpPr txBox="1">
            <a:spLocks/>
          </p:cNvSpPr>
          <p:nvPr/>
        </p:nvSpPr>
        <p:spPr>
          <a:xfrm>
            <a:off x="1371600" y="2038350"/>
            <a:ext cx="6400800" cy="1066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b="1" dirty="0" smtClean="0">
                <a:solidFill>
                  <a:schemeClr val="bg1"/>
                </a:solidFill>
                <a:latin typeface="UlusalOkul.Com Çizgili" pitchFamily="2" charset="0"/>
              </a:rPr>
              <a:t>Publishing</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69342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Live it up!</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4" name="Subtitle 2"/>
          <p:cNvSpPr txBox="1">
            <a:spLocks/>
          </p:cNvSpPr>
          <p:nvPr/>
        </p:nvSpPr>
        <p:spPr>
          <a:xfrm>
            <a:off x="457200" y="1733550"/>
            <a:ext cx="3733800" cy="2286000"/>
          </a:xfrm>
          <a:prstGeom prst="rect">
            <a:avLst/>
          </a:prstGeom>
        </p:spPr>
        <p:txBody>
          <a:bodyPr>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As you work on your new story, follow</a:t>
            </a:r>
            <a:r>
              <a:rPr kumimoji="0" lang="en-US" sz="2400" b="0" i="0" u="none" strike="noStrike" kern="1200" cap="none" spc="0" normalizeH="0" noProof="0" dirty="0" smtClean="0">
                <a:ln>
                  <a:noFill/>
                </a:ln>
                <a:solidFill>
                  <a:schemeClr val="bg1"/>
                </a:solidFill>
                <a:effectLst/>
                <a:uLnTx/>
                <a:uFillTx/>
                <a:latin typeface="+mn-lt"/>
                <a:ea typeface="+mn-ea"/>
                <a:cs typeface="+mn-cs"/>
              </a:rPr>
              <a:t> the procedure </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in pages 138-142 of your text book,</a:t>
            </a:r>
            <a:r>
              <a:rPr kumimoji="0" lang="en-US" sz="2400" b="0" i="0" u="none" strike="noStrike" kern="1200" cap="none" spc="0" normalizeH="0" noProof="0" dirty="0" smtClean="0">
                <a:ln>
                  <a:noFill/>
                </a:ln>
                <a:solidFill>
                  <a:schemeClr val="bg1"/>
                </a:solidFill>
                <a:effectLst/>
                <a:uLnTx/>
                <a:uFillTx/>
                <a:latin typeface="+mn-lt"/>
                <a:ea typeface="+mn-ea"/>
                <a:cs typeface="+mn-cs"/>
              </a:rPr>
              <a:t> then complete the assessments at the end of each step. </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4098" name="Picture 2" descr="http://science.phillipmartin.info/science_electricity.png"/>
          <p:cNvPicPr>
            <a:picLocks noChangeAspect="1" noChangeArrowheads="1"/>
          </p:cNvPicPr>
          <p:nvPr/>
        </p:nvPicPr>
        <p:blipFill>
          <a:blip r:embed="rId2" cstate="print"/>
          <a:srcRect/>
          <a:stretch>
            <a:fillRect/>
          </a:stretch>
        </p:blipFill>
        <p:spPr bwMode="auto">
          <a:xfrm>
            <a:off x="3980543" y="1581150"/>
            <a:ext cx="4710793" cy="2673694"/>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http://school.phillipmartin.info/school_pencil3.gif"/>
          <p:cNvPicPr>
            <a:picLocks noChangeAspect="1" noChangeArrowheads="1"/>
          </p:cNvPicPr>
          <p:nvPr/>
        </p:nvPicPr>
        <p:blipFill>
          <a:blip r:embed="rId2" cstate="print"/>
          <a:srcRect/>
          <a:stretch>
            <a:fillRect/>
          </a:stretch>
        </p:blipFill>
        <p:spPr bwMode="auto">
          <a:xfrm>
            <a:off x="308278" y="2343150"/>
            <a:ext cx="2399846" cy="2514600"/>
          </a:xfrm>
          <a:prstGeom prst="rect">
            <a:avLst/>
          </a:prstGeom>
          <a:noFill/>
        </p:spPr>
      </p:pic>
      <p:sp>
        <p:nvSpPr>
          <p:cNvPr id="4" name="Subtitle 2"/>
          <p:cNvSpPr txBox="1">
            <a:spLocks/>
          </p:cNvSpPr>
          <p:nvPr/>
        </p:nvSpPr>
        <p:spPr>
          <a:xfrm>
            <a:off x="457200" y="133350"/>
            <a:ext cx="6096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Homework</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5" name="Oval Callout 4"/>
          <p:cNvSpPr/>
          <p:nvPr/>
        </p:nvSpPr>
        <p:spPr>
          <a:xfrm>
            <a:off x="1752600" y="2800350"/>
            <a:ext cx="1295400" cy="609600"/>
          </a:xfrm>
          <a:prstGeom prst="wedgeEllipseCallout">
            <a:avLst>
              <a:gd name="adj1" fmla="val -61840"/>
              <a:gd name="adj2" fmla="val 653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cap="all" dirty="0" smtClean="0">
                <a:solidFill>
                  <a:schemeClr val="tx1">
                    <a:lumMod val="85000"/>
                    <a:lumOff val="15000"/>
                  </a:schemeClr>
                </a:solidFill>
                <a:latin typeface="Comic Sans MS" pitchFamily="66" charset="0"/>
              </a:rPr>
              <a:t>boom!</a:t>
            </a:r>
          </a:p>
        </p:txBody>
      </p:sp>
      <p:sp>
        <p:nvSpPr>
          <p:cNvPr id="7" name="Rectangle 6"/>
          <p:cNvSpPr/>
          <p:nvPr/>
        </p:nvSpPr>
        <p:spPr>
          <a:xfrm>
            <a:off x="3200400" y="2114550"/>
            <a:ext cx="5486400" cy="2086725"/>
          </a:xfrm>
          <a:prstGeom prst="rect">
            <a:avLst/>
          </a:prstGeom>
        </p:spPr>
        <p:txBody>
          <a:bodyPr wrap="square">
            <a:spAutoFit/>
          </a:bodyPr>
          <a:lstStyle/>
          <a:p>
            <a:pPr lvl="0" fontAlgn="base">
              <a:spcBef>
                <a:spcPct val="20000"/>
              </a:spcBef>
              <a:spcAft>
                <a:spcPct val="0"/>
              </a:spcAft>
              <a:defRPr/>
            </a:pPr>
            <a:r>
              <a:rPr lang="en-US" sz="2400" kern="0" dirty="0" smtClean="0">
                <a:solidFill>
                  <a:prstClr val="white"/>
                </a:solidFill>
              </a:rPr>
              <a:t>In your Skills Book complete pgs.  115-118. </a:t>
            </a:r>
          </a:p>
          <a:p>
            <a:pPr marL="342900" lvl="0" indent="-342900" fontAlgn="base">
              <a:spcBef>
                <a:spcPct val="20000"/>
              </a:spcBef>
              <a:spcAft>
                <a:spcPct val="0"/>
              </a:spcAft>
              <a:buFont typeface="Wingdings" pitchFamily="2" charset="2"/>
              <a:buChar char="Ø"/>
              <a:defRPr/>
            </a:pPr>
            <a:r>
              <a:rPr lang="en-US" sz="2400" kern="0" dirty="0" smtClean="0">
                <a:solidFill>
                  <a:prstClr val="white"/>
                </a:solidFill>
                <a:effectLst>
                  <a:glow rad="139700">
                    <a:schemeClr val="accent6">
                      <a:satMod val="175000"/>
                      <a:alpha val="40000"/>
                    </a:schemeClr>
                  </a:glow>
                </a:effectLst>
              </a:rPr>
              <a:t>Combining Sentences with a Series of Words or Phrases</a:t>
            </a:r>
          </a:p>
          <a:p>
            <a:pPr marL="342900" lvl="0" indent="-342900" fontAlgn="base">
              <a:spcBef>
                <a:spcPct val="20000"/>
              </a:spcBef>
              <a:spcAft>
                <a:spcPct val="0"/>
              </a:spcAft>
              <a:buFont typeface="Wingdings" pitchFamily="2" charset="2"/>
              <a:buChar char="Ø"/>
              <a:defRPr/>
            </a:pPr>
            <a:r>
              <a:rPr lang="en-US" sz="2400" kern="0" dirty="0" smtClean="0">
                <a:solidFill>
                  <a:prstClr val="white"/>
                </a:solidFill>
                <a:effectLst>
                  <a:glow rad="139700">
                    <a:schemeClr val="accent6">
                      <a:satMod val="175000"/>
                      <a:alpha val="40000"/>
                    </a:schemeClr>
                  </a:glow>
                </a:effectLst>
              </a:rPr>
              <a:t>Combining Sentences with Compound Subjects and Predicates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457200" y="133350"/>
            <a:ext cx="69342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Next</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12" name="Picture 2" descr="http://forms.hmhco.com/templates-1.0/images/writesource/write-source-logo2.jpg"/>
          <p:cNvPicPr>
            <a:picLocks noChangeAspect="1" noChangeArrowheads="1"/>
          </p:cNvPicPr>
          <p:nvPr/>
        </p:nvPicPr>
        <p:blipFill>
          <a:blip r:embed="rId2" cstate="print"/>
          <a:srcRect/>
          <a:stretch>
            <a:fillRect/>
          </a:stretch>
        </p:blipFill>
        <p:spPr bwMode="auto">
          <a:xfrm>
            <a:off x="533400" y="4248150"/>
            <a:ext cx="2209800" cy="476250"/>
          </a:xfrm>
          <a:prstGeom prst="rect">
            <a:avLst/>
          </a:prstGeom>
          <a:noFill/>
        </p:spPr>
      </p:pic>
      <p:sp>
        <p:nvSpPr>
          <p:cNvPr id="13" name="Text Box 12"/>
          <p:cNvSpPr txBox="1">
            <a:spLocks noChangeArrowheads="1"/>
          </p:cNvSpPr>
          <p:nvPr/>
        </p:nvSpPr>
        <p:spPr bwMode="auto">
          <a:xfrm>
            <a:off x="5943600" y="4248150"/>
            <a:ext cx="2743200"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i="0" u="none" strike="noStrike" kern="1200" cap="none" spc="0" normalizeH="0" baseline="0" noProof="0" dirty="0">
                <a:ln>
                  <a:noFill/>
                </a:ln>
                <a:solidFill>
                  <a:sysClr val="window" lastClr="FFFFFF"/>
                </a:solidFill>
                <a:effectLst/>
                <a:uLnTx/>
                <a:uFillTx/>
                <a:ea typeface="+mn-ea"/>
                <a:cs typeface="+mn-cs"/>
              </a:rPr>
              <a:t>Jim Soto </a:t>
            </a:r>
            <a:r>
              <a:rPr kumimoji="0" lang="en-US" sz="2400" i="0" u="none" strike="noStrike" kern="1200" cap="none" spc="0" normalizeH="0" baseline="0" noProof="0" dirty="0">
                <a:ln>
                  <a:noFill/>
                </a:ln>
                <a:solidFill>
                  <a:sysClr val="window" lastClr="FFFFFF"/>
                </a:solidFill>
                <a:effectLst/>
                <a:uLnTx/>
                <a:uFillTx/>
                <a:ea typeface="+mn-ea"/>
                <a:cs typeface="Times New Roman" pitchFamily="18" charset="0"/>
              </a:rPr>
              <a:t>© </a:t>
            </a:r>
            <a:r>
              <a:rPr kumimoji="0" lang="en-US" sz="2400" i="0" u="none" strike="noStrike" kern="1200" cap="none" spc="0" normalizeH="0" baseline="0" noProof="0" dirty="0" smtClean="0">
                <a:ln>
                  <a:noFill/>
                </a:ln>
                <a:solidFill>
                  <a:sysClr val="window" lastClr="FFFFFF"/>
                </a:solidFill>
                <a:effectLst/>
                <a:uLnTx/>
                <a:uFillTx/>
                <a:ea typeface="+mn-ea"/>
                <a:cs typeface="Times New Roman" pitchFamily="18" charset="0"/>
              </a:rPr>
              <a:t>2016</a:t>
            </a:r>
            <a:endParaRPr kumimoji="0" lang="en-US" sz="2400" i="0" u="none" strike="noStrike" kern="1200" cap="none" spc="0" normalizeH="0" baseline="0" noProof="0" dirty="0">
              <a:ln>
                <a:noFill/>
              </a:ln>
              <a:solidFill>
                <a:sysClr val="window" lastClr="FFFFFF"/>
              </a:solidFill>
              <a:effectLst/>
              <a:uLnTx/>
              <a:uFillTx/>
              <a:ea typeface="+mn-ea"/>
              <a:cs typeface="Times New Roman" pitchFamily="18" charset="0"/>
            </a:endParaRPr>
          </a:p>
        </p:txBody>
      </p:sp>
      <p:sp>
        <p:nvSpPr>
          <p:cNvPr id="15" name="Subtitle 2"/>
          <p:cNvSpPr txBox="1">
            <a:spLocks/>
          </p:cNvSpPr>
          <p:nvPr/>
        </p:nvSpPr>
        <p:spPr>
          <a:xfrm>
            <a:off x="457200" y="2190750"/>
            <a:ext cx="6172200" cy="1219200"/>
          </a:xfrm>
          <a:prstGeom prst="rect">
            <a:avLst/>
          </a:prstGeom>
        </p:spPr>
        <p:txBody>
          <a:bodyPr vert="horz" lIns="91440" tIns="45720" rIns="91440" bIns="45720" rtlCol="0">
            <a:normAutofit fontScale="92500" lnSpcReduction="20000"/>
          </a:bodyPr>
          <a:lstStyle/>
          <a:p>
            <a:pPr lvl="0">
              <a:spcBef>
                <a:spcPct val="20000"/>
              </a:spcBef>
              <a:defRPr/>
            </a:pPr>
            <a:r>
              <a:rPr lang="en-US" sz="4400" b="1" dirty="0" smtClean="0">
                <a:solidFill>
                  <a:schemeClr val="bg1"/>
                </a:solidFill>
                <a:latin typeface="UlusalOkul.Com Çizgili" pitchFamily="2" charset="0"/>
              </a:rPr>
              <a:t>Writing a Persuasive Paragraph</a:t>
            </a:r>
            <a:endParaRPr lang="en-US" sz="4400" b="1" dirty="0">
              <a:solidFill>
                <a:schemeClr val="bg1"/>
              </a:solidFill>
              <a:latin typeface="UlusalOkul.Com Çizgili" pitchFamily="2" charset="0"/>
            </a:endParaRPr>
          </a:p>
        </p:txBody>
      </p:sp>
      <p:pic>
        <p:nvPicPr>
          <p:cNvPr id="16" name="Picture 2" descr="http://www.pppst.com/facs_feelings.gif"/>
          <p:cNvPicPr>
            <a:picLocks noChangeAspect="1" noChangeArrowheads="1"/>
          </p:cNvPicPr>
          <p:nvPr/>
        </p:nvPicPr>
        <p:blipFill>
          <a:blip r:embed="rId3" cstate="print"/>
          <a:srcRect/>
          <a:stretch>
            <a:fillRect/>
          </a:stretch>
        </p:blipFill>
        <p:spPr bwMode="auto">
          <a:xfrm>
            <a:off x="6477000" y="1523578"/>
            <a:ext cx="1828800" cy="25196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57200" y="133350"/>
            <a:ext cx="6096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Lesson Objective</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9" name="Picture 6" descr="http://images.clipartpanda.com/light-bulb-clip-art-png-light_bulb_2.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81800" y="1601745"/>
            <a:ext cx="1729978" cy="2992395"/>
          </a:xfrm>
          <a:prstGeom prst="rect">
            <a:avLst/>
          </a:prstGeom>
          <a:noFill/>
          <a:effectLst>
            <a:softEdge rad="12700"/>
          </a:effectLst>
        </p:spPr>
      </p:pic>
      <p:sp>
        <p:nvSpPr>
          <p:cNvPr id="7" name="Subtitle 2"/>
          <p:cNvSpPr>
            <a:spLocks noGrp="1"/>
          </p:cNvSpPr>
          <p:nvPr>
            <p:ph type="subTitle" idx="1"/>
          </p:nvPr>
        </p:nvSpPr>
        <p:spPr>
          <a:xfrm>
            <a:off x="457200" y="1733550"/>
            <a:ext cx="6096000" cy="2971800"/>
          </a:xfrm>
        </p:spPr>
        <p:txBody>
          <a:bodyPr>
            <a:noAutofit/>
          </a:bodyPr>
          <a:lstStyle/>
          <a:p>
            <a:pPr algn="l">
              <a:buFont typeface="Wingdings" pitchFamily="2" charset="2"/>
              <a:buChar char="Ø"/>
            </a:pPr>
            <a:r>
              <a:rPr lang="en-US" sz="2400" dirty="0" smtClean="0">
                <a:solidFill>
                  <a:schemeClr val="bg1"/>
                </a:solidFill>
              </a:rPr>
              <a:t>Understand the content and structure of a phase autobiography</a:t>
            </a:r>
          </a:p>
          <a:p>
            <a:pPr algn="l">
              <a:buFont typeface="Wingdings" pitchFamily="2" charset="2"/>
              <a:buChar char="Ø"/>
            </a:pPr>
            <a:r>
              <a:rPr lang="en-US" sz="2400" dirty="0" smtClean="0">
                <a:solidFill>
                  <a:schemeClr val="bg1"/>
                </a:solidFill>
              </a:rPr>
              <a:t>Use narrative writing skills to create a phase autobiography</a:t>
            </a:r>
          </a:p>
          <a:p>
            <a:pPr algn="l">
              <a:buFont typeface="Wingdings" pitchFamily="2" charset="2"/>
              <a:buChar char="Ø"/>
            </a:pPr>
            <a:r>
              <a:rPr lang="en-US" sz="2400" dirty="0" smtClean="0">
                <a:solidFill>
                  <a:schemeClr val="bg1"/>
                </a:solidFill>
              </a:rPr>
              <a:t>Plan, draft, revise, edit, and share a phase autobiography</a:t>
            </a:r>
          </a:p>
          <a:p>
            <a:pPr algn="l"/>
            <a:r>
              <a:rPr lang="en-US" sz="2400" dirty="0" smtClean="0">
                <a:solidFill>
                  <a:schemeClr val="bg1"/>
                </a:solidFill>
              </a:rPr>
              <a:t>Pages 135-140</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3429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What is it?</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5" name="Subtitle 2"/>
          <p:cNvSpPr txBox="1">
            <a:spLocks/>
          </p:cNvSpPr>
          <p:nvPr/>
        </p:nvSpPr>
        <p:spPr>
          <a:xfrm>
            <a:off x="457200" y="1885950"/>
            <a:ext cx="8382000" cy="2590800"/>
          </a:xfrm>
          <a:prstGeom prst="rect">
            <a:avLst/>
          </a:prstGeom>
        </p:spPr>
        <p:txBody>
          <a:bodyPr>
            <a:noAutofit/>
          </a:bodyPr>
          <a:lstStyle/>
          <a:p>
            <a:pPr>
              <a:spcBef>
                <a:spcPct val="20000"/>
              </a:spcBef>
              <a:defRPr/>
            </a:pPr>
            <a:r>
              <a:rPr lang="en-US" sz="2400" dirty="0" smtClean="0">
                <a:solidFill>
                  <a:schemeClr val="bg1"/>
                </a:solidFill>
              </a:rPr>
              <a:t>A phase autobiography* tells about an extended period of time that has </a:t>
            </a:r>
            <a:r>
              <a:rPr lang="en-US" sz="2400" dirty="0" smtClean="0">
                <a:solidFill>
                  <a:schemeClr val="bg1"/>
                </a:solidFill>
                <a:effectLst>
                  <a:glow rad="139700">
                    <a:schemeClr val="accent6">
                      <a:satMod val="175000"/>
                      <a:alpha val="40000"/>
                    </a:schemeClr>
                  </a:glow>
                </a:effectLst>
              </a:rPr>
              <a:t>changed you </a:t>
            </a:r>
            <a:r>
              <a:rPr lang="en-US" sz="2400" dirty="0" smtClean="0">
                <a:solidFill>
                  <a:schemeClr val="bg1"/>
                </a:solidFill>
              </a:rPr>
              <a:t>in some important way and the effect it created.</a:t>
            </a:r>
          </a:p>
          <a:p>
            <a:pPr>
              <a:spcBef>
                <a:spcPct val="20000"/>
              </a:spcBef>
              <a:defRPr/>
            </a:pPr>
            <a:endParaRPr lang="en-US" sz="2400" dirty="0" smtClean="0">
              <a:solidFill>
                <a:schemeClr val="bg1"/>
              </a:solidFill>
              <a:effectLst>
                <a:glow rad="139700">
                  <a:schemeClr val="accent4">
                    <a:satMod val="175000"/>
                    <a:alpha val="40000"/>
                  </a:schemeClr>
                </a:glow>
              </a:effectLst>
            </a:endParaRPr>
          </a:p>
          <a:p>
            <a:pPr>
              <a:spcBef>
                <a:spcPct val="20000"/>
              </a:spcBef>
              <a:defRPr/>
            </a:pPr>
            <a:endParaRPr lang="en-US" sz="2400" dirty="0" smtClean="0">
              <a:solidFill>
                <a:schemeClr val="bg1"/>
              </a:solidFill>
              <a:effectLst>
                <a:glow rad="139700">
                  <a:schemeClr val="accent4">
                    <a:satMod val="175000"/>
                    <a:alpha val="40000"/>
                  </a:schemeClr>
                </a:glow>
              </a:effectLst>
            </a:endParaRPr>
          </a:p>
          <a:p>
            <a:pPr>
              <a:spcBef>
                <a:spcPct val="20000"/>
              </a:spcBef>
              <a:defRPr/>
            </a:pPr>
            <a:r>
              <a:rPr lang="en-US" dirty="0" smtClean="0">
                <a:solidFill>
                  <a:schemeClr val="bg1"/>
                </a:solidFill>
                <a:effectLst>
                  <a:glow rad="139700">
                    <a:schemeClr val="accent4">
                      <a:satMod val="175000"/>
                      <a:alpha val="40000"/>
                    </a:schemeClr>
                  </a:glow>
                </a:effectLst>
              </a:rPr>
              <a:t>* How is an autobiography different from a biography?</a:t>
            </a:r>
          </a:p>
        </p:txBody>
      </p:sp>
      <p:pic>
        <p:nvPicPr>
          <p:cNvPr id="8194" name="Picture 2" descr="https://s-media-cache-ak0.pinimg.com/originals/99/ca/0a/99ca0a2c9211207718c09e1930bb8fea.gif"/>
          <p:cNvPicPr>
            <a:picLocks noChangeAspect="1" noChangeArrowheads="1"/>
          </p:cNvPicPr>
          <p:nvPr/>
        </p:nvPicPr>
        <p:blipFill>
          <a:blip r:embed="rId2" cstate="print"/>
          <a:srcRect/>
          <a:stretch>
            <a:fillRect/>
          </a:stretch>
        </p:blipFill>
        <p:spPr bwMode="auto">
          <a:xfrm>
            <a:off x="5105400" y="2800350"/>
            <a:ext cx="3684998" cy="210067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57200" y="133350"/>
            <a:ext cx="4191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smtClean="0">
                <a:solidFill>
                  <a:schemeClr val="bg1"/>
                </a:solidFill>
                <a:latin typeface="UlusalOkul.Com Çizgili" pitchFamily="2" charset="0"/>
              </a:rPr>
              <a:t>  </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3" name="Subtitle 2"/>
          <p:cNvSpPr txBox="1">
            <a:spLocks/>
          </p:cNvSpPr>
          <p:nvPr/>
        </p:nvSpPr>
        <p:spPr>
          <a:xfrm>
            <a:off x="457200" y="1885950"/>
            <a:ext cx="5791200" cy="16764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Take a minute and read the article in page 135.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How are our lives similar to a Saturn V rocket</a:t>
            </a:r>
            <a:r>
              <a:rPr kumimoji="0" lang="en-US" sz="2400" b="0" i="0" u="none" strike="noStrike" kern="1200" cap="none" spc="0" normalizeH="0" noProof="0" dirty="0" smtClean="0">
                <a:ln>
                  <a:noFill/>
                </a:ln>
                <a:solidFill>
                  <a:schemeClr val="bg1"/>
                </a:solidFill>
                <a:effectLst/>
                <a:uLnTx/>
                <a:uFillTx/>
                <a:latin typeface="+mn-lt"/>
                <a:ea typeface="+mn-ea"/>
                <a:cs typeface="+mn-cs"/>
              </a:rPr>
              <a:t>?</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6146" name="Picture 2" descr="http://www.clipartoday.com/_thumbs/011/science/space_astronomy/rocket2_013972_tns.png"/>
          <p:cNvPicPr>
            <a:picLocks noChangeAspect="1" noChangeArrowheads="1"/>
          </p:cNvPicPr>
          <p:nvPr/>
        </p:nvPicPr>
        <p:blipFill>
          <a:blip r:embed="rId2" cstate="print">
            <a:clrChange>
              <a:clrFrom>
                <a:srgbClr val="FFFFFF"/>
              </a:clrFrom>
              <a:clrTo>
                <a:srgbClr val="FFFFFF">
                  <a:alpha val="0"/>
                </a:srgbClr>
              </a:clrTo>
            </a:clrChange>
            <a:lum bright="-20000" contrast="20000"/>
          </a:blip>
          <a:srcRect/>
          <a:stretch>
            <a:fillRect/>
          </a:stretch>
        </p:blipFill>
        <p:spPr bwMode="auto">
          <a:xfrm>
            <a:off x="6705600" y="1331058"/>
            <a:ext cx="1981200" cy="3251201"/>
          </a:xfrm>
          <a:prstGeom prst="rect">
            <a:avLst/>
          </a:prstGeom>
          <a:noFill/>
        </p:spPr>
      </p:pic>
      <p:sp>
        <p:nvSpPr>
          <p:cNvPr id="6" name="Subtitle 2"/>
          <p:cNvSpPr txBox="1">
            <a:spLocks/>
          </p:cNvSpPr>
          <p:nvPr/>
        </p:nvSpPr>
        <p:spPr>
          <a:xfrm>
            <a:off x="457200" y="133350"/>
            <a:ext cx="3810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Intro Article</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57200" y="133350"/>
            <a:ext cx="4191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smtClean="0">
                <a:solidFill>
                  <a:schemeClr val="bg1"/>
                </a:solidFill>
                <a:latin typeface="UlusalOkul.Com Çizgili" pitchFamily="2" charset="0"/>
              </a:rPr>
              <a:t>  </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6" name="Subtitle 2"/>
          <p:cNvSpPr txBox="1">
            <a:spLocks/>
          </p:cNvSpPr>
          <p:nvPr/>
        </p:nvSpPr>
        <p:spPr>
          <a:xfrm>
            <a:off x="457200" y="133350"/>
            <a:ext cx="46482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Reading Model</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7" name="Subtitle 2"/>
          <p:cNvSpPr txBox="1">
            <a:spLocks/>
          </p:cNvSpPr>
          <p:nvPr/>
        </p:nvSpPr>
        <p:spPr>
          <a:xfrm>
            <a:off x="457200" y="1733550"/>
            <a:ext cx="4495800" cy="2590800"/>
          </a:xfrm>
          <a:prstGeom prst="rect">
            <a:avLst/>
          </a:prstGeom>
        </p:spPr>
        <p:txBody>
          <a:bodyPr>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Read </a:t>
            </a:r>
            <a:r>
              <a:rPr kumimoji="0" lang="en-US" sz="2400" b="0" i="1" u="none" strike="noStrike" kern="1200" cap="none" spc="0" normalizeH="0" baseline="0" noProof="0" dirty="0" smtClean="0">
                <a:ln>
                  <a:noFill/>
                </a:ln>
                <a:solidFill>
                  <a:schemeClr val="bg1"/>
                </a:solidFill>
                <a:effectLst>
                  <a:glow rad="139700">
                    <a:schemeClr val="accent4">
                      <a:satMod val="175000"/>
                      <a:alpha val="40000"/>
                    </a:schemeClr>
                  </a:glow>
                </a:effectLst>
                <a:uLnTx/>
                <a:uFillTx/>
                <a:latin typeface="+mn-lt"/>
                <a:ea typeface="+mn-ea"/>
                <a:cs typeface="+mn-cs"/>
              </a:rPr>
              <a:t>Rocket to Mars</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a phase autobiography sample in pages 136-137 of your text book,</a:t>
            </a:r>
            <a:r>
              <a:rPr kumimoji="0" lang="en-US" sz="2400" b="0" i="0" u="none" strike="noStrike" kern="1200" cap="none" spc="0" normalizeH="0" noProof="0" dirty="0" smtClean="0">
                <a:ln>
                  <a:noFill/>
                </a:ln>
                <a:solidFill>
                  <a:schemeClr val="bg1"/>
                </a:solidFill>
                <a:effectLst/>
                <a:uLnTx/>
                <a:uFillTx/>
                <a:latin typeface="+mn-lt"/>
                <a:ea typeface="+mn-ea"/>
                <a:cs typeface="+mn-cs"/>
              </a:rPr>
              <a:t> then complete the </a:t>
            </a:r>
            <a:r>
              <a:rPr kumimoji="0" lang="en-US" sz="2400" b="0" i="1" u="none" strike="noStrike" kern="1200" cap="none" spc="0" normalizeH="0" noProof="0" dirty="0" smtClean="0">
                <a:ln>
                  <a:noFill/>
                </a:ln>
                <a:solidFill>
                  <a:schemeClr val="bg1"/>
                </a:solidFill>
                <a:effectLst>
                  <a:glow rad="101600">
                    <a:schemeClr val="accent2">
                      <a:satMod val="175000"/>
                      <a:alpha val="40000"/>
                    </a:schemeClr>
                  </a:glow>
                </a:effectLst>
                <a:uLnTx/>
                <a:uFillTx/>
                <a:latin typeface="+mn-lt"/>
                <a:ea typeface="+mn-ea"/>
                <a:cs typeface="+mn-cs"/>
              </a:rPr>
              <a:t>Respond to the reading</a:t>
            </a:r>
            <a:r>
              <a:rPr kumimoji="0" lang="en-US" sz="2400" b="0" i="0" u="none" strike="noStrike" kern="1200" cap="none" spc="0" normalizeH="0" noProof="0" dirty="0" smtClean="0">
                <a:ln>
                  <a:noFill/>
                </a:ln>
                <a:solidFill>
                  <a:schemeClr val="bg1"/>
                </a:solidFill>
                <a:effectLst/>
                <a:uLnTx/>
                <a:uFillTx/>
                <a:latin typeface="+mn-lt"/>
                <a:ea typeface="+mn-ea"/>
                <a:cs typeface="+mn-cs"/>
              </a:rPr>
              <a:t> assessment at the end. Prepare for a discussion in ten minutes.</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026" name="Picture 2" descr="http://www.clipartlord.com/wp-content/uploads/2013/07/mars2.png"/>
          <p:cNvPicPr>
            <a:picLocks noChangeAspect="1" noChangeArrowheads="1"/>
          </p:cNvPicPr>
          <p:nvPr/>
        </p:nvPicPr>
        <p:blipFill>
          <a:blip r:embed="rId2" cstate="print"/>
          <a:srcRect/>
          <a:stretch>
            <a:fillRect/>
          </a:stretch>
        </p:blipFill>
        <p:spPr bwMode="auto">
          <a:xfrm>
            <a:off x="5334000" y="1428750"/>
            <a:ext cx="3048000" cy="30480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ROFESIONAL\7TH WRITING SMART ROOM KIT 2015-2016\Writing Course.jpg"/>
          <p:cNvPicPr>
            <a:picLocks noChangeAspect="1" noChangeArrowheads="1"/>
          </p:cNvPicPr>
          <p:nvPr/>
        </p:nvPicPr>
        <p:blipFill>
          <a:blip r:embed="rId2" cstate="print"/>
          <a:srcRect t="34074"/>
          <a:stretch>
            <a:fillRect/>
          </a:stretch>
        </p:blipFill>
        <p:spPr bwMode="auto">
          <a:xfrm>
            <a:off x="0" y="0"/>
            <a:ext cx="9144000" cy="5143500"/>
          </a:xfrm>
          <a:prstGeom prst="rect">
            <a:avLst/>
          </a:prstGeom>
          <a:noFill/>
        </p:spPr>
      </p:pic>
      <p:sp>
        <p:nvSpPr>
          <p:cNvPr id="3" name="Subtitle 2"/>
          <p:cNvSpPr txBox="1">
            <a:spLocks/>
          </p:cNvSpPr>
          <p:nvPr/>
        </p:nvSpPr>
        <p:spPr>
          <a:xfrm>
            <a:off x="1371600" y="2038350"/>
            <a:ext cx="6400800" cy="8763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b="1" dirty="0" smtClean="0">
                <a:solidFill>
                  <a:schemeClr val="bg1"/>
                </a:solidFill>
                <a:latin typeface="UlusalOkul.Com Çizgili" pitchFamily="2" charset="0"/>
              </a:rPr>
              <a:t>Prewriting</a:t>
            </a:r>
            <a:endParaRPr kumimoji="0" lang="en-US" sz="4800" b="1" i="0" u="none" strike="noStrike" kern="1200" cap="none" spc="0" normalizeH="0" baseline="0" noProof="0" dirty="0">
              <a:ln>
                <a:noFill/>
              </a:ln>
              <a:solidFill>
                <a:schemeClr val="bg1"/>
              </a:solidFill>
              <a:effectLst/>
              <a:uLnTx/>
              <a:uFillTx/>
              <a:latin typeface="UlusalOkul.Com Çizgili" pitchFamily="2"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ROFESIONAL\7TH WRITING SMART ROOM KIT 2015-2016\Writing Course.jpg"/>
          <p:cNvPicPr>
            <a:picLocks noChangeAspect="1" noChangeArrowheads="1"/>
          </p:cNvPicPr>
          <p:nvPr/>
        </p:nvPicPr>
        <p:blipFill>
          <a:blip r:embed="rId2" cstate="print"/>
          <a:srcRect t="34074"/>
          <a:stretch>
            <a:fillRect/>
          </a:stretch>
        </p:blipFill>
        <p:spPr bwMode="auto">
          <a:xfrm>
            <a:off x="0" y="0"/>
            <a:ext cx="9144000" cy="5143500"/>
          </a:xfrm>
          <a:prstGeom prst="rect">
            <a:avLst/>
          </a:prstGeom>
          <a:noFill/>
        </p:spPr>
      </p:pic>
      <p:sp>
        <p:nvSpPr>
          <p:cNvPr id="4" name="Subtitle 2"/>
          <p:cNvSpPr txBox="1">
            <a:spLocks/>
          </p:cNvSpPr>
          <p:nvPr/>
        </p:nvSpPr>
        <p:spPr>
          <a:xfrm>
            <a:off x="685800" y="895350"/>
            <a:ext cx="7772400" cy="1752600"/>
          </a:xfrm>
          <a:prstGeom prst="rect">
            <a:avLst/>
          </a:prstGeom>
        </p:spPr>
        <p:txBody>
          <a:bodyPr>
            <a:noAutofit/>
          </a:bodyPr>
          <a:lstStyle/>
          <a:p>
            <a:pPr algn="ctr">
              <a:spcBef>
                <a:spcPct val="20000"/>
              </a:spcBef>
              <a:defRPr/>
            </a:pPr>
            <a:r>
              <a:rPr lang="en-US" sz="2400" dirty="0" smtClean="0">
                <a:solidFill>
                  <a:schemeClr val="bg1"/>
                </a:solidFill>
              </a:rPr>
              <a:t>A </a:t>
            </a:r>
            <a:r>
              <a:rPr lang="en-US" sz="2400" b="1" i="1" dirty="0" smtClean="0">
                <a:solidFill>
                  <a:schemeClr val="bg1"/>
                </a:solidFill>
                <a:effectLst>
                  <a:glow rad="139700">
                    <a:schemeClr val="accent4">
                      <a:satMod val="175000"/>
                      <a:alpha val="40000"/>
                    </a:schemeClr>
                  </a:glow>
                </a:effectLst>
              </a:rPr>
              <a:t>Life Map </a:t>
            </a:r>
            <a:r>
              <a:rPr lang="en-US" sz="2400" dirty="0" smtClean="0">
                <a:solidFill>
                  <a:schemeClr val="bg1"/>
                </a:solidFill>
              </a:rPr>
              <a:t>is a great tool (graphic organizer) that helps you see the important events that have led your life to where you are today. Before you do your own, let’s analyze the map in the next slide.</a:t>
            </a:r>
            <a:endParaRPr lang="en-US" dirty="0" smtClean="0">
              <a:solidFill>
                <a:schemeClr val="bg1"/>
              </a:solidFill>
              <a:effectLst>
                <a:glow rad="139700">
                  <a:schemeClr val="accent4">
                    <a:satMod val="175000"/>
                    <a:alpha val="40000"/>
                  </a:schemeClr>
                </a:glow>
              </a:effectLst>
            </a:endParaRPr>
          </a:p>
        </p:txBody>
      </p:sp>
      <p:pic>
        <p:nvPicPr>
          <p:cNvPr id="1026" name="Picture 2" descr="https://s-media-cache-ak0.pinimg.com/originals/bc/78/96/bc789687de2221922e522040d0961a9f.jpg"/>
          <p:cNvPicPr>
            <a:picLocks noChangeAspect="1" noChangeArrowheads="1"/>
          </p:cNvPicPr>
          <p:nvPr/>
        </p:nvPicPr>
        <p:blipFill>
          <a:blip r:embed="rId3" cstate="print"/>
          <a:srcRect/>
          <a:stretch>
            <a:fillRect/>
          </a:stretch>
        </p:blipFill>
        <p:spPr bwMode="auto">
          <a:xfrm>
            <a:off x="3352800" y="2800350"/>
            <a:ext cx="2362200" cy="200025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4572000" cy="7620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Selecting a Topic</a:t>
            </a:r>
          </a:p>
        </p:txBody>
      </p:sp>
      <p:sp>
        <p:nvSpPr>
          <p:cNvPr id="4" name="Rectangle 3"/>
          <p:cNvSpPr/>
          <p:nvPr/>
        </p:nvSpPr>
        <p:spPr>
          <a:xfrm>
            <a:off x="6705600" y="209550"/>
            <a:ext cx="1600200" cy="461665"/>
          </a:xfrm>
          <a:prstGeom prst="rect">
            <a:avLst/>
          </a:prstGeom>
        </p:spPr>
        <p:txBody>
          <a:bodyPr wrap="square">
            <a:spAutoFit/>
          </a:bodyPr>
          <a:lstStyle/>
          <a:p>
            <a:pPr lvl="0" indent="-342900">
              <a:spcBef>
                <a:spcPts val="600"/>
              </a:spcBef>
              <a:spcAft>
                <a:spcPts val="600"/>
              </a:spcAft>
              <a:defRPr/>
            </a:pPr>
            <a:r>
              <a:rPr lang="en-US" sz="2400" dirty="0" smtClean="0">
                <a:solidFill>
                  <a:schemeClr val="bg1"/>
                </a:solidFill>
                <a:effectLst>
                  <a:glow rad="139700">
                    <a:schemeClr val="accent4">
                      <a:satMod val="175000"/>
                      <a:alpha val="40000"/>
                    </a:schemeClr>
                  </a:glow>
                </a:effectLst>
              </a:rPr>
              <a:t>A Life Map</a:t>
            </a:r>
          </a:p>
        </p:txBody>
      </p:sp>
      <p:pic>
        <p:nvPicPr>
          <p:cNvPr id="8197" name="Picture 5" descr="C:\Users\Froebel Bilingual\Desktop\lifeMap.jpg"/>
          <p:cNvPicPr>
            <a:picLocks noChangeAspect="1" noChangeArrowheads="1"/>
          </p:cNvPicPr>
          <p:nvPr/>
        </p:nvPicPr>
        <p:blipFill>
          <a:blip r:embed="rId2" cstate="print">
            <a:lum contrast="10000"/>
          </a:blip>
          <a:srcRect/>
          <a:stretch>
            <a:fillRect/>
          </a:stretch>
        </p:blipFill>
        <p:spPr bwMode="auto">
          <a:xfrm>
            <a:off x="762000" y="870758"/>
            <a:ext cx="7696200" cy="427274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4572000" cy="7620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Grouping Details</a:t>
            </a:r>
          </a:p>
        </p:txBody>
      </p:sp>
      <p:grpSp>
        <p:nvGrpSpPr>
          <p:cNvPr id="10" name="Group 9"/>
          <p:cNvGrpSpPr/>
          <p:nvPr/>
        </p:nvGrpSpPr>
        <p:grpSpPr>
          <a:xfrm>
            <a:off x="5257800" y="1123950"/>
            <a:ext cx="3581399" cy="3752850"/>
            <a:chOff x="2440940" y="971550"/>
            <a:chExt cx="4749247" cy="3829050"/>
          </a:xfrm>
        </p:grpSpPr>
        <p:pic>
          <p:nvPicPr>
            <p:cNvPr id="4098" name="Picture 2" descr="https://encrypted-tbn3.gstatic.com/images?q=tbn:ANd9GcTLs0a5l3YsoecG2tOK8Ily4YPwlBWEjX-fd60ASD24L8OYjxm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0940" y="971550"/>
              <a:ext cx="4648200" cy="3829050"/>
            </a:xfrm>
            <a:prstGeom prst="rect">
              <a:avLst/>
            </a:prstGeom>
            <a:noFill/>
            <a:effectLst>
              <a:softEdge rad="31750"/>
            </a:effectLst>
          </p:spPr>
        </p:pic>
        <p:sp>
          <p:nvSpPr>
            <p:cNvPr id="4" name="Rectangle 3"/>
            <p:cNvSpPr/>
            <p:nvPr/>
          </p:nvSpPr>
          <p:spPr>
            <a:xfrm>
              <a:off x="2667000" y="1885950"/>
              <a:ext cx="3569970" cy="338554"/>
            </a:xfrm>
            <a:prstGeom prst="rect">
              <a:avLst/>
            </a:prstGeom>
          </p:spPr>
          <p:txBody>
            <a:bodyPr wrap="square">
              <a:spAutoFit/>
            </a:bodyPr>
            <a:lstStyle/>
            <a:p>
              <a:pPr lvl="0" indent="-342900">
                <a:spcBef>
                  <a:spcPts val="600"/>
                </a:spcBef>
                <a:spcAft>
                  <a:spcPts val="600"/>
                </a:spcAft>
                <a:defRPr/>
              </a:pPr>
              <a:r>
                <a:rPr lang="en-US" sz="1600" b="1" dirty="0" smtClean="0">
                  <a:solidFill>
                    <a:schemeClr val="tx1">
                      <a:lumMod val="85000"/>
                      <a:lumOff val="15000"/>
                    </a:schemeClr>
                  </a:solidFill>
                </a:rPr>
                <a:t>1. Dad gave me a sketchbook.</a:t>
              </a:r>
            </a:p>
          </p:txBody>
        </p:sp>
        <p:sp>
          <p:nvSpPr>
            <p:cNvPr id="5" name="Rectangle 4"/>
            <p:cNvSpPr/>
            <p:nvPr/>
          </p:nvSpPr>
          <p:spPr>
            <a:xfrm>
              <a:off x="2666998" y="2343150"/>
              <a:ext cx="4118997" cy="338554"/>
            </a:xfrm>
            <a:prstGeom prst="rect">
              <a:avLst/>
            </a:prstGeom>
          </p:spPr>
          <p:txBody>
            <a:bodyPr wrap="square">
              <a:spAutoFit/>
            </a:bodyPr>
            <a:lstStyle/>
            <a:p>
              <a:pPr lvl="0" indent="-342900">
                <a:spcBef>
                  <a:spcPts val="600"/>
                </a:spcBef>
                <a:spcAft>
                  <a:spcPts val="600"/>
                </a:spcAft>
                <a:defRPr/>
              </a:pPr>
              <a:r>
                <a:rPr lang="en-US" sz="1600" b="1" dirty="0" smtClean="0">
                  <a:solidFill>
                    <a:schemeClr val="tx1">
                      <a:lumMod val="85000"/>
                      <a:lumOff val="15000"/>
                    </a:schemeClr>
                  </a:solidFill>
                </a:rPr>
                <a:t>2. Dad lost his job at the factory.</a:t>
              </a:r>
            </a:p>
          </p:txBody>
        </p:sp>
        <p:sp>
          <p:nvSpPr>
            <p:cNvPr id="6" name="Rectangle 5"/>
            <p:cNvSpPr/>
            <p:nvPr/>
          </p:nvSpPr>
          <p:spPr>
            <a:xfrm>
              <a:off x="2667000" y="2800350"/>
              <a:ext cx="3915063" cy="338554"/>
            </a:xfrm>
            <a:prstGeom prst="rect">
              <a:avLst/>
            </a:prstGeom>
          </p:spPr>
          <p:txBody>
            <a:bodyPr wrap="square">
              <a:spAutoFit/>
            </a:bodyPr>
            <a:lstStyle/>
            <a:p>
              <a:pPr lvl="0" indent="-342900">
                <a:spcBef>
                  <a:spcPts val="600"/>
                </a:spcBef>
                <a:spcAft>
                  <a:spcPts val="600"/>
                </a:spcAft>
                <a:defRPr/>
              </a:pPr>
              <a:r>
                <a:rPr lang="en-US" sz="1600" b="1" dirty="0" smtClean="0">
                  <a:solidFill>
                    <a:schemeClr val="tx1">
                      <a:lumMod val="85000"/>
                      <a:lumOff val="15000"/>
                    </a:schemeClr>
                  </a:solidFill>
                </a:rPr>
                <a:t>3. I started drawing rockets.</a:t>
              </a:r>
            </a:p>
          </p:txBody>
        </p:sp>
        <p:sp>
          <p:nvSpPr>
            <p:cNvPr id="7" name="Rectangle 6"/>
            <p:cNvSpPr/>
            <p:nvPr/>
          </p:nvSpPr>
          <p:spPr>
            <a:xfrm>
              <a:off x="2667000" y="3257550"/>
              <a:ext cx="3999575" cy="338554"/>
            </a:xfrm>
            <a:prstGeom prst="rect">
              <a:avLst/>
            </a:prstGeom>
          </p:spPr>
          <p:txBody>
            <a:bodyPr wrap="square">
              <a:spAutoFit/>
            </a:bodyPr>
            <a:lstStyle/>
            <a:p>
              <a:pPr lvl="0" indent="-342900">
                <a:spcBef>
                  <a:spcPts val="600"/>
                </a:spcBef>
                <a:spcAft>
                  <a:spcPts val="600"/>
                </a:spcAft>
                <a:defRPr/>
              </a:pPr>
              <a:r>
                <a:rPr lang="en-US" sz="1600" b="1" dirty="0" smtClean="0">
                  <a:solidFill>
                    <a:schemeClr val="tx1">
                      <a:lumMod val="85000"/>
                      <a:lumOff val="15000"/>
                    </a:schemeClr>
                  </a:solidFill>
                </a:rPr>
                <a:t>4. Dad said we had to move.</a:t>
              </a:r>
            </a:p>
          </p:txBody>
        </p:sp>
        <p:sp>
          <p:nvSpPr>
            <p:cNvPr id="8" name="Rectangle 7"/>
            <p:cNvSpPr/>
            <p:nvPr/>
          </p:nvSpPr>
          <p:spPr>
            <a:xfrm>
              <a:off x="2666999" y="3714750"/>
              <a:ext cx="4523188" cy="338554"/>
            </a:xfrm>
            <a:prstGeom prst="rect">
              <a:avLst/>
            </a:prstGeom>
          </p:spPr>
          <p:txBody>
            <a:bodyPr wrap="square">
              <a:spAutoFit/>
            </a:bodyPr>
            <a:lstStyle/>
            <a:p>
              <a:pPr lvl="0" indent="-342900">
                <a:spcBef>
                  <a:spcPts val="600"/>
                </a:spcBef>
                <a:spcAft>
                  <a:spcPts val="600"/>
                </a:spcAft>
                <a:defRPr/>
              </a:pPr>
              <a:r>
                <a:rPr lang="en-US" sz="1600" b="1" dirty="0" smtClean="0">
                  <a:solidFill>
                    <a:schemeClr val="tx1">
                      <a:lumMod val="85000"/>
                      <a:lumOff val="15000"/>
                    </a:schemeClr>
                  </a:solidFill>
                </a:rPr>
                <a:t>5. My rockets became space stations.</a:t>
              </a:r>
            </a:p>
          </p:txBody>
        </p:sp>
        <p:sp>
          <p:nvSpPr>
            <p:cNvPr id="9" name="Rectangle 8"/>
            <p:cNvSpPr/>
            <p:nvPr/>
          </p:nvSpPr>
          <p:spPr>
            <a:xfrm>
              <a:off x="2667000" y="4171950"/>
              <a:ext cx="2971800" cy="338554"/>
            </a:xfrm>
            <a:prstGeom prst="rect">
              <a:avLst/>
            </a:prstGeom>
          </p:spPr>
          <p:txBody>
            <a:bodyPr wrap="square">
              <a:spAutoFit/>
            </a:bodyPr>
            <a:lstStyle/>
            <a:p>
              <a:pPr lvl="0" indent="-342900">
                <a:spcBef>
                  <a:spcPts val="600"/>
                </a:spcBef>
                <a:spcAft>
                  <a:spcPts val="600"/>
                </a:spcAft>
                <a:defRPr/>
              </a:pPr>
              <a:r>
                <a:rPr lang="en-US" sz="1600" b="1" dirty="0" smtClean="0">
                  <a:solidFill>
                    <a:schemeClr val="tx1">
                      <a:lumMod val="85000"/>
                      <a:lumOff val="15000"/>
                    </a:schemeClr>
                  </a:solidFill>
                </a:rPr>
                <a:t>6. Dad got a better job.</a:t>
              </a:r>
            </a:p>
          </p:txBody>
        </p:sp>
      </p:grpSp>
      <p:sp>
        <p:nvSpPr>
          <p:cNvPr id="11" name="Subtitle 2"/>
          <p:cNvSpPr txBox="1">
            <a:spLocks/>
          </p:cNvSpPr>
          <p:nvPr/>
        </p:nvSpPr>
        <p:spPr>
          <a:xfrm>
            <a:off x="457200" y="1809750"/>
            <a:ext cx="4343400" cy="3048000"/>
          </a:xfrm>
          <a:prstGeom prst="rect">
            <a:avLst/>
          </a:prstGeom>
        </p:spPr>
        <p:txBody>
          <a:bodyPr>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Write a time line. List the events in time order. In a phase auto- biography you can’t </a:t>
            </a:r>
            <a:r>
              <a:rPr lang="en-US" sz="2400" dirty="0" smtClean="0">
                <a:solidFill>
                  <a:schemeClr val="bg1"/>
                </a:solidFill>
              </a:rPr>
              <a:t>include every thing that happened, so you must </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choose the most important events. Andy, the boy from the </a:t>
            </a:r>
            <a:r>
              <a:rPr lang="en-US" sz="2400" dirty="0" smtClean="0">
                <a:solidFill>
                  <a:schemeClr val="bg1"/>
                </a:solidFill>
              </a:rPr>
              <a:t>text</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book’s life map, made the following time line.</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Rectangle 11"/>
          <p:cNvSpPr/>
          <p:nvPr/>
        </p:nvSpPr>
        <p:spPr>
          <a:xfrm>
            <a:off x="6629400" y="209550"/>
            <a:ext cx="1676400" cy="461665"/>
          </a:xfrm>
          <a:prstGeom prst="rect">
            <a:avLst/>
          </a:prstGeom>
        </p:spPr>
        <p:txBody>
          <a:bodyPr wrap="square">
            <a:spAutoFit/>
          </a:bodyPr>
          <a:lstStyle/>
          <a:p>
            <a:pPr lvl="0" indent="-342900">
              <a:spcBef>
                <a:spcPts val="600"/>
              </a:spcBef>
              <a:spcAft>
                <a:spcPts val="600"/>
              </a:spcAft>
              <a:defRPr/>
            </a:pPr>
            <a:r>
              <a:rPr lang="en-US" sz="2400" dirty="0" smtClean="0">
                <a:solidFill>
                  <a:schemeClr val="bg1"/>
                </a:solidFill>
                <a:effectLst>
                  <a:glow rad="139700">
                    <a:schemeClr val="accent4">
                      <a:satMod val="175000"/>
                      <a:alpha val="40000"/>
                    </a:schemeClr>
                  </a:glow>
                </a:effectLst>
              </a:rPr>
              <a:t>A Time 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524</Words>
  <Application>Microsoft Office PowerPoint</Application>
  <PresentationFormat>On-screen Show (16:9)</PresentationFormat>
  <Paragraphs>69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Froebles</dc:creator>
  <cp:lastModifiedBy>Froebel Bilingual</cp:lastModifiedBy>
  <cp:revision>281</cp:revision>
  <dcterms:created xsi:type="dcterms:W3CDTF">2014-07-21T19:21:28Z</dcterms:created>
  <dcterms:modified xsi:type="dcterms:W3CDTF">2016-01-28T19:15:29Z</dcterms:modified>
</cp:coreProperties>
</file>