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80" r:id="rId5"/>
    <p:sldId id="266" r:id="rId6"/>
    <p:sldId id="283" r:id="rId7"/>
    <p:sldId id="261" r:id="rId8"/>
    <p:sldId id="284" r:id="rId9"/>
    <p:sldId id="294" r:id="rId10"/>
    <p:sldId id="270" r:id="rId11"/>
    <p:sldId id="285" r:id="rId12"/>
    <p:sldId id="291" r:id="rId13"/>
    <p:sldId id="292" r:id="rId14"/>
    <p:sldId id="293" r:id="rId15"/>
    <p:sldId id="286" r:id="rId16"/>
    <p:sldId id="296" r:id="rId17"/>
    <p:sldId id="295" r:id="rId18"/>
    <p:sldId id="297" r:id="rId19"/>
    <p:sldId id="282" r:id="rId20"/>
    <p:sldId id="287" r:id="rId21"/>
    <p:sldId id="281" r:id="rId22"/>
    <p:sldId id="298" r:id="rId23"/>
    <p:sldId id="288" r:id="rId24"/>
    <p:sldId id="299" r:id="rId25"/>
    <p:sldId id="289" r:id="rId26"/>
    <p:sldId id="290" r:id="rId27"/>
    <p:sldId id="274" r:id="rId28"/>
    <p:sldId id="26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BAD85-D78A-4B78-B04D-AC35C89ADD94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4490-C249-449E-8482-EFB7C706F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123950"/>
            <a:ext cx="9144000" cy="1295399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BIRTH OF A HERO" pitchFamily="2" charset="0"/>
              </a:rPr>
              <a:t>WORLD HISTORY</a:t>
            </a:r>
            <a:endParaRPr lang="en-US" sz="8800" b="1" dirty="0">
              <a:solidFill>
                <a:schemeClr val="bg1"/>
              </a:solidFill>
              <a:latin typeface="BIRTH OF A HERO" pitchFamily="2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76400" y="3105150"/>
            <a:ext cx="5943600" cy="74295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BIRTH OF A HERO" pitchFamily="2" charset="0"/>
              </a:rPr>
              <a:t>The Han Dynasty &amp; Contact with Others</a:t>
            </a:r>
            <a:endParaRPr lang="en-US" b="1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BIRTH OF A HERO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867400" y="3867150"/>
            <a:ext cx="2743200" cy="8191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uLnTx/>
                <a:uFillTx/>
                <a:latin typeface="BIRTH OF A HERO" panose="02000000000000000000" pitchFamily="2" charset="0"/>
              </a:rPr>
              <a:t>with Mr. Jim Soto</a:t>
            </a:r>
            <a:endParaRPr kumimoji="0" lang="en-US" sz="24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uLnTx/>
              <a:uFillTx/>
              <a:latin typeface="BIRTH OF A HER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352550"/>
            <a:ext cx="4267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BIRTH OF A HERO" panose="02000000000000000000" pitchFamily="2" charset="0"/>
              </a:rPr>
              <a:t>Social Classes</a:t>
            </a:r>
          </a:p>
          <a:p>
            <a:r>
              <a:rPr lang="en-US" sz="2000" dirty="0" smtClean="0"/>
              <a:t>The Han dynasty was characterized by a </a:t>
            </a:r>
            <a:r>
              <a:rPr lang="en-US" sz="2000" b="1" dirty="0" smtClean="0"/>
              <a:t>strong social class structure </a:t>
            </a:r>
            <a:r>
              <a:rPr lang="en-US" sz="2000" dirty="0" smtClean="0"/>
              <a:t>based on Confucianism. Yes, it was divided into different social classes with a very clear definition within each social class. It comprised of a three-tier system with the emperor at the top, followed by his court, officials and scholars, peasants, and finally merchants.</a:t>
            </a:r>
            <a:endParaRPr lang="en-US" sz="2000" dirty="0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5000"/>
          </a:blip>
          <a:srcRect/>
          <a:stretch>
            <a:fillRect/>
          </a:stretch>
        </p:blipFill>
        <p:spPr bwMode="auto">
          <a:xfrm>
            <a:off x="5029200" y="1504950"/>
            <a:ext cx="3633724" cy="31253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4118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47750"/>
            <a:ext cx="3429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BIRTH OF A HERO" panose="02000000000000000000" pitchFamily="2" charset="0"/>
              </a:rPr>
              <a:t>The Rich &amp; the Poor</a:t>
            </a:r>
          </a:p>
          <a:p>
            <a:r>
              <a:rPr lang="en-US" sz="2000" dirty="0" smtClean="0"/>
              <a:t>Interestingly enough, social rank was not necessarily an indicator of </a:t>
            </a:r>
            <a:r>
              <a:rPr lang="en-US" sz="2000" b="1" dirty="0" smtClean="0"/>
              <a:t>wealth or power</a:t>
            </a:r>
            <a:r>
              <a:rPr lang="en-US" sz="2000" dirty="0" smtClean="0"/>
              <a:t>. For example, although peasants were in a higher tier than merchants, they were much poorer. Many merchants held much wealth and power in spite of being at the social bottom.</a:t>
            </a:r>
            <a:endParaRPr lang="en-US" sz="2000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16955" r="18776"/>
          <a:stretch>
            <a:fillRect/>
          </a:stretch>
        </p:blipFill>
        <p:spPr bwMode="auto">
          <a:xfrm>
            <a:off x="4147264" y="1352550"/>
            <a:ext cx="4580792" cy="2971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90550"/>
            <a:ext cx="3886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prstClr val="white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</a:effectLst>
                <a:latin typeface="BIRTH OF A HERO" panose="02000000000000000000" pitchFamily="2" charset="0"/>
              </a:rPr>
              <a:t>The Revival of the Family</a:t>
            </a:r>
          </a:p>
          <a:p>
            <a:r>
              <a:rPr lang="en-US" sz="2000" dirty="0" smtClean="0"/>
              <a:t>Most of the Han lived in a two-parent family group, and usually had two or three children. </a:t>
            </a:r>
            <a:r>
              <a:rPr lang="en-US" sz="2000" b="1" dirty="0" smtClean="0"/>
              <a:t>The father was the head of the house, based off Confucius' relationship models that emphasized a patriarchy</a:t>
            </a:r>
            <a:r>
              <a:rPr lang="en-US" sz="2000" dirty="0" smtClean="0"/>
              <a:t>. Being obedient to the father figure was highly valued in Han society. It was vital to have </a:t>
            </a:r>
            <a:r>
              <a:rPr lang="en-US" sz="2000" b="1" dirty="0" smtClean="0"/>
              <a:t>sons</a:t>
            </a:r>
            <a:r>
              <a:rPr lang="en-US" sz="2000" dirty="0" smtClean="0"/>
              <a:t> because they continued the family line, as well as performed rites for ancestors. </a:t>
            </a:r>
            <a:endParaRPr lang="en-US" sz="2000" dirty="0"/>
          </a:p>
        </p:txBody>
      </p:sp>
      <p:pic>
        <p:nvPicPr>
          <p:cNvPr id="34818" name="Picture 2" descr="Image result for Sihung Lung: Sir Te"/>
          <p:cNvPicPr>
            <a:picLocks noChangeAspect="1" noChangeArrowheads="1"/>
          </p:cNvPicPr>
          <p:nvPr/>
        </p:nvPicPr>
        <p:blipFill>
          <a:blip r:embed="rId2" cstate="print">
            <a:lum bright="12000" contrast="15000"/>
          </a:blip>
          <a:srcRect l="18470" t="5145" r="15568" b="12540"/>
          <a:stretch>
            <a:fillRect/>
          </a:stretch>
        </p:blipFill>
        <p:spPr bwMode="auto">
          <a:xfrm>
            <a:off x="4419600" y="1352550"/>
            <a:ext cx="4267200" cy="27310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52550"/>
            <a:ext cx="449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Women</a:t>
            </a:r>
            <a:r>
              <a:rPr lang="en-US" sz="2000" dirty="0" smtClean="0"/>
              <a:t>, however, did have some rights: they were protected by the law, and often worked outside the home in various professions. There were also ways for women to work around the </a:t>
            </a:r>
            <a:r>
              <a:rPr lang="en-US" sz="2000" b="1" dirty="0" smtClean="0"/>
              <a:t>patriarchal system </a:t>
            </a:r>
            <a:r>
              <a:rPr lang="en-US" sz="2000" dirty="0" smtClean="0"/>
              <a:t>to wield power. An emperor's mother could override him/his laws, and his wife had a fair amount of power as well. </a:t>
            </a:r>
            <a:endParaRPr lang="en-US" sz="2000" dirty="0"/>
          </a:p>
        </p:txBody>
      </p:sp>
      <p:pic>
        <p:nvPicPr>
          <p:cNvPr id="3379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410200" y="1200150"/>
            <a:ext cx="3209925" cy="3209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61950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Marriages were arranged as bonds between two “clans”. Once married, a woman became part of her husband's clan. </a:t>
            </a:r>
            <a:r>
              <a:rPr lang="en-US" sz="2000" b="1" dirty="0" smtClean="0"/>
              <a:t>Men usually married around 17, and women around 15</a:t>
            </a:r>
            <a:r>
              <a:rPr lang="en-US" sz="2000" dirty="0" smtClean="0"/>
              <a:t>, as unmarried women were often taxed heavily. Commoners usually only married once, but richer men often married many times, or supported concubines. </a:t>
            </a:r>
            <a:endParaRPr lang="en-US" sz="2000" dirty="0"/>
          </a:p>
        </p:txBody>
      </p:sp>
      <p:pic>
        <p:nvPicPr>
          <p:cNvPr id="32770" name="Picture 2" descr="Image result for emperor wu han movi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8368" b="21693"/>
          <a:stretch>
            <a:fillRect/>
          </a:stretch>
        </p:blipFill>
        <p:spPr bwMode="auto">
          <a:xfrm>
            <a:off x="0" y="2111928"/>
            <a:ext cx="9144000" cy="30315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Han Achievements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7200" y="1581150"/>
            <a:ext cx="441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/>
              <a:t>Han rule </a:t>
            </a:r>
            <a:r>
              <a:rPr lang="en-US" sz="2000" dirty="0" smtClean="0"/>
              <a:t>was a time of great accomplishments in art, poetry, literature, medicine, infrastructure and innovations. The largest Chinese historiographical work, </a:t>
            </a:r>
            <a:r>
              <a:rPr lang="en-US" sz="2000" b="1" dirty="0" smtClean="0"/>
              <a:t>known</a:t>
            </a:r>
            <a:r>
              <a:rPr lang="en-US" sz="2000" dirty="0" smtClean="0"/>
              <a:t> as the “Records of the Grand Historian</a:t>
            </a:r>
            <a:r>
              <a:rPr lang="en-US" sz="2000" dirty="0" smtClean="0"/>
              <a:t>” or </a:t>
            </a:r>
            <a:r>
              <a:rPr lang="en-US" sz="2000" b="1" dirty="0" err="1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Shiji</a:t>
            </a:r>
            <a:r>
              <a:rPr lang="en-US" sz="2000" dirty="0" smtClean="0"/>
              <a:t>, </a:t>
            </a:r>
            <a:r>
              <a:rPr lang="en-US" sz="2000" dirty="0" smtClean="0"/>
              <a:t>was written during the </a:t>
            </a:r>
            <a:r>
              <a:rPr lang="en-US" sz="2000" b="1" dirty="0" smtClean="0"/>
              <a:t>Han Dynasty</a:t>
            </a:r>
            <a:r>
              <a:rPr lang="en-US" sz="2000" dirty="0" smtClean="0"/>
              <a:t> by </a:t>
            </a:r>
            <a:r>
              <a:rPr lang="en-US" sz="2000" dirty="0" err="1" smtClean="0"/>
              <a:t>Sima</a:t>
            </a:r>
            <a:r>
              <a:rPr lang="en-US" sz="2000" dirty="0" smtClean="0"/>
              <a:t> </a:t>
            </a:r>
            <a:r>
              <a:rPr lang="en-US" sz="2000" dirty="0" err="1" smtClean="0"/>
              <a:t>Qian</a:t>
            </a:r>
            <a:r>
              <a:rPr lang="en-US" sz="2000" dirty="0" smtClean="0"/>
              <a:t>, who is referred to as the father of Chinese historiography.</a:t>
            </a:r>
            <a:endParaRPr lang="en-US" sz="2000" dirty="0"/>
          </a:p>
        </p:txBody>
      </p:sp>
      <p:pic>
        <p:nvPicPr>
          <p:cNvPr id="9218" name="Picture 2" descr="http://www.bestchinanews.com/3jrttimg/large/ba200058df4c09d0872"/>
          <p:cNvPicPr>
            <a:picLocks noChangeAspect="1" noChangeArrowheads="1"/>
          </p:cNvPicPr>
          <p:nvPr/>
        </p:nvPicPr>
        <p:blipFill>
          <a:blip r:embed="rId2" cstate="print"/>
          <a:srcRect l="21390" r="8021" b="5455"/>
          <a:stretch>
            <a:fillRect/>
          </a:stretch>
        </p:blipFill>
        <p:spPr bwMode="auto">
          <a:xfrm>
            <a:off x="457200" y="1657350"/>
            <a:ext cx="3484685" cy="2745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118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047750"/>
            <a:ext cx="4648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The </a:t>
            </a:r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sundial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is a </a:t>
            </a:r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clock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that uses the position of the Sun to indicate the time</a:t>
            </a:r>
            <a:r>
              <a:rPr lang="en-US" sz="2000" dirty="0" smtClean="0"/>
              <a:t>. Typically a rod casts a shadow upon a plane or surface. On this surface are found markings that indicate the time by the position of the shadow.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Additionally, the </a:t>
            </a:r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seismograph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  an instrument scientists use to measure the strength of an earthquake</a:t>
            </a:r>
            <a:r>
              <a:rPr lang="en-US" sz="2000" dirty="0" smtClean="0"/>
              <a:t>, was of great interest to Han emperors. </a:t>
            </a:r>
            <a:endParaRPr lang="en-US" sz="2000" dirty="0"/>
          </a:p>
        </p:txBody>
      </p:sp>
      <p:pic>
        <p:nvPicPr>
          <p:cNvPr id="3686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7000"/>
          </a:blip>
          <a:srcRect l="8889" r="11111"/>
          <a:stretch>
            <a:fillRect/>
          </a:stretch>
        </p:blipFill>
        <p:spPr bwMode="auto">
          <a:xfrm>
            <a:off x="457200" y="1200150"/>
            <a:ext cx="3566160" cy="2971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150495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Acupuncture</a:t>
            </a:r>
            <a:r>
              <a:rPr lang="en-US" sz="2000" dirty="0" smtClean="0"/>
              <a:t>, which appeared during Han rule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 involves the insertion of very thin needles through your skin at strategic points on your body to treat pain</a:t>
            </a:r>
            <a:r>
              <a:rPr lang="en-US" sz="2000" dirty="0" smtClean="0"/>
              <a:t>. Increasingly, it is being used for overall wellness, including stress management.</a:t>
            </a:r>
            <a:endParaRPr lang="en-US" sz="2000" dirty="0"/>
          </a:p>
        </p:txBody>
      </p:sp>
      <p:pic>
        <p:nvPicPr>
          <p:cNvPr id="3789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46004"/>
            <a:ext cx="2971800" cy="44117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1276350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Other ancient Chinese inventions include:</a:t>
            </a:r>
          </a:p>
          <a:p>
            <a:pPr algn="r">
              <a:buFont typeface="Wingdings" pitchFamily="2" charset="2"/>
              <a:buChar char="Ø"/>
            </a:pP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Paper Making  105 A.C.</a:t>
            </a:r>
          </a:p>
          <a:p>
            <a:pPr algn="r">
              <a:buFont typeface="Wingdings" pitchFamily="2" charset="2"/>
              <a:buChar char="Ø"/>
            </a:pP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Movable Type Printing  960-1279 AD.</a:t>
            </a:r>
          </a:p>
          <a:p>
            <a:pPr algn="r">
              <a:buFont typeface="Wingdings" pitchFamily="2" charset="2"/>
              <a:buChar char="Ø"/>
            </a:pP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Gunpowder  1000 A.D.</a:t>
            </a:r>
          </a:p>
          <a:p>
            <a:pPr algn="r">
              <a:buFont typeface="Wingdings" pitchFamily="2" charset="2"/>
              <a:buChar char="Ø"/>
            </a:pP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Compass  1100 A.D.</a:t>
            </a:r>
          </a:p>
          <a:p>
            <a:pPr algn="r">
              <a:buFont typeface="Wingdings" pitchFamily="2" charset="2"/>
              <a:buChar char="Ø"/>
            </a:pP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Alcohol  2000 BC-1600 BC.</a:t>
            </a:r>
          </a:p>
          <a:p>
            <a:pPr algn="r">
              <a:buFont typeface="Wingdings" pitchFamily="2" charset="2"/>
              <a:buChar char="Ø"/>
            </a:pP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Mechanical Clock  725 A.D.</a:t>
            </a:r>
          </a:p>
          <a:p>
            <a:pPr algn="r">
              <a:buFont typeface="Wingdings" pitchFamily="2" charset="2"/>
              <a:buChar char="Ø"/>
            </a:pP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Tea Production  2,737 BC.</a:t>
            </a:r>
          </a:p>
          <a:p>
            <a:pPr algn="r">
              <a:buFont typeface="Wingdings" pitchFamily="2" charset="2"/>
              <a:buChar char="Ø"/>
            </a:pP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Silk  6,000 years ago.</a:t>
            </a:r>
            <a:endParaRPr lang="en-US" sz="2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514350"/>
            <a:ext cx="3115458" cy="4114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1" y="395704"/>
            <a:ext cx="7162800" cy="880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700"/>
              </a:lnSpc>
            </a:pPr>
            <a:r>
              <a:rPr lang="en-US" sz="4800" b="1" u="sng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Part II: Han Contacts with Other Nations</a:t>
            </a:r>
          </a:p>
        </p:txBody>
      </p:sp>
      <p:pic>
        <p:nvPicPr>
          <p:cNvPr id="4" name="Picture 2" descr="Image result for han dynasty statu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r="37546"/>
          <a:stretch>
            <a:fillRect/>
          </a:stretch>
        </p:blipFill>
        <p:spPr bwMode="auto">
          <a:xfrm>
            <a:off x="6629400" y="-323850"/>
            <a:ext cx="2514600" cy="563834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Rectangle 4"/>
          <p:cNvSpPr/>
          <p:nvPr/>
        </p:nvSpPr>
        <p:spPr>
          <a:xfrm>
            <a:off x="457200" y="2190750"/>
            <a:ext cx="632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/>
              <a:t>During the Han dynasty Chinese society returned its focus to </a:t>
            </a:r>
            <a:r>
              <a:rPr lang="en-US" sz="2000" b="1" dirty="0" smtClean="0"/>
              <a:t>Confucian</a:t>
            </a:r>
            <a:r>
              <a:rPr lang="en-US" sz="2000" dirty="0" smtClean="0"/>
              <a:t> ideas, and new inventions were developed. In addition, increased trade allowed other countries to learn about the rich culture of China.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8965" y="590550"/>
            <a:ext cx="8229600" cy="7213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Think...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33550"/>
            <a:ext cx="800100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You are a young Chinese student from a poor family. Your family has worked hard to give you a good education so that you can get a government job and have a great future. Your friends laugh at you. They say that only boys from wealthy families win great jobs. They think it is better to join the army. </a:t>
            </a:r>
            <a:r>
              <a:rPr lang="en-US" sz="2000" b="1" dirty="0" smtClean="0"/>
              <a:t>Will you take the entrance exam or join the army?</a:t>
            </a:r>
          </a:p>
          <a:p>
            <a:pPr marL="0" indent="0" algn="ctr">
              <a:buNone/>
            </a:pPr>
            <a:r>
              <a:rPr lang="en-US" sz="2000" dirty="0" smtClean="0"/>
              <a:t>Take a minute to write down your answer and explanation.</a:t>
            </a:r>
          </a:p>
          <a:p>
            <a:pPr>
              <a:buFont typeface="Arial" pitchFamily="34" charset="0"/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9000" contrast="8000"/>
          </a:blip>
          <a:srcRect t="8611" b="24932"/>
          <a:stretch>
            <a:fillRect/>
          </a:stretch>
        </p:blipFill>
        <p:spPr bwMode="auto">
          <a:xfrm>
            <a:off x="0" y="1783220"/>
            <a:ext cx="9144000" cy="336028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85800" y="666751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/>
              <a:t>To learn more about this topic read pages </a:t>
            </a:r>
            <a:r>
              <a:rPr lang="en-US" sz="2000" kern="0" dirty="0" smtClean="0"/>
              <a:t>1?? </a:t>
            </a:r>
            <a:r>
              <a:rPr lang="en-US" sz="2000" kern="0" dirty="0" smtClean="0"/>
              <a:t>thru </a:t>
            </a:r>
            <a:r>
              <a:rPr lang="en-US" sz="2000" kern="0" dirty="0" smtClean="0"/>
              <a:t>1?? </a:t>
            </a:r>
            <a:r>
              <a:rPr lang="en-US" sz="2000" kern="0" dirty="0" smtClean="0"/>
              <a:t>and complete the </a:t>
            </a:r>
            <a:r>
              <a:rPr lang="en-US" sz="2000" i="1" kern="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section </a:t>
            </a:r>
            <a:r>
              <a:rPr lang="en-US" sz="2000" i="1" kern="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 </a:t>
            </a:r>
            <a:r>
              <a:rPr lang="en-US" sz="2000" i="1" kern="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assessment</a:t>
            </a:r>
            <a:r>
              <a:rPr lang="en-US" sz="2000" kern="0" dirty="0" smtClean="0"/>
              <a:t>. Show me the completed work when complete.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Farming &amp; Manufacturing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428750"/>
            <a:ext cx="441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Advances in </a:t>
            </a:r>
            <a:r>
              <a:rPr lang="en-US" sz="2000" b="1" dirty="0" smtClean="0"/>
              <a:t>manufacturing</a:t>
            </a:r>
            <a:r>
              <a:rPr lang="en-US" sz="2000" dirty="0" smtClean="0"/>
              <a:t> during the Han period, resulted in increased productivity that paved the way for China to open up and contact other people of other cultures.</a:t>
            </a:r>
          </a:p>
          <a:p>
            <a:pPr>
              <a:lnSpc>
                <a:spcPts val="1900"/>
              </a:lnSpc>
            </a:pPr>
            <a:endParaRPr lang="en-US" sz="2000" dirty="0" smtClean="0"/>
          </a:p>
          <a:p>
            <a:r>
              <a:rPr lang="en-US" sz="2000" dirty="0" smtClean="0"/>
              <a:t>At this time, the Chinese were master </a:t>
            </a:r>
            <a:r>
              <a:rPr lang="en-US" sz="2000" b="1" dirty="0" smtClean="0"/>
              <a:t>ironworkers</a:t>
            </a:r>
            <a:r>
              <a:rPr lang="en-US" sz="2000" dirty="0" smtClean="0"/>
              <a:t>. Iron armor and weapons made the armies of the time more powerful. Iron plows and wheelbarrows improved farming.</a:t>
            </a:r>
            <a:endParaRPr lang="en-US" sz="2000" dirty="0" smtClean="0"/>
          </a:p>
        </p:txBody>
      </p:sp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bright="6000" contrast="10000"/>
          </a:blip>
          <a:srcRect l="38667"/>
          <a:stretch>
            <a:fillRect/>
          </a:stretch>
        </p:blipFill>
        <p:spPr bwMode="auto">
          <a:xfrm>
            <a:off x="4953000" y="1733550"/>
            <a:ext cx="3657600" cy="2454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099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04950"/>
            <a:ext cx="3733800" cy="25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Silk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a delicate, 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soft, highly valued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cloth made from a thread produced 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by </a:t>
            </a:r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silkworms</a:t>
            </a:r>
            <a:r>
              <a:rPr lang="en-US" sz="2000" dirty="0" smtClean="0"/>
              <a:t>, was a valuable Chinese commodity. The process of its production was a highly guarded secret that if breached was punishable by </a:t>
            </a:r>
            <a:r>
              <a:rPr lang="en-US" sz="2000" b="1" dirty="0" smtClean="0"/>
              <a:t>death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677" y="1276350"/>
            <a:ext cx="4228923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Trade Routes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1733550"/>
            <a:ext cx="426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Han conquests in </a:t>
            </a:r>
            <a:r>
              <a:rPr lang="en-US" sz="2000" b="1" dirty="0" smtClean="0"/>
              <a:t>Central Asia </a:t>
            </a:r>
            <a:r>
              <a:rPr lang="en-US" sz="2000" dirty="0" smtClean="0"/>
              <a:t>helped improve trade. The most important route was known as </a:t>
            </a:r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Silk </a:t>
            </a:r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Road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not 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 actual road, but a 4,000-mile long network of trade routes that connected China to Europe, the Middle East and North Africa</a:t>
            </a:r>
            <a:r>
              <a:rPr lang="en-US" sz="2000" dirty="0" smtClean="0"/>
              <a:t>. </a:t>
            </a:r>
            <a:r>
              <a:rPr lang="en-US" sz="2000" dirty="0" smtClean="0"/>
              <a:t>Bandits made travel along </a:t>
            </a:r>
            <a:r>
              <a:rPr lang="en-US" sz="2000" dirty="0" smtClean="0"/>
              <a:t>the </a:t>
            </a:r>
            <a:r>
              <a:rPr lang="en-US" sz="2000" b="1" dirty="0" smtClean="0"/>
              <a:t>Silk Road</a:t>
            </a:r>
            <a:r>
              <a:rPr lang="en-US" sz="2000" dirty="0" smtClean="0"/>
              <a:t> very dangerous.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09750"/>
            <a:ext cx="3858936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099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14350"/>
            <a:ext cx="8686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It </a:t>
            </a:r>
            <a:r>
              <a:rPr lang="en-US" sz="2000" b="1" dirty="0" smtClean="0"/>
              <a:t>was</a:t>
            </a:r>
            <a:r>
              <a:rPr lang="en-US" sz="2000" dirty="0" smtClean="0"/>
              <a:t> very rare </a:t>
            </a:r>
            <a:r>
              <a:rPr lang="en-US" sz="2000" dirty="0" smtClean="0"/>
              <a:t>for the large, well protected Chinese caravans to travel the </a:t>
            </a:r>
            <a:r>
              <a:rPr lang="en-US" sz="2000" dirty="0" smtClean="0"/>
              <a:t>whole distance since the trade system functioned as a chain. </a:t>
            </a:r>
            <a:r>
              <a:rPr lang="en-US" sz="2000" dirty="0" smtClean="0"/>
              <a:t>Chinese traders would unload their goods in Central Asia. Merchants from faraway places such as </a:t>
            </a:r>
            <a:r>
              <a:rPr lang="en-US" sz="2000" b="1" dirty="0" smtClean="0"/>
              <a:t>Rome</a:t>
            </a:r>
            <a:r>
              <a:rPr lang="en-US" sz="2000" dirty="0" smtClean="0"/>
              <a:t>, </a:t>
            </a:r>
            <a:r>
              <a:rPr lang="en-US" sz="2000" b="1" dirty="0" smtClean="0"/>
              <a:t>were</a:t>
            </a:r>
            <a:r>
              <a:rPr lang="en-US" sz="2000" dirty="0" smtClean="0"/>
              <a:t> shipping </a:t>
            </a:r>
            <a:r>
              <a:rPr lang="en-US" sz="2000" b="1" dirty="0" smtClean="0"/>
              <a:t>goods</a:t>
            </a:r>
            <a:r>
              <a:rPr lang="en-US" sz="2000" dirty="0" smtClean="0"/>
              <a:t> back and forth from one trade center to the other. In addition to </a:t>
            </a:r>
            <a:r>
              <a:rPr lang="en-US" sz="2000" b="1" dirty="0" smtClean="0"/>
              <a:t>silk</a:t>
            </a:r>
            <a:r>
              <a:rPr lang="en-US" sz="2000" dirty="0" smtClean="0"/>
              <a:t>, major commodities traded included gold, jade, tea and spices.</a:t>
            </a:r>
            <a:endParaRPr lang="en-US" sz="20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2000" contrast="6000"/>
          </a:blip>
          <a:srcRect t="8120" b="4764"/>
          <a:stretch>
            <a:fillRect/>
          </a:stretch>
        </p:blipFill>
        <p:spPr bwMode="auto">
          <a:xfrm>
            <a:off x="0" y="2274794"/>
            <a:ext cx="9144000" cy="28687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Buddhism Comes to China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9600" y="1504950"/>
            <a:ext cx="426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/>
              <a:t>Buddhism</a:t>
            </a:r>
            <a:r>
              <a:rPr lang="en-US" sz="2000" dirty="0" smtClean="0"/>
              <a:t> </a:t>
            </a:r>
            <a:r>
              <a:rPr lang="en-US" sz="2000" dirty="0" smtClean="0"/>
              <a:t>was  It was </a:t>
            </a:r>
            <a:r>
              <a:rPr lang="en-US" sz="2000" dirty="0" smtClean="0"/>
              <a:t>introduced </a:t>
            </a:r>
            <a:r>
              <a:rPr lang="en-US" sz="2000" dirty="0" smtClean="0"/>
              <a:t>to China </a:t>
            </a:r>
            <a:r>
              <a:rPr lang="en-US" sz="2000" dirty="0" smtClean="0"/>
              <a:t>through the </a:t>
            </a:r>
            <a:r>
              <a:rPr lang="en-US" sz="2000" b="1" dirty="0" smtClean="0"/>
              <a:t>Silk </a:t>
            </a:r>
            <a:r>
              <a:rPr lang="en-US" sz="2000" b="1" dirty="0" smtClean="0"/>
              <a:t>Road</a:t>
            </a:r>
            <a:r>
              <a:rPr lang="en-US" sz="2000" dirty="0" smtClean="0"/>
              <a:t>,</a:t>
            </a:r>
            <a:r>
              <a:rPr lang="en-US" sz="2000" dirty="0" smtClean="0"/>
              <a:t> by </a:t>
            </a:r>
            <a:r>
              <a:rPr lang="en-US" sz="2000" dirty="0" smtClean="0"/>
              <a:t>monks </a:t>
            </a:r>
            <a:r>
              <a:rPr lang="en-US" sz="2000" dirty="0" smtClean="0"/>
              <a:t>from India during the latter part of the Han dynasty (ca. 150 CE) and took over a century to become assimilated </a:t>
            </a:r>
            <a:r>
              <a:rPr lang="en-US" sz="2000" dirty="0" smtClean="0"/>
              <a:t>into </a:t>
            </a:r>
            <a:r>
              <a:rPr lang="en-US" sz="2000" b="1" dirty="0" smtClean="0"/>
              <a:t>Chinese</a:t>
            </a:r>
            <a:r>
              <a:rPr lang="en-US" sz="2000" dirty="0" smtClean="0"/>
              <a:t> culture. One of the key forces of </a:t>
            </a:r>
            <a:r>
              <a:rPr lang="en-US" sz="2000" b="1" dirty="0" smtClean="0"/>
              <a:t>Buddhism's</a:t>
            </a:r>
            <a:r>
              <a:rPr lang="en-US" sz="2000" dirty="0" smtClean="0"/>
              <a:t> success was Daoism</a:t>
            </a:r>
            <a:r>
              <a:rPr lang="en-US" sz="2000" dirty="0" smtClean="0"/>
              <a:t>. Both </a:t>
            </a:r>
            <a:r>
              <a:rPr lang="en-US" sz="2000" b="1" dirty="0" smtClean="0"/>
              <a:t>Buddhism</a:t>
            </a:r>
            <a:r>
              <a:rPr lang="en-US" sz="2000" dirty="0" smtClean="0"/>
              <a:t> and Daoism benefited from this exchange.</a:t>
            </a:r>
            <a:endParaRPr lang="en-US" sz="2000" dirty="0" smtClean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9000"/>
          </a:blip>
          <a:srcRect l="7143" r="7143"/>
          <a:stretch>
            <a:fillRect/>
          </a:stretch>
        </p:blipFill>
        <p:spPr bwMode="auto">
          <a:xfrm>
            <a:off x="457200" y="1504950"/>
            <a:ext cx="3733800" cy="296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099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76350"/>
            <a:ext cx="48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 </a:t>
            </a:r>
            <a:r>
              <a:rPr lang="en-US" sz="2000" b="1" dirty="0" smtClean="0"/>
              <a:t>Buddhism</a:t>
            </a:r>
            <a:r>
              <a:rPr lang="en-US" sz="2000" dirty="0" smtClean="0"/>
              <a:t> that first became </a:t>
            </a:r>
            <a:r>
              <a:rPr lang="en-US" sz="2000" b="1" dirty="0" smtClean="0"/>
              <a:t>popular in China</a:t>
            </a:r>
            <a:r>
              <a:rPr lang="en-US" sz="2000" dirty="0" smtClean="0"/>
              <a:t> during the Han dynasty was deeply </a:t>
            </a:r>
            <a:r>
              <a:rPr lang="en-US" sz="2000" dirty="0" smtClean="0"/>
              <a:t>colored </a:t>
            </a:r>
            <a:r>
              <a:rPr lang="en-US" sz="2000" dirty="0" smtClean="0"/>
              <a:t>with magical practices, making it compatible </a:t>
            </a:r>
            <a:r>
              <a:rPr lang="en-US" sz="2000" dirty="0" smtClean="0"/>
              <a:t>with </a:t>
            </a:r>
            <a:r>
              <a:rPr lang="en-US" sz="2000" b="1" dirty="0" smtClean="0"/>
              <a:t>popular </a:t>
            </a:r>
            <a:r>
              <a:rPr lang="en-US" sz="2000" b="1" dirty="0" smtClean="0"/>
              <a:t>Chinese</a:t>
            </a:r>
            <a:r>
              <a:rPr lang="en-US" sz="2000" dirty="0" smtClean="0"/>
              <a:t> </a:t>
            </a:r>
            <a:r>
              <a:rPr lang="en-US" sz="2000" dirty="0" smtClean="0"/>
              <a:t>Daoism </a:t>
            </a:r>
            <a:r>
              <a:rPr lang="en-US" sz="2000" dirty="0" smtClean="0"/>
              <a:t>(a combination of folk beliefs and practices and philosophy</a:t>
            </a:r>
            <a:r>
              <a:rPr lang="en-US" sz="2000" dirty="0" smtClean="0"/>
              <a:t>). Many Chinese saw in Buddhism’s message a more hopeful religion. Later </a:t>
            </a:r>
            <a:r>
              <a:rPr lang="en-US" sz="2000" b="1" dirty="0" smtClean="0"/>
              <a:t>Chinese</a:t>
            </a:r>
            <a:r>
              <a:rPr lang="en-US" sz="2000" dirty="0" smtClean="0"/>
              <a:t> emperors worshiped Lao-tzu and the </a:t>
            </a:r>
            <a:r>
              <a:rPr lang="en-US" sz="2000" b="1" dirty="0" smtClean="0"/>
              <a:t>Buddha</a:t>
            </a:r>
            <a:r>
              <a:rPr lang="en-US" sz="2000" dirty="0" smtClean="0"/>
              <a:t> on the same altar.</a:t>
            </a:r>
            <a:endParaRPr lang="en-US" sz="2000" dirty="0"/>
          </a:p>
        </p:txBody>
      </p:sp>
      <p:pic>
        <p:nvPicPr>
          <p:cNvPr id="5122" name="Picture 2" descr="Image result for how did buddhism come to china"/>
          <p:cNvPicPr>
            <a:picLocks noChangeAspect="1" noChangeArrowheads="1"/>
          </p:cNvPicPr>
          <p:nvPr/>
        </p:nvPicPr>
        <p:blipFill>
          <a:blip r:embed="rId2" cstate="print">
            <a:lum contrast="7000"/>
          </a:blip>
          <a:srcRect/>
          <a:stretch>
            <a:fillRect/>
          </a:stretch>
        </p:blipFill>
        <p:spPr bwMode="auto">
          <a:xfrm>
            <a:off x="5486400" y="1047750"/>
            <a:ext cx="3190875" cy="33809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Final thoughts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5735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kern="0" dirty="0" smtClean="0"/>
              <a:t>Han rulers moved away from Legalism and based the new government on Confucianism.</a:t>
            </a:r>
            <a:endParaRPr lang="en-US" sz="2000" kern="0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kern="0" dirty="0" smtClean="0"/>
              <a:t>Under the Han China flourished into a stable and prosperous society</a:t>
            </a:r>
            <a:r>
              <a:rPr lang="en-US" sz="2000" kern="0" dirty="0" smtClean="0"/>
              <a:t>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2000" kern="0" dirty="0" smtClean="0"/>
              <a:t>Contact with other people brought Buddhism into the country.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229189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</a:rPr>
              <a:t>Jim Soto © 2018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38150"/>
            <a:ext cx="9144000" cy="12953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IRTH OF A HERO" panose="02000000000000000000" pitchFamily="2" charset="0"/>
                <a:ea typeface="+mj-ea"/>
                <a:cs typeface="+mj-cs"/>
              </a:rPr>
              <a:t>NEXT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uLnTx/>
              <a:uFillTx/>
              <a:latin typeface="BIRTH OF A HERO" panose="02000000000000000000" pitchFamily="2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 rot="523213">
            <a:off x="1090218" y="1871350"/>
            <a:ext cx="6963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300" dirty="0" smtClean="0">
                <a:solidFill>
                  <a:srgbClr val="FF0000"/>
                </a:solidFill>
                <a:latin typeface="Baron Kuffner" pitchFamily="34" charset="0"/>
              </a:rPr>
              <a:t>TEST 2</a:t>
            </a:r>
            <a:endParaRPr lang="en-US" sz="9600" spc="300" dirty="0">
              <a:solidFill>
                <a:srgbClr val="FF0000"/>
              </a:solidFill>
              <a:latin typeface="Baron Kuffn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2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han dynasty statu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r="37546"/>
          <a:stretch>
            <a:fillRect/>
          </a:stretch>
        </p:blipFill>
        <p:spPr bwMode="auto">
          <a:xfrm>
            <a:off x="6629400" y="-323850"/>
            <a:ext cx="2514600" cy="563834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57200" y="1733550"/>
            <a:ext cx="67056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Though it was harsh, the rule of the first Qin emperor helped to unify northern China. With the building of the </a:t>
            </a:r>
            <a:r>
              <a:rPr lang="en-US" sz="2000" b="1" dirty="0" smtClean="0"/>
              <a:t>Great Wall</a:t>
            </a:r>
            <a:r>
              <a:rPr lang="en-US" sz="2000" dirty="0" smtClean="0"/>
              <a:t>, he strengthened defenses on </a:t>
            </a:r>
            <a:r>
              <a:rPr lang="en-US" sz="2000" dirty="0"/>
              <a:t>the </a:t>
            </a:r>
            <a:r>
              <a:rPr lang="en-US" sz="2000" dirty="0" smtClean="0"/>
              <a:t>northern frontier. But his successor could not hold on to power. The Qin gave way to a new dynasty that would last for </a:t>
            </a:r>
            <a:r>
              <a:rPr lang="en-US" sz="2000" b="1" dirty="0" smtClean="0"/>
              <a:t>400</a:t>
            </a:r>
            <a:r>
              <a:rPr lang="en-US" sz="2000" dirty="0" smtClean="0"/>
              <a:t> years.</a:t>
            </a:r>
            <a:endParaRPr lang="en-US" sz="20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395704"/>
            <a:ext cx="8686799" cy="8806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u="sng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Part I: The Han Dynasty</a:t>
            </a:r>
          </a:p>
        </p:txBody>
      </p:sp>
    </p:spTree>
    <p:extLst>
      <p:ext uri="{BB962C8B-B14F-4D97-AF65-F5344CB8AC3E}">
        <p14:creationId xmlns:p14="http://schemas.microsoft.com/office/powerpoint/2010/main" xmlns="" val="265587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66751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kern="0" dirty="0" smtClean="0"/>
              <a:t>To learn more about this topic read pages 178 thru 185 and complete the </a:t>
            </a:r>
            <a:r>
              <a:rPr lang="en-US" sz="2000" i="1" kern="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section 4 assessment</a:t>
            </a:r>
            <a:r>
              <a:rPr lang="en-US" sz="2000" kern="0" dirty="0" smtClean="0"/>
              <a:t>. Show me the completed work when complete.</a:t>
            </a:r>
            <a:endParaRPr lang="en-US" sz="2000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14875" b="30579"/>
          <a:stretch>
            <a:fillRect/>
          </a:stretch>
        </p:blipFill>
        <p:spPr bwMode="auto">
          <a:xfrm>
            <a:off x="0" y="1497077"/>
            <a:ext cx="9144000" cy="36464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1" y="361950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Rise of the Han Dynasty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276350"/>
            <a:ext cx="4648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Liu Bang </a:t>
            </a:r>
            <a:r>
              <a:rPr lang="en-US" sz="2000" dirty="0" smtClean="0"/>
              <a:t>(c.256-195 BC) and his army won the civil wars that followed the collapse of the </a:t>
            </a:r>
            <a:r>
              <a:rPr lang="en-US" sz="2000" b="1" dirty="0" smtClean="0"/>
              <a:t>Qin Dynasty</a:t>
            </a:r>
            <a:r>
              <a:rPr lang="en-US" sz="2000" dirty="0" smtClean="0"/>
              <a:t>, and was the founder of the </a:t>
            </a:r>
            <a:r>
              <a:rPr lang="en-US" sz="2000" b="1" dirty="0" smtClean="0"/>
              <a:t>Han Dynasty</a:t>
            </a:r>
            <a:r>
              <a:rPr lang="en-US" sz="2000" dirty="0" smtClean="0"/>
              <a:t>, which ruled with a short break for four centuries. Because of the belief in the </a:t>
            </a:r>
            <a:r>
              <a:rPr lang="en-US" sz="2000" b="1" dirty="0" smtClean="0"/>
              <a:t>Mandate from Heaven </a:t>
            </a:r>
            <a:r>
              <a:rPr lang="en-US" sz="2000" dirty="0" smtClean="0"/>
              <a:t>by the Chinese population, he was able to secure his power.</a:t>
            </a:r>
          </a:p>
          <a:p>
            <a:r>
              <a:rPr lang="en-US" sz="2000" dirty="0" smtClean="0"/>
              <a:t>He was one of only two peasants or rose to become Emperor (the other being the founder of the </a:t>
            </a:r>
            <a:r>
              <a:rPr lang="en-US" sz="2000" b="1" dirty="0" smtClean="0"/>
              <a:t>Ming</a:t>
            </a:r>
            <a:r>
              <a:rPr lang="en-US" sz="2000" dirty="0" smtClean="0"/>
              <a:t> </a:t>
            </a:r>
            <a:r>
              <a:rPr lang="en-US" sz="2000" b="1" dirty="0" smtClean="0"/>
              <a:t>dynasty</a:t>
            </a:r>
            <a:r>
              <a:rPr lang="en-US" sz="2000" dirty="0" smtClean="0"/>
              <a:t>).</a:t>
            </a:r>
          </a:p>
        </p:txBody>
      </p:sp>
      <p:pic>
        <p:nvPicPr>
          <p:cNvPr id="15362" name="Picture 2" descr="Image result for china han dynasty map"/>
          <p:cNvPicPr>
            <a:picLocks noChangeAspect="1" noChangeArrowheads="1"/>
          </p:cNvPicPr>
          <p:nvPr/>
        </p:nvPicPr>
        <p:blipFill>
          <a:blip r:embed="rId2" cstate="print">
            <a:lum bright="-5000" contrast="12000"/>
          </a:blip>
          <a:srcRect/>
          <a:stretch>
            <a:fillRect/>
          </a:stretch>
        </p:blipFill>
        <p:spPr bwMode="auto">
          <a:xfrm>
            <a:off x="5257800" y="1581150"/>
            <a:ext cx="3448050" cy="293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099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200150"/>
            <a:ext cx="419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People were more comfortable with Liu Bang’s rule because his brand of Legalism was less strict than </a:t>
            </a:r>
            <a:r>
              <a:rPr lang="en-US" altLang="pt-BR" sz="2000" dirty="0" smtClean="0"/>
              <a:t>Shi Huangdi’s</a:t>
            </a:r>
            <a:r>
              <a:rPr lang="en-US" sz="2000" dirty="0" smtClean="0"/>
              <a:t>. With new government reforms that lowered taxes to the poor, improved education and made punishments less severe, Liu Bang ushered in a 400-year period of prosperity—sometimes referred to as </a:t>
            </a:r>
            <a:r>
              <a:rPr lang="en-US" sz="2000" b="1" dirty="0" smtClean="0"/>
              <a:t>China's first golden age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14295" r="12344"/>
          <a:stretch>
            <a:fillRect/>
          </a:stretch>
        </p:blipFill>
        <p:spPr bwMode="auto">
          <a:xfrm rot="203293">
            <a:off x="5791200" y="532071"/>
            <a:ext cx="2819400" cy="2163725"/>
          </a:xfrm>
          <a:prstGeom prst="rect">
            <a:avLst/>
          </a:prstGeom>
          <a:noFill/>
        </p:spPr>
      </p:pic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 l="9600" r="12325"/>
          <a:stretch>
            <a:fillRect/>
          </a:stretch>
        </p:blipFill>
        <p:spPr bwMode="auto">
          <a:xfrm rot="21332774">
            <a:off x="5110644" y="2527640"/>
            <a:ext cx="2874935" cy="22093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1504950"/>
            <a:ext cx="441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Emperor Wudi </a:t>
            </a:r>
            <a:r>
              <a:rPr lang="en-US" sz="2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of Han, was the seventh emperor of the Han Dynasty</a:t>
            </a:r>
            <a:r>
              <a:rPr lang="en-US" sz="2000" dirty="0" smtClean="0"/>
              <a:t>. He ruled the </a:t>
            </a:r>
            <a:r>
              <a:rPr lang="en-US" sz="2000" b="1" dirty="0" smtClean="0"/>
              <a:t>empire</a:t>
            </a:r>
            <a:r>
              <a:rPr lang="en-US" sz="2000" dirty="0" smtClean="0"/>
              <a:t> from 141 to 87 BC. Emperor Wudi inherited the Han </a:t>
            </a:r>
            <a:r>
              <a:rPr lang="en-US" sz="2000" b="1" dirty="0" smtClean="0"/>
              <a:t>empire</a:t>
            </a:r>
            <a:r>
              <a:rPr lang="en-US" sz="2000" dirty="0" smtClean="0"/>
              <a:t> when he was 15. He expanded the empire. By 101, </a:t>
            </a:r>
            <a:r>
              <a:rPr lang="en-US" sz="2000" b="1" dirty="0" smtClean="0"/>
              <a:t>Wudi's</a:t>
            </a:r>
            <a:r>
              <a:rPr lang="en-US" sz="2000" dirty="0" smtClean="0"/>
              <a:t> troops had extended Chinese control in all directions. </a:t>
            </a:r>
            <a:r>
              <a:rPr lang="en-US" sz="2000" b="1" dirty="0" smtClean="0"/>
              <a:t>Wudi </a:t>
            </a:r>
            <a:r>
              <a:rPr lang="en-US" sz="2000" dirty="0" smtClean="0"/>
              <a:t>is also </a:t>
            </a:r>
            <a:r>
              <a:rPr lang="en-US" sz="2000" b="1" dirty="0" smtClean="0"/>
              <a:t>known for</a:t>
            </a:r>
            <a:r>
              <a:rPr lang="en-US" sz="2000" dirty="0" smtClean="0"/>
              <a:t> making </a:t>
            </a:r>
            <a:r>
              <a:rPr lang="en-US" sz="2000" b="1" dirty="0" smtClean="0"/>
              <a:t>Confucianism</a:t>
            </a:r>
            <a:r>
              <a:rPr lang="en-US" sz="2000" dirty="0" smtClean="0"/>
              <a:t> the official state religion.</a:t>
            </a: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Wudi Creates a New Government</a:t>
            </a:r>
          </a:p>
        </p:txBody>
      </p:sp>
      <p:pic>
        <p:nvPicPr>
          <p:cNvPr id="13314" name="Picture 2" descr="Image result for emperor wudi of han"/>
          <p:cNvPicPr>
            <a:picLocks noChangeAspect="1" noChangeArrowheads="1"/>
          </p:cNvPicPr>
          <p:nvPr/>
        </p:nvPicPr>
        <p:blipFill>
          <a:blip r:embed="rId2" cstate="print"/>
          <a:srcRect l="9756" t="6079" r="8537"/>
          <a:stretch>
            <a:fillRect/>
          </a:stretch>
        </p:blipFill>
        <p:spPr bwMode="auto">
          <a:xfrm>
            <a:off x="397205" y="1504950"/>
            <a:ext cx="3788623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178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381000" y="285750"/>
            <a:ext cx="8305800" cy="1371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 Wudi learned from his father’s rule – </a:t>
            </a:r>
            <a:r>
              <a:rPr lang="en-US" sz="2000" i="1" dirty="0" smtClean="0"/>
              <a:t>treat your people well and they in turn will not rise up against you</a:t>
            </a:r>
            <a:r>
              <a:rPr lang="en-US" sz="2000" dirty="0" smtClean="0"/>
              <a:t>. He established an academy to train young men in the classics to assure a line of Confucian-thinking government officials. The academy grew to more than 10,000 by the end of the dynasty.</a:t>
            </a:r>
            <a:endParaRPr lang="en-US" sz="2000" dirty="0"/>
          </a:p>
        </p:txBody>
      </p:sp>
      <p:pic>
        <p:nvPicPr>
          <p:cNvPr id="12290" name="Picture 2" descr="Image result for emperor wu han movie"/>
          <p:cNvPicPr>
            <a:picLocks noChangeAspect="1" noChangeArrowheads="1"/>
          </p:cNvPicPr>
          <p:nvPr/>
        </p:nvPicPr>
        <p:blipFill>
          <a:blip r:embed="rId2" cstate="print">
            <a:lum bright="-16000" contrast="19000"/>
          </a:blip>
          <a:srcRect t="2794" b="27120"/>
          <a:stretch>
            <a:fillRect/>
          </a:stretch>
        </p:blipFill>
        <p:spPr bwMode="auto">
          <a:xfrm>
            <a:off x="0" y="1727319"/>
            <a:ext cx="9144000" cy="341618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962150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/>
              <a:t>The daily life in </a:t>
            </a:r>
            <a:r>
              <a:rPr lang="en-US" sz="2000" b="1" dirty="0" smtClean="0"/>
              <a:t>China</a:t>
            </a:r>
            <a:r>
              <a:rPr lang="en-US" sz="2000" dirty="0" smtClean="0"/>
              <a:t> had become much better during the </a:t>
            </a:r>
            <a:r>
              <a:rPr lang="en-US" sz="2000" b="1" dirty="0" smtClean="0"/>
              <a:t>Han </a:t>
            </a:r>
            <a:r>
              <a:rPr lang="en-US" sz="2000" b="1" dirty="0" smtClean="0"/>
              <a:t>Dynasty</a:t>
            </a:r>
            <a:r>
              <a:rPr lang="en-US" sz="2000" dirty="0" smtClean="0"/>
              <a:t>, particularly during Wudi’s rule.</a:t>
            </a:r>
            <a:endParaRPr lang="en-US" sz="20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7200" y="395704"/>
            <a:ext cx="8686799" cy="6489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BIRTH OF A HERO" panose="02000000000000000000" pitchFamily="2" charset="0"/>
              </a:rPr>
              <a:t>Family Life</a:t>
            </a:r>
          </a:p>
        </p:txBody>
      </p:sp>
      <p:pic>
        <p:nvPicPr>
          <p:cNvPr id="2048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276350"/>
            <a:ext cx="4989129" cy="33844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976</Words>
  <Application>Microsoft Office PowerPoint</Application>
  <PresentationFormat>On-screen Show (16:9)</PresentationFormat>
  <Paragraphs>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WORLD HISTORY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</dc:title>
  <dc:creator>Jim</dc:creator>
  <cp:lastModifiedBy>Jim</cp:lastModifiedBy>
  <cp:revision>199</cp:revision>
  <dcterms:created xsi:type="dcterms:W3CDTF">2018-08-02T00:45:41Z</dcterms:created>
  <dcterms:modified xsi:type="dcterms:W3CDTF">2018-11-13T01:29:42Z</dcterms:modified>
</cp:coreProperties>
</file>