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74" r:id="rId5"/>
    <p:sldId id="277" r:id="rId6"/>
    <p:sldId id="278" r:id="rId7"/>
    <p:sldId id="270" r:id="rId8"/>
    <p:sldId id="276" r:id="rId9"/>
    <p:sldId id="268"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04" y="-18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B1810-591C-4CEE-A8F5-FC810F52E8CF}"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B1810-591C-4CEE-A8F5-FC810F52E8CF}"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1450"/>
            <a:ext cx="2057400"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1450"/>
            <a:ext cx="6019800"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B1810-591C-4CEE-A8F5-FC810F52E8CF}"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B1810-591C-4CEE-A8F5-FC810F52E8CF}"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B1810-591C-4CEE-A8F5-FC810F52E8CF}"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00125"/>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0125"/>
            <a:ext cx="4038600" cy="282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B1810-591C-4CEE-A8F5-FC810F52E8CF}"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B1810-591C-4CEE-A8F5-FC810F52E8CF}"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B1810-591C-4CEE-A8F5-FC810F52E8CF}"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B1810-591C-4CEE-A8F5-FC810F52E8CF}"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B1810-591C-4CEE-A8F5-FC810F52E8CF}"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B1810-591C-4CEE-A8F5-FC810F52E8CF}"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AD38C-9114-4629-BA1C-C5500E255CFC}"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5000" b="-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D5B1810-591C-4CEE-A8F5-FC810F52E8CF}" type="datetimeFigureOut">
              <a:rPr lang="en-US" smtClean="0"/>
              <a:pPr/>
              <a:t>11/8/2020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D3AD38C-9114-4629-BA1C-C5500E255C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im\Desktop\14175185930599.jpg"/>
          <p:cNvPicPr>
            <a:picLocks noChangeAspect="1" noChangeArrowheads="1"/>
          </p:cNvPicPr>
          <p:nvPr/>
        </p:nvPicPr>
        <p:blipFill>
          <a:blip r:embed="rId2" cstate="print"/>
          <a:srcRect/>
          <a:stretch>
            <a:fillRect/>
          </a:stretch>
        </p:blipFill>
        <p:spPr bwMode="auto">
          <a:xfrm>
            <a:off x="0" y="0"/>
            <a:ext cx="9144000" cy="5143500"/>
          </a:xfrm>
          <a:prstGeom prst="rect">
            <a:avLst/>
          </a:prstGeom>
          <a:noFill/>
        </p:spPr>
      </p:pic>
      <p:sp>
        <p:nvSpPr>
          <p:cNvPr id="9" name="Title 1"/>
          <p:cNvSpPr txBox="1">
            <a:spLocks/>
          </p:cNvSpPr>
          <p:nvPr/>
        </p:nvSpPr>
        <p:spPr>
          <a:xfrm>
            <a:off x="0" y="3943350"/>
            <a:ext cx="9144000" cy="762000"/>
          </a:xfrm>
          <a:prstGeom prst="rect">
            <a:avLst/>
          </a:prstGeom>
        </p:spPr>
        <p:txBody>
          <a:bodyPr vert="horz" lIns="91440" tIns="45720" rIns="91440" bIns="45720" rtlCol="0" anchor="ctr">
            <a:noAutofit/>
          </a:bodyPr>
          <a:lstStyle/>
          <a:p>
            <a:pPr lvl="0" algn="ctr">
              <a:spcBef>
                <a:spcPct val="0"/>
              </a:spcBef>
              <a:defRPr/>
            </a:pPr>
            <a:r>
              <a:rPr lang="es-ES_tradnl" sz="3200" b="1" spc="300" dirty="0" smtClean="0">
                <a:solidFill>
                  <a:schemeClr val="bg1">
                    <a:lumMod val="95000"/>
                  </a:schemeClr>
                </a:solidFill>
                <a:effectLst>
                  <a:glow rad="101600">
                    <a:schemeClr val="accent6">
                      <a:satMod val="175000"/>
                      <a:alpha val="40000"/>
                    </a:schemeClr>
                  </a:glow>
                  <a:outerShdw blurRad="38100" dist="38100" dir="2700000" algn="tl">
                    <a:srgbClr val="000000">
                      <a:alpha val="43137"/>
                    </a:srgbClr>
                  </a:outerShdw>
                </a:effectLst>
                <a:latin typeface="BIRTH OF A HERO" pitchFamily="2" charset="0"/>
              </a:rPr>
              <a:t>Proyecto de Abolicionistas</a:t>
            </a:r>
            <a:endParaRPr kumimoji="0" lang="es-ES_tradnl" sz="3200" b="1" i="0" u="none" strike="noStrike" kern="1200" cap="none" spc="300" normalizeH="0" baseline="0" dirty="0" smtClean="0">
              <a:ln>
                <a:noFill/>
              </a:ln>
              <a:solidFill>
                <a:schemeClr val="bg1">
                  <a:lumMod val="95000"/>
                </a:schemeClr>
              </a:solidFill>
              <a:effectLst>
                <a:glow rad="101600">
                  <a:schemeClr val="accent6">
                    <a:satMod val="175000"/>
                    <a:alpha val="40000"/>
                  </a:schemeClr>
                </a:glow>
                <a:outerShdw blurRad="38100" dist="38100" dir="2700000" algn="tl">
                  <a:srgbClr val="000000">
                    <a:alpha val="43137"/>
                  </a:srgbClr>
                </a:outerShdw>
              </a:effectLst>
              <a:uLnTx/>
              <a:uFillTx/>
              <a:latin typeface="BIRTH OF A HERO" pitchFamily="2" charset="0"/>
              <a:ea typeface="+mj-ea"/>
              <a:cs typeface="+mj-cs"/>
            </a:endParaRPr>
          </a:p>
        </p:txBody>
      </p:sp>
      <p:sp>
        <p:nvSpPr>
          <p:cNvPr id="10" name="Title 1"/>
          <p:cNvSpPr>
            <a:spLocks noGrp="1"/>
          </p:cNvSpPr>
          <p:nvPr>
            <p:ph type="ctrTitle"/>
          </p:nvPr>
        </p:nvSpPr>
        <p:spPr>
          <a:xfrm>
            <a:off x="2057400" y="1276350"/>
            <a:ext cx="7086600" cy="1295400"/>
          </a:xfrm>
        </p:spPr>
        <p:txBody>
          <a:bodyPr>
            <a:noAutofit/>
          </a:bodyPr>
          <a:lstStyle/>
          <a:p>
            <a:r>
              <a:rPr lang="en-US" sz="8800" b="1" spc="300" dirty="0" smtClean="0">
                <a:solidFill>
                  <a:schemeClr val="tx1">
                    <a:lumMod val="65000"/>
                    <a:lumOff val="35000"/>
                  </a:schemeClr>
                </a:solidFill>
                <a:effectLst>
                  <a:glow rad="101600">
                    <a:schemeClr val="accent6">
                      <a:satMod val="175000"/>
                      <a:alpha val="40000"/>
                    </a:schemeClr>
                  </a:glow>
                </a:effectLst>
                <a:latin typeface="BIRTH OF A HERO" pitchFamily="2" charset="0"/>
              </a:rPr>
              <a:t>PUERTO RICO</a:t>
            </a:r>
            <a:endParaRPr lang="en-US" sz="8800" b="1" spc="300" dirty="0">
              <a:solidFill>
                <a:schemeClr val="tx1">
                  <a:lumMod val="65000"/>
                  <a:lumOff val="35000"/>
                </a:schemeClr>
              </a:solidFill>
              <a:effectLst>
                <a:glow rad="101600">
                  <a:schemeClr val="accent6">
                    <a:satMod val="175000"/>
                    <a:alpha val="40000"/>
                  </a:schemeClr>
                </a:glow>
              </a:effectLst>
              <a:latin typeface="BIRTH OF A HERO" pitchFamily="2" charset="0"/>
            </a:endParaRPr>
          </a:p>
        </p:txBody>
      </p:sp>
      <p:sp>
        <p:nvSpPr>
          <p:cNvPr id="11" name="Title 1"/>
          <p:cNvSpPr txBox="1">
            <a:spLocks/>
          </p:cNvSpPr>
          <p:nvPr/>
        </p:nvSpPr>
        <p:spPr>
          <a:xfrm>
            <a:off x="685800" y="514350"/>
            <a:ext cx="3352800" cy="990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b="1" spc="300" dirty="0" smtClean="0">
                <a:solidFill>
                  <a:schemeClr val="bg1">
                    <a:lumMod val="75000"/>
                  </a:schemeClr>
                </a:solidFill>
                <a:effectLst>
                  <a:glow rad="139700">
                    <a:schemeClr val="accent6">
                      <a:satMod val="175000"/>
                      <a:alpha val="40000"/>
                    </a:schemeClr>
                  </a:glow>
                </a:effectLst>
                <a:latin typeface="BIRTH OF A HERO" pitchFamily="2" charset="0"/>
                <a:ea typeface="+mj-ea"/>
                <a:cs typeface="+mj-cs"/>
              </a:rPr>
              <a:t>Historia de</a:t>
            </a:r>
            <a:endParaRPr kumimoji="0" lang="en-US" sz="4800" b="1" i="0" u="none" strike="noStrike" kern="1200" cap="none" spc="300" normalizeH="0" baseline="0" noProof="0" dirty="0" smtClean="0">
              <a:ln>
                <a:noFill/>
              </a:ln>
              <a:solidFill>
                <a:schemeClr val="bg1">
                  <a:lumMod val="75000"/>
                </a:schemeClr>
              </a:solidFill>
              <a:effectLst>
                <a:glow rad="139700">
                  <a:schemeClr val="accent6">
                    <a:satMod val="175000"/>
                    <a:alpha val="40000"/>
                  </a:schemeClr>
                </a:glow>
              </a:effectLst>
              <a:uLnTx/>
              <a:uFillTx/>
              <a:latin typeface="BIRTH OF A HERO" pitchFamily="2" charset="0"/>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ppt_x</p:attrName>
                                        </p:attrNameLst>
                                      </p:cBhvr>
                                      <p:tavLst>
                                        <p:tav tm="0">
                                          <p:val>
                                            <p:strVal val="#ppt_x"/>
                                          </p:val>
                                        </p:tav>
                                        <p:tav tm="100000">
                                          <p:val>
                                            <p:strVal val="#ppt_x"/>
                                          </p:val>
                                        </p:tav>
                                      </p:tavLst>
                                    </p:anim>
                                    <p:anim calcmode="lin" valueType="num">
                                      <p:cBhvr>
                                        <p:cTn id="9" dur="2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anim calcmode="lin" valueType="num">
                                      <p:cBhvr>
                                        <p:cTn id="13" dur="2000" fill="hold"/>
                                        <p:tgtEl>
                                          <p:spTgt spid="10"/>
                                        </p:tgtEl>
                                        <p:attrNameLst>
                                          <p:attrName>ppt_x</p:attrName>
                                        </p:attrNameLst>
                                      </p:cBhvr>
                                      <p:tavLst>
                                        <p:tav tm="0">
                                          <p:val>
                                            <p:strVal val="#ppt_x"/>
                                          </p:val>
                                        </p:tav>
                                        <p:tav tm="100000">
                                          <p:val>
                                            <p:strVal val="#ppt_x"/>
                                          </p:val>
                                        </p:tav>
                                      </p:tavLst>
                                    </p:anim>
                                    <p:anim calcmode="lin" valueType="num">
                                      <p:cBhvr>
                                        <p:cTn id="14" dur="2000" fill="hold"/>
                                        <p:tgtEl>
                                          <p:spTgt spid="10"/>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ppt_x</p:attrName>
                                        </p:attrNameLst>
                                      </p:cBhvr>
                                      <p:tavLst>
                                        <p:tav tm="0">
                                          <p:val>
                                            <p:strVal val="#ppt_x"/>
                                          </p:val>
                                        </p:tav>
                                        <p:tav tm="100000">
                                          <p:val>
                                            <p:strVal val="#ppt_x"/>
                                          </p:val>
                                        </p:tav>
                                      </p:tavLst>
                                    </p:anim>
                                    <p:anim calcmode="lin" valueType="num">
                                      <p:cBhvr>
                                        <p:cTn id="19" dur="2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657350"/>
            <a:ext cx="9144000" cy="8382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R" sz="48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rPr>
              <a:t>Presentación de los</a:t>
            </a:r>
            <a:r>
              <a:rPr kumimoji="0" lang="es-PR" sz="4800" b="1"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rPr>
              <a:t> Abolicionistas</a:t>
            </a:r>
            <a:endParaRPr kumimoji="0" lang="es-PR" sz="48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endParaRPr>
          </a:p>
        </p:txBody>
      </p:sp>
      <p:sp>
        <p:nvSpPr>
          <p:cNvPr id="9217" name="Rectangle 1"/>
          <p:cNvSpPr>
            <a:spLocks noChangeArrowheads="1"/>
          </p:cNvSpPr>
          <p:nvPr/>
        </p:nvSpPr>
        <p:spPr bwMode="auto">
          <a:xfrm>
            <a:off x="990600" y="3257550"/>
            <a:ext cx="7010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lumMod val="95000"/>
                  </a:schemeClr>
                </a:solidFill>
                <a:effectLst/>
                <a:ea typeface="Calibri" pitchFamily="34" charset="0"/>
                <a:cs typeface="Arial" pitchFamily="34" charset="0"/>
              </a:rPr>
              <a:t>“</a:t>
            </a:r>
            <a:r>
              <a:rPr kumimoji="0" lang="es-ES" sz="2000" b="1" i="1" u="none" strike="noStrike" cap="none" normalizeH="0" baseline="0" dirty="0" smtClean="0">
                <a:ln>
                  <a:noFill/>
                </a:ln>
                <a:solidFill>
                  <a:schemeClr val="bg1">
                    <a:lumMod val="95000"/>
                  </a:schemeClr>
                </a:solidFill>
                <a:effectLst/>
                <a:ea typeface="Calibri" pitchFamily="34" charset="0"/>
                <a:cs typeface="Arial" pitchFamily="34" charset="0"/>
              </a:rPr>
              <a:t>La esclavitud de los hombres, es la gran pena del mundo</a:t>
            </a:r>
            <a:r>
              <a:rPr kumimoji="0" lang="es-ES" sz="2000" b="1" i="0" u="none" strike="noStrike" cap="none" normalizeH="0" baseline="0" dirty="0" smtClean="0">
                <a:ln>
                  <a:noFill/>
                </a:ln>
                <a:solidFill>
                  <a:schemeClr val="bg1">
                    <a:lumMod val="95000"/>
                  </a:schemeClr>
                </a:solidFill>
                <a:effectLst/>
                <a:ea typeface="Calibri" pitchFamily="34" charset="0"/>
                <a:cs typeface="Arial" pitchFamily="34" charset="0"/>
              </a:rPr>
              <a:t>” </a:t>
            </a:r>
            <a:endParaRPr kumimoji="0" lang="en-US" sz="2000" b="0" i="0" u="none" strike="noStrike" cap="none" normalizeH="0" baseline="0" dirty="0" smtClean="0">
              <a:ln>
                <a:noFill/>
              </a:ln>
              <a:solidFill>
                <a:schemeClr val="bg1">
                  <a:lumMod val="95000"/>
                </a:schemeClr>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lumMod val="95000"/>
                  </a:schemeClr>
                </a:solidFill>
                <a:effectLst/>
                <a:ea typeface="Calibri" pitchFamily="34" charset="0"/>
                <a:cs typeface="Arial" pitchFamily="34" charset="0"/>
              </a:rPr>
              <a:t>				</a:t>
            </a:r>
            <a:r>
              <a:rPr lang="es-ES" sz="2000" b="1" dirty="0" smtClean="0">
                <a:solidFill>
                  <a:schemeClr val="bg1">
                    <a:lumMod val="95000"/>
                  </a:schemeClr>
                </a:solidFill>
                <a:ea typeface="Calibri" pitchFamily="34" charset="0"/>
                <a:cs typeface="Arial" pitchFamily="34" charset="0"/>
              </a:rPr>
              <a:t>                     </a:t>
            </a:r>
            <a:r>
              <a:rPr kumimoji="0" lang="es-ES" sz="2000" b="1" i="0" u="none" strike="noStrike" cap="none" normalizeH="0" baseline="0" dirty="0" smtClean="0">
                <a:ln>
                  <a:noFill/>
                </a:ln>
                <a:solidFill>
                  <a:schemeClr val="bg1">
                    <a:lumMod val="95000"/>
                  </a:schemeClr>
                </a:solidFill>
                <a:effectLst/>
                <a:ea typeface="Calibri" pitchFamily="34" charset="0"/>
                <a:cs typeface="Arial" pitchFamily="34" charset="0"/>
              </a:rPr>
              <a:t> - José Martí</a:t>
            </a:r>
            <a:endParaRPr kumimoji="0" lang="es-ES" sz="2000" b="0" i="0" u="none" strike="noStrike" cap="none" normalizeH="0" baseline="0" dirty="0" smtClean="0">
              <a:ln>
                <a:noFill/>
              </a:ln>
              <a:solidFill>
                <a:schemeClr val="bg1">
                  <a:lumMod val="95000"/>
                </a:schemeClr>
              </a:solidFill>
              <a:effectLst/>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1" y="285750"/>
            <a:ext cx="8686799" cy="797584"/>
          </a:xfrm>
          <a:prstGeom prst="rect">
            <a:avLst/>
          </a:prstGeom>
        </p:spPr>
        <p:txBody>
          <a:bodyPr>
            <a:noAutofit/>
          </a:bodyPr>
          <a:lstStyle/>
          <a:p>
            <a:pPr lvl="0">
              <a:spcBef>
                <a:spcPct val="0"/>
              </a:spcBef>
              <a:defRPr/>
            </a:pPr>
            <a:r>
              <a:rPr lang="es-ES" sz="4400" b="1" dirty="0" smtClean="0">
                <a:solidFill>
                  <a:schemeClr val="bg1"/>
                </a:solidFill>
                <a:effectLst>
                  <a:outerShdw blurRad="38100" dist="38100" dir="2700000" algn="tl">
                    <a:srgbClr val="000000">
                      <a:alpha val="43137"/>
                    </a:srgbClr>
                  </a:outerShdw>
                </a:effectLst>
                <a:latin typeface="BIRTH OF A HERO" pitchFamily="2" charset="0"/>
              </a:rPr>
              <a:t>¿De donde viene la esclavitud?</a:t>
            </a:r>
            <a:endParaRPr lang="es-ES" sz="4400" b="1" dirty="0">
              <a:solidFill>
                <a:schemeClr val="bg1"/>
              </a:solidFill>
              <a:effectLst>
                <a:outerShdw blurRad="38100" dist="38100" dir="2700000" algn="tl">
                  <a:srgbClr val="000000">
                    <a:alpha val="43137"/>
                  </a:srgbClr>
                </a:outerShdw>
              </a:effectLst>
              <a:latin typeface="BIRTH OF A HERO" pitchFamily="2" charset="0"/>
            </a:endParaRPr>
          </a:p>
        </p:txBody>
      </p:sp>
      <p:sp>
        <p:nvSpPr>
          <p:cNvPr id="4" name="Content Placeholder 2"/>
          <p:cNvSpPr txBox="1">
            <a:spLocks/>
          </p:cNvSpPr>
          <p:nvPr/>
        </p:nvSpPr>
        <p:spPr>
          <a:xfrm>
            <a:off x="457200" y="1657350"/>
            <a:ext cx="4419600" cy="2743200"/>
          </a:xfrm>
          <a:prstGeom prst="rect">
            <a:avLst/>
          </a:prstGeom>
        </p:spPr>
        <p:txBody>
          <a:bodyPr>
            <a:noAutofit/>
          </a:bodyPr>
          <a:lstStyle/>
          <a:p>
            <a:pPr>
              <a:lnSpc>
                <a:spcPts val="2100"/>
              </a:lnSpc>
            </a:pPr>
            <a:r>
              <a:rPr lang="es-ES" sz="2000" dirty="0" smtClean="0">
                <a:solidFill>
                  <a:schemeClr val="bg1"/>
                </a:solidFill>
                <a:effectLst>
                  <a:outerShdw blurRad="38100" dist="38100" dir="2700000" algn="tl">
                    <a:srgbClr val="000000">
                      <a:alpha val="43137"/>
                    </a:srgbClr>
                  </a:outerShdw>
                </a:effectLst>
              </a:rPr>
              <a:t>Aunque sus orígenes son un misterio, evidencias de la esclavitud se pueden encontrar en casi todas las culturas y continentes. Los indicios encontrados en los textos antiguos, como el Código de Hammurabi, de dos milenios antes de Cristo, contenían referencias a la esclavitud como una institución arraigada.</a:t>
            </a:r>
          </a:p>
        </p:txBody>
      </p:sp>
      <p:pic>
        <p:nvPicPr>
          <p:cNvPr id="8193" name="Picture 1" descr="C:\Users\Jim\Desktop\presentacion-de-abolicionistas-de-puerto-rico-6-638.jpg"/>
          <p:cNvPicPr>
            <a:picLocks noChangeAspect="1" noChangeArrowheads="1"/>
          </p:cNvPicPr>
          <p:nvPr/>
        </p:nvPicPr>
        <p:blipFill>
          <a:blip r:embed="rId2" cstate="print"/>
          <a:srcRect/>
          <a:stretch>
            <a:fillRect/>
          </a:stretch>
        </p:blipFill>
        <p:spPr bwMode="auto">
          <a:xfrm>
            <a:off x="6248400" y="1276350"/>
            <a:ext cx="2362200" cy="3105150"/>
          </a:xfrm>
          <a:prstGeom prst="rect">
            <a:avLst/>
          </a:prstGeom>
          <a:noFill/>
          <a:scene3d>
            <a:camera prst="perspectiveHeroicExtremeLeftFacing"/>
            <a:lightRig rig="threePt" dir="t"/>
          </a:scene3d>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257800" y="1047750"/>
            <a:ext cx="3429000" cy="3486150"/>
          </a:xfrm>
          <a:prstGeom prst="rect">
            <a:avLst/>
          </a:prstGeom>
        </p:spPr>
        <p:txBody>
          <a:bodyPr>
            <a:normAutofit/>
          </a:bodyPr>
          <a:lstStyle/>
          <a:p>
            <a:pPr algn="r">
              <a:lnSpc>
                <a:spcPts val="2000"/>
              </a:lnSpc>
              <a:spcBef>
                <a:spcPct val="20000"/>
              </a:spcBef>
            </a:pPr>
            <a:r>
              <a:rPr lang="es-ES" sz="2000" b="1" dirty="0" smtClean="0">
                <a:solidFill>
                  <a:schemeClr val="bg1"/>
                </a:solidFill>
                <a:effectLst>
                  <a:outerShdw blurRad="38100" dist="38100" dir="2700000" algn="tl">
                    <a:srgbClr val="000000">
                      <a:alpha val="43137"/>
                    </a:srgbClr>
                  </a:outerShdw>
                </a:effectLst>
              </a:rPr>
              <a:t>Se puede definir como la forma involuntaria de servidumbre humana más absoluta. </a:t>
            </a:r>
            <a:r>
              <a:rPr lang="es-ES" sz="2000" dirty="0" smtClean="0">
                <a:solidFill>
                  <a:schemeClr val="bg1"/>
                </a:solidFill>
                <a:effectLst>
                  <a:outerShdw blurRad="38100" dist="38100" dir="2700000" algn="tl">
                    <a:srgbClr val="000000">
                      <a:alpha val="43137"/>
                    </a:srgbClr>
                  </a:outerShdw>
                </a:effectLst>
              </a:rPr>
              <a:t>Un esclavo se caracterizaba porque su trabajo se obtenía por la fuerza y su persona física era considerada como propiedad de su dueño, que disponía de él a su voluntad. Ninguna institución ha sido o es tan deshumanizante como la esclavitud.</a:t>
            </a:r>
          </a:p>
        </p:txBody>
      </p:sp>
      <p:pic>
        <p:nvPicPr>
          <p:cNvPr id="7169" name="Picture 1" descr="C:\Users\Jim\Desktop\presentacion-de-abolicionistas-de-puerto-rico-3-638.jpg"/>
          <p:cNvPicPr>
            <a:picLocks noChangeAspect="1" noChangeArrowheads="1"/>
          </p:cNvPicPr>
          <p:nvPr/>
        </p:nvPicPr>
        <p:blipFill>
          <a:blip r:embed="rId2" cstate="print"/>
          <a:srcRect/>
          <a:stretch>
            <a:fillRect/>
          </a:stretch>
        </p:blipFill>
        <p:spPr bwMode="auto">
          <a:xfrm>
            <a:off x="838200" y="1276350"/>
            <a:ext cx="2221345" cy="2971800"/>
          </a:xfrm>
          <a:prstGeom prst="rect">
            <a:avLst/>
          </a:prstGeom>
          <a:noFill/>
          <a:scene3d>
            <a:camera prst="perspectiveHeroicExtremeRightFacing"/>
            <a:lightRig rig="threePt" dir="t"/>
          </a:scene3d>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57200" y="590550"/>
            <a:ext cx="4800600" cy="4191000"/>
          </a:xfrm>
          <a:prstGeom prst="rect">
            <a:avLst/>
          </a:prstGeom>
        </p:spPr>
        <p:txBody>
          <a:bodyPr>
            <a:normAutofit/>
          </a:bodyPr>
          <a:lstStyle/>
          <a:p>
            <a:pPr>
              <a:lnSpc>
                <a:spcPts val="2000"/>
              </a:lnSpc>
              <a:spcBef>
                <a:spcPct val="20000"/>
              </a:spcBef>
            </a:pPr>
            <a:r>
              <a:rPr lang="es-ES" sz="2000" dirty="0" smtClean="0">
                <a:solidFill>
                  <a:schemeClr val="bg1"/>
                </a:solidFill>
                <a:effectLst>
                  <a:outerShdw blurRad="38100" dist="38100" dir="2700000" algn="tl">
                    <a:srgbClr val="000000">
                      <a:alpha val="43137"/>
                    </a:srgbClr>
                  </a:outerShdw>
                </a:effectLst>
              </a:rPr>
              <a:t>En el Caribe existieron esclavos desde fechas tempranas y por razones bien conocidas. El descenso demográfico de sus aborígenes, el agotamiento de los filones auríferos y la dedicación de la población a la ganadería y a la agricultura actuaron, como condicionantes de la estrecha relación entre el azúcar y la esclavitud. Pero hubo quienes lucharon para erradicar ese cáncer moral de la faz de la tierra. Estos, llamados abolicionistas, lucharon para lograr la transformación de un mundo donde la esclavitud era vista como el orden natural de las cosas a uno donde todos los hombres tienen dignidad, en virtud de llevar la imagen de un común Creador.</a:t>
            </a:r>
          </a:p>
        </p:txBody>
      </p:sp>
      <p:pic>
        <p:nvPicPr>
          <p:cNvPr id="6145" name="Picture 1" descr="C:\Users\Jim\Desktop\presentacion-de-abolicionistas-de-puerto-rico-4-638.jpg"/>
          <p:cNvPicPr>
            <a:picLocks noChangeAspect="1" noChangeArrowheads="1"/>
          </p:cNvPicPr>
          <p:nvPr/>
        </p:nvPicPr>
        <p:blipFill>
          <a:blip r:embed="rId2" cstate="print"/>
          <a:srcRect/>
          <a:stretch>
            <a:fillRect/>
          </a:stretch>
        </p:blipFill>
        <p:spPr bwMode="auto">
          <a:xfrm>
            <a:off x="6324600" y="1123950"/>
            <a:ext cx="2181225" cy="3000375"/>
          </a:xfrm>
          <a:prstGeom prst="rect">
            <a:avLst/>
          </a:prstGeom>
          <a:noFill/>
          <a:scene3d>
            <a:camera prst="perspectiveHeroicExtremeLeftFacing"/>
            <a:lightRig rig="threePt" dir="t"/>
          </a:scene3d>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3333750"/>
            <a:ext cx="7315200" cy="914400"/>
          </a:xfrm>
          <a:prstGeom prst="rect">
            <a:avLst/>
          </a:prstGeom>
        </p:spPr>
        <p:txBody>
          <a:bodyPr>
            <a:normAutofit lnSpcReduction="10000"/>
          </a:bodyPr>
          <a:lstStyle/>
          <a:p>
            <a:pPr lvl="0" algn="ctr">
              <a:spcBef>
                <a:spcPct val="20000"/>
              </a:spcBef>
            </a:pPr>
            <a:r>
              <a:rPr lang="es-ES" sz="2000" dirty="0" smtClean="0">
                <a:solidFill>
                  <a:schemeClr val="bg1"/>
                </a:solidFill>
                <a:effectLst>
                  <a:outerShdw blurRad="50800" dist="63500" dir="21540000" algn="bl" rotWithShape="0">
                    <a:prstClr val="black">
                      <a:alpha val="63000"/>
                    </a:prstClr>
                  </a:outerShdw>
                </a:effectLst>
              </a:rPr>
              <a:t>Buscarás información sobre uno de nuestros abolicionistas, quienes lucharon por la abolición de la esclavitud en Puerto Rico, para preparar una presentación en PowerPoint.</a:t>
            </a:r>
          </a:p>
          <a:p>
            <a:pPr algn="ctr">
              <a:spcBef>
                <a:spcPct val="20000"/>
              </a:spcBef>
            </a:pPr>
            <a:endParaRPr lang="es-ES" sz="2000" dirty="0" smtClean="0">
              <a:solidFill>
                <a:schemeClr val="bg1"/>
              </a:solidFill>
              <a:effectLst>
                <a:outerShdw blurRad="50800" dist="63500" dir="21540000" algn="bl" rotWithShape="0">
                  <a:prstClr val="black">
                    <a:alpha val="63000"/>
                  </a:prstClr>
                </a:outerShdw>
              </a:effectLst>
            </a:endParaRPr>
          </a:p>
          <a:p>
            <a:pPr lvl="0" algn="ctr">
              <a:spcBef>
                <a:spcPct val="20000"/>
              </a:spcBef>
            </a:pPr>
            <a:endParaRPr lang="es-ES" sz="2000" dirty="0">
              <a:solidFill>
                <a:schemeClr val="bg1"/>
              </a:solidFill>
              <a:effectLst>
                <a:outerShdw blurRad="50800" dist="63500" dir="21540000" algn="bl" rotWithShape="0">
                  <a:prstClr val="black">
                    <a:alpha val="63000"/>
                  </a:prstClr>
                </a:outerShdw>
              </a:effectLst>
            </a:endParaRPr>
          </a:p>
        </p:txBody>
      </p:sp>
      <p:pic>
        <p:nvPicPr>
          <p:cNvPr id="3074" name="Picture 2" descr="C:\Users\Jim\Desktop\unnamed.jpg"/>
          <p:cNvPicPr>
            <a:picLocks noChangeAspect="1" noChangeArrowheads="1"/>
          </p:cNvPicPr>
          <p:nvPr/>
        </p:nvPicPr>
        <p:blipFill>
          <a:blip r:embed="rId2" cstate="print">
            <a:lum contrast="9000"/>
          </a:blip>
          <a:srcRect/>
          <a:stretch>
            <a:fillRect/>
          </a:stretch>
        </p:blipFill>
        <p:spPr bwMode="auto">
          <a:xfrm>
            <a:off x="-1" y="0"/>
            <a:ext cx="9139157" cy="2114550"/>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1" y="361950"/>
            <a:ext cx="8686799" cy="685800"/>
          </a:xfrm>
          <a:prstGeom prst="rect">
            <a:avLst/>
          </a:prstGeom>
        </p:spPr>
        <p:txBody>
          <a:bodyPr>
            <a:noAutofit/>
          </a:bodyPr>
          <a:lstStyle/>
          <a:p>
            <a:pPr lvl="0">
              <a:spcBef>
                <a:spcPct val="0"/>
              </a:spcBef>
              <a:defRPr/>
            </a:pPr>
            <a:r>
              <a:rPr lang="es-ES" sz="4400" b="1" dirty="0" smtClean="0">
                <a:solidFill>
                  <a:schemeClr val="bg1"/>
                </a:solidFill>
                <a:effectLst>
                  <a:outerShdw blurRad="38100" dist="38100" dir="2700000" algn="tl">
                    <a:srgbClr val="000000">
                      <a:alpha val="43137"/>
                    </a:srgbClr>
                  </a:outerShdw>
                </a:effectLst>
                <a:latin typeface="BIRTH OF A HERO" pitchFamily="2" charset="0"/>
                <a:ea typeface="+mj-ea"/>
                <a:cs typeface="+mj-cs"/>
              </a:rPr>
              <a:t>Los Abolicionistas</a:t>
            </a:r>
            <a:endParaRPr kumimoji="0" lang="es-ES" sz="4400" b="1" i="0" u="none" strike="noStrike" kern="1200" cap="none" spc="0" normalizeH="0" baseline="0" dirty="0" smtClean="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endParaRPr>
          </a:p>
        </p:txBody>
      </p:sp>
      <p:sp>
        <p:nvSpPr>
          <p:cNvPr id="3" name="Content Placeholder 2"/>
          <p:cNvSpPr txBox="1">
            <a:spLocks/>
          </p:cNvSpPr>
          <p:nvPr/>
        </p:nvSpPr>
        <p:spPr>
          <a:xfrm>
            <a:off x="0" y="1504950"/>
            <a:ext cx="9144000" cy="3352800"/>
          </a:xfrm>
          <a:prstGeom prst="rect">
            <a:avLst/>
          </a:prstGeom>
        </p:spPr>
        <p:txBody>
          <a:bodyPr>
            <a:normAutofit/>
          </a:bodyPr>
          <a:lstStyle/>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Segundo Ruiz Belvis</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 José Julián Acosta</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Alejandro Tapia y Rivera</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Joaquín María </a:t>
            </a:r>
            <a:r>
              <a:rPr lang="es-ES" sz="2000" b="1" dirty="0" err="1" smtClean="0">
                <a:solidFill>
                  <a:schemeClr val="bg1"/>
                </a:solidFill>
                <a:effectLst>
                  <a:outerShdw blurRad="50800" dist="63500" dir="21540000" algn="bl" rotWithShape="0">
                    <a:prstClr val="black">
                      <a:alpha val="63000"/>
                    </a:prstClr>
                  </a:outerShdw>
                </a:effectLst>
              </a:rPr>
              <a:t>Sanromá</a:t>
            </a:r>
            <a:endParaRPr lang="es-ES" sz="2000" b="1" dirty="0" smtClean="0">
              <a:solidFill>
                <a:schemeClr val="bg1"/>
              </a:solidFill>
              <a:effectLst>
                <a:outerShdw blurRad="50800" dist="63500" dir="21540000" algn="bl" rotWithShape="0">
                  <a:prstClr val="black">
                    <a:alpha val="63000"/>
                  </a:prstClr>
                </a:outerShdw>
              </a:effectLst>
            </a:endParaRP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Ramón Emeterio Betances</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Nicolás Aguayo y Aldea</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Julio Vizcarrondo</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Román Baldorioty de Castro</a:t>
            </a:r>
          </a:p>
          <a:p>
            <a:pPr lvl="0" algn="ctr">
              <a:spcBef>
                <a:spcPct val="20000"/>
              </a:spcBef>
            </a:pPr>
            <a:r>
              <a:rPr lang="es-ES" sz="2000" b="1" dirty="0" smtClean="0">
                <a:solidFill>
                  <a:schemeClr val="bg1"/>
                </a:solidFill>
                <a:effectLst>
                  <a:outerShdw blurRad="50800" dist="63500" dir="21540000" algn="bl" rotWithShape="0">
                    <a:prstClr val="black">
                      <a:alpha val="63000"/>
                    </a:prstClr>
                  </a:outerShdw>
                </a:effectLst>
              </a:rPr>
              <a:t>Francisco Mariano Quiñones</a:t>
            </a:r>
          </a:p>
        </p:txBody>
      </p:sp>
      <p:sp>
        <p:nvSpPr>
          <p:cNvPr id="5" name="Rectangle 4"/>
          <p:cNvSpPr/>
          <p:nvPr/>
        </p:nvSpPr>
        <p:spPr>
          <a:xfrm>
            <a:off x="1371600" y="1123950"/>
            <a:ext cx="6858000" cy="400110"/>
          </a:xfrm>
          <a:prstGeom prst="rect">
            <a:avLst/>
          </a:prstGeom>
        </p:spPr>
        <p:txBody>
          <a:bodyPr wrap="square">
            <a:spAutoFit/>
          </a:bodyPr>
          <a:lstStyle/>
          <a:p>
            <a:r>
              <a:rPr lang="es-ES" sz="2000" b="1" dirty="0" smtClean="0">
                <a:solidFill>
                  <a:schemeClr val="bg1">
                    <a:lumMod val="95000"/>
                  </a:schemeClr>
                </a:solidFill>
              </a:rPr>
              <a:t>Escoge uno de los siguientes (no más de </a:t>
            </a:r>
            <a:r>
              <a:rPr lang="es-ES" sz="2000" b="1" dirty="0" smtClean="0">
                <a:solidFill>
                  <a:schemeClr val="bg1">
                    <a:lumMod val="95000"/>
                  </a:schemeClr>
                </a:solidFill>
              </a:rPr>
              <a:t>dos </a:t>
            </a:r>
            <a:r>
              <a:rPr lang="es-ES" sz="2000" b="1" dirty="0" err="1" smtClean="0">
                <a:solidFill>
                  <a:schemeClr val="bg1">
                    <a:lumMod val="95000"/>
                  </a:schemeClr>
                </a:solidFill>
              </a:rPr>
              <a:t>repeticiónes</a:t>
            </a:r>
            <a:r>
              <a:rPr lang="es-ES" sz="2000" b="1" dirty="0" smtClean="0">
                <a:solidFill>
                  <a:schemeClr val="bg1">
                    <a:lumMod val="95000"/>
                  </a:schemeClr>
                </a:solidFill>
              </a:rPr>
              <a:t>):</a:t>
            </a:r>
            <a:endParaRPr lang="es-ES" sz="2000" b="1" dirty="0">
              <a:solidFill>
                <a:schemeClr val="bg1">
                  <a:lumMod val="95000"/>
                </a:schemeClr>
              </a:solidFill>
            </a:endParaRPr>
          </a:p>
        </p:txBody>
      </p:sp>
    </p:spTree>
    <p:extLst>
      <p:ext uri="{BB962C8B-B14F-4D97-AF65-F5344CB8AC3E}">
        <p14:creationId xmlns:p14="http://schemas.microsoft.com/office/powerpoint/2010/main" xmlns="" val="10963030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952500" y="1123950"/>
            <a:ext cx="7239000" cy="3733800"/>
          </a:xfrm>
          <a:prstGeom prst="rect">
            <a:avLst/>
          </a:prstGeom>
        </p:spPr>
        <p:txBody>
          <a:bodyPr>
            <a:noAutofit/>
          </a:bodyPr>
          <a:lstStyle/>
          <a:p>
            <a:pPr lvl="0" algn="ctr">
              <a:lnSpc>
                <a:spcPts val="2200"/>
              </a:lnSpc>
            </a:pPr>
            <a:r>
              <a:rPr lang="es-ES" sz="2000" u="sng" dirty="0" smtClean="0">
                <a:solidFill>
                  <a:schemeClr val="bg1"/>
                </a:solidFill>
                <a:effectLst>
                  <a:outerShdw blurRad="50800" dist="63500" dir="21540000" algn="bl" rotWithShape="0">
                    <a:prstClr val="black">
                      <a:alpha val="63000"/>
                    </a:prstClr>
                  </a:outerShdw>
                </a:effectLst>
              </a:rPr>
              <a:t>Información que debe tener:</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Buscar datos biográficos.</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¿Cómo ayudó en la lucha de la abolición de la esclavitud?</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¿Qué realizó en Puerto Rico, además de la lucha por la abolición?</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Reglas sobre la presentación:</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tener de 10 a 12 </a:t>
            </a:r>
            <a:r>
              <a:rPr lang="es-ES" sz="2000" dirty="0" err="1" smtClean="0">
                <a:solidFill>
                  <a:schemeClr val="bg1"/>
                </a:solidFill>
                <a:effectLst>
                  <a:outerShdw blurRad="50800" dist="63500" dir="21540000" algn="bl" rotWithShape="0">
                    <a:prstClr val="black">
                      <a:alpha val="63000"/>
                    </a:prstClr>
                  </a:outerShdw>
                </a:effectLst>
              </a:rPr>
              <a:t>slides</a:t>
            </a:r>
            <a:endParaRPr lang="es-ES" sz="2000" dirty="0" smtClean="0">
              <a:solidFill>
                <a:schemeClr val="bg1"/>
              </a:solidFill>
              <a:effectLst>
                <a:outerShdw blurRad="50800" dist="63500" dir="21540000" algn="bl" rotWithShape="0">
                  <a:prstClr val="black">
                    <a:alpha val="63000"/>
                  </a:prstClr>
                </a:outerShdw>
              </a:effectLst>
            </a:endParaRP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tener un aspect ratio de 16x9</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tener una variedad de fotos que realcen la presentación y tengan relación con el tema.</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tener una apariencia profesional</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tener una gramática correcta </a:t>
            </a:r>
          </a:p>
          <a:p>
            <a:pPr lvl="0"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usar fonts </a:t>
            </a:r>
            <a:r>
              <a:rPr lang="es-ES" sz="2000" dirty="0" smtClean="0">
                <a:solidFill>
                  <a:schemeClr val="bg1"/>
                </a:solidFill>
                <a:effectLst>
                  <a:outerShdw blurRad="50800" dist="63500" dir="21540000" algn="bl" rotWithShape="0">
                    <a:prstClr val="black">
                      <a:alpha val="63000"/>
                    </a:prstClr>
                  </a:outerShdw>
                </a:effectLst>
              </a:rPr>
              <a:t>legibles</a:t>
            </a:r>
          </a:p>
          <a:p>
            <a:pPr algn="ctr">
              <a:lnSpc>
                <a:spcPts val="2200"/>
              </a:lnSpc>
              <a:buFont typeface="Arial" pitchFamily="34" charset="0"/>
              <a:buChar char="•"/>
            </a:pPr>
            <a:r>
              <a:rPr lang="es-ES" sz="2000" dirty="0" smtClean="0">
                <a:solidFill>
                  <a:schemeClr val="bg1"/>
                </a:solidFill>
                <a:effectLst>
                  <a:outerShdw blurRad="50800" dist="63500" dir="21540000" algn="bl" rotWithShape="0">
                    <a:prstClr val="black">
                      <a:alpha val="63000"/>
                    </a:prstClr>
                  </a:outerShdw>
                </a:effectLst>
              </a:rPr>
              <a:t>Debe </a:t>
            </a:r>
            <a:r>
              <a:rPr lang="es-ES" sz="2000" dirty="0" smtClean="0">
                <a:solidFill>
                  <a:schemeClr val="bg1"/>
                </a:solidFill>
                <a:effectLst>
                  <a:outerShdw blurRad="50800" dist="63500" dir="21540000" algn="bl" rotWithShape="0">
                    <a:prstClr val="black">
                      <a:alpha val="63000"/>
                    </a:prstClr>
                  </a:outerShdw>
                </a:effectLst>
              </a:rPr>
              <a:t>tener, no menos de 3 referencias</a:t>
            </a:r>
            <a:endParaRPr lang="es-ES" sz="2000" dirty="0" smtClean="0">
              <a:solidFill>
                <a:schemeClr val="bg1"/>
              </a:solidFill>
              <a:effectLst>
                <a:outerShdw blurRad="50800" dist="63500" dir="21540000" algn="bl" rotWithShape="0">
                  <a:prstClr val="black">
                    <a:alpha val="63000"/>
                  </a:prstClr>
                </a:outerShdw>
              </a:effectLst>
            </a:endParaRPr>
          </a:p>
        </p:txBody>
      </p:sp>
      <p:sp>
        <p:nvSpPr>
          <p:cNvPr id="6" name="Title 1"/>
          <p:cNvSpPr txBox="1">
            <a:spLocks/>
          </p:cNvSpPr>
          <p:nvPr/>
        </p:nvSpPr>
        <p:spPr>
          <a:xfrm>
            <a:off x="457201" y="361950"/>
            <a:ext cx="8686799" cy="762000"/>
          </a:xfrm>
          <a:prstGeom prst="rect">
            <a:avLst/>
          </a:prstGeom>
        </p:spPr>
        <p:txBody>
          <a:bodyPr>
            <a:noAutofit/>
          </a:bodyPr>
          <a:lstStyle/>
          <a:p>
            <a:pPr lvl="0">
              <a:spcBef>
                <a:spcPct val="0"/>
              </a:spcBef>
              <a:defRPr/>
            </a:pPr>
            <a:r>
              <a:rPr lang="es-ES" sz="4400" b="1" dirty="0" smtClean="0">
                <a:solidFill>
                  <a:schemeClr val="bg1"/>
                </a:solidFill>
                <a:effectLst>
                  <a:outerShdw blurRad="38100" dist="38100" dir="2700000" algn="tl">
                    <a:srgbClr val="000000">
                      <a:alpha val="43137"/>
                    </a:srgbClr>
                  </a:outerShdw>
                </a:effectLst>
                <a:latin typeface="BIRTH OF A HERO" pitchFamily="2" charset="0"/>
                <a:ea typeface="+mj-ea"/>
                <a:cs typeface="+mj-cs"/>
              </a:rPr>
              <a:t>Protocolo</a:t>
            </a:r>
            <a:endParaRPr kumimoji="0" lang="es-ES" sz="4400" b="1" i="0" u="none" strike="noStrike" kern="1200" cap="none" spc="0" normalizeH="0" baseline="0" dirty="0" smtClean="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endParaRPr>
          </a:p>
        </p:txBody>
      </p:sp>
    </p:spTree>
    <p:extLst>
      <p:ext uri="{BB962C8B-B14F-4D97-AF65-F5344CB8AC3E}">
        <p14:creationId xmlns:p14="http://schemas.microsoft.com/office/powerpoint/2010/main" xmlns="" val="217945811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14350"/>
            <a:ext cx="8686799" cy="797584"/>
          </a:xfrm>
          <a:prstGeom prst="rect">
            <a:avLst/>
          </a:prstGeom>
        </p:spPr>
        <p:txBody>
          <a:bodyPr>
            <a:noAutofit/>
          </a:bodyPr>
          <a:lstStyle/>
          <a:p>
            <a:pPr lvl="0">
              <a:spcBef>
                <a:spcPct val="0"/>
              </a:spcBef>
            </a:pPr>
            <a:r>
              <a:rPr lang="es-ES" sz="4400" b="1" dirty="0" smtClean="0">
                <a:solidFill>
                  <a:schemeClr val="bg1"/>
                </a:solidFill>
                <a:effectLst>
                  <a:outerShdw blurRad="38100" dist="38100" dir="2700000" algn="tl">
                    <a:srgbClr val="000000">
                      <a:alpha val="43137"/>
                    </a:srgbClr>
                  </a:outerShdw>
                </a:effectLst>
                <a:latin typeface="BIRTH OF A HERO" pitchFamily="2" charset="0"/>
              </a:rPr>
              <a:t>En las próximas lecciones…</a:t>
            </a:r>
            <a:endParaRPr kumimoji="0" lang="es-ES" sz="4400" b="1" i="0" u="none" strike="noStrike" kern="1200" cap="none" spc="0" normalizeH="0" baseline="0" dirty="0" smtClean="0">
              <a:ln>
                <a:noFill/>
              </a:ln>
              <a:solidFill>
                <a:schemeClr val="bg1"/>
              </a:solidFill>
              <a:effectLst>
                <a:outerShdw blurRad="38100" dist="38100" dir="2700000" algn="tl">
                  <a:srgbClr val="000000">
                    <a:alpha val="43137"/>
                  </a:srgbClr>
                </a:outerShdw>
              </a:effectLst>
              <a:uLnTx/>
              <a:uFillTx/>
              <a:latin typeface="BIRTH OF A HERO" pitchFamily="2" charset="0"/>
              <a:ea typeface="+mj-ea"/>
              <a:cs typeface="+mj-cs"/>
            </a:endParaRPr>
          </a:p>
        </p:txBody>
      </p:sp>
      <p:sp>
        <p:nvSpPr>
          <p:cNvPr id="3" name="Subtitle 2"/>
          <p:cNvSpPr txBox="1">
            <a:spLocks/>
          </p:cNvSpPr>
          <p:nvPr/>
        </p:nvSpPr>
        <p:spPr>
          <a:xfrm>
            <a:off x="6172200" y="4095750"/>
            <a:ext cx="2438400" cy="590550"/>
          </a:xfrm>
          <a:prstGeom prst="rect">
            <a:avLst/>
          </a:prstGeom>
        </p:spPr>
        <p:txBody>
          <a:bodyPr vert="horz" lIns="91440" tIns="45720" rIns="91440" bIns="45720" rtlCol="0">
            <a:noAutofit/>
          </a:bodyPr>
          <a:lstStyle/>
          <a:p>
            <a:pPr lvl="0" algn="r">
              <a:spcBef>
                <a:spcPct val="20000"/>
              </a:spcBef>
              <a:defRPr/>
            </a:pPr>
            <a:r>
              <a:rPr lang="en-US" sz="2000" dirty="0" smtClean="0">
                <a:ln w="18415" cmpd="sng">
                  <a:noFill/>
                  <a:prstDash val="solid"/>
                </a:ln>
                <a:solidFill>
                  <a:srgbClr val="FF0000"/>
                </a:solidFill>
                <a:effectLst>
                  <a:outerShdw blurRad="63500" dir="3600000" algn="tl" rotWithShape="0">
                    <a:srgbClr val="000000">
                      <a:alpha val="70000"/>
                    </a:srgbClr>
                  </a:outerShdw>
                </a:effectLst>
                <a:latin typeface="Caslon Antique" pitchFamily="18" charset="0"/>
              </a:rPr>
              <a:t>Jim Soto © 2020</a:t>
            </a:r>
          </a:p>
        </p:txBody>
      </p:sp>
      <p:pic>
        <p:nvPicPr>
          <p:cNvPr id="2049" name="Picture 1" descr="C:\Users\Jim\Desktop\Picture1.png"/>
          <p:cNvPicPr>
            <a:picLocks noChangeAspect="1" noChangeArrowheads="1"/>
          </p:cNvPicPr>
          <p:nvPr/>
        </p:nvPicPr>
        <p:blipFill>
          <a:blip r:embed="rId2" cstate="print"/>
          <a:srcRect/>
          <a:stretch>
            <a:fillRect/>
          </a:stretch>
        </p:blipFill>
        <p:spPr bwMode="auto">
          <a:xfrm>
            <a:off x="1143000" y="1047750"/>
            <a:ext cx="6765925" cy="33401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1426</TotalTime>
  <Words>434</Words>
  <Application>Microsoft Office PowerPoint</Application>
  <PresentationFormat>On-screen Show (16:9)</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PUERTO RICO</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 RICO</dc:title>
  <dc:creator>Jim</dc:creator>
  <cp:lastModifiedBy>Jim</cp:lastModifiedBy>
  <cp:revision>184</cp:revision>
  <dcterms:created xsi:type="dcterms:W3CDTF">2019-07-26T01:32:32Z</dcterms:created>
  <dcterms:modified xsi:type="dcterms:W3CDTF">2020-11-08T16:41:41Z</dcterms:modified>
</cp:coreProperties>
</file>