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4" r:id="rId4"/>
    <p:sldId id="280" r:id="rId5"/>
    <p:sldId id="266" r:id="rId6"/>
    <p:sldId id="283" r:id="rId7"/>
    <p:sldId id="284" r:id="rId8"/>
    <p:sldId id="285" r:id="rId9"/>
    <p:sldId id="286" r:id="rId10"/>
    <p:sldId id="261" r:id="rId11"/>
    <p:sldId id="287" r:id="rId12"/>
    <p:sldId id="288" r:id="rId13"/>
    <p:sldId id="282" r:id="rId14"/>
    <p:sldId id="289" r:id="rId15"/>
    <p:sldId id="290" r:id="rId16"/>
    <p:sldId id="281" r:id="rId17"/>
    <p:sldId id="274" r:id="rId18"/>
    <p:sldId id="263"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49" d="100"/>
          <a:sy n="149" d="100"/>
        </p:scale>
        <p:origin x="426"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11/8/2018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23oHqNEqRyo"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youtube.com/watch?v=mP5p4QbvPtc"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0yi-u-TQ9Yo"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mP5p4QbvPtc"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white vengeance"/>
          <p:cNvPicPr>
            <a:picLocks noChangeAspect="1" noChangeArrowheads="1"/>
          </p:cNvPicPr>
          <p:nvPr/>
        </p:nvPicPr>
        <p:blipFill>
          <a:blip r:embed="rId2" cstate="print">
            <a:lum contrast="6000"/>
          </a:blip>
          <a:srcRect/>
          <a:stretch>
            <a:fillRect/>
          </a:stretch>
        </p:blipFill>
        <p:spPr bwMode="auto">
          <a:xfrm>
            <a:off x="0" y="0"/>
            <a:ext cx="9138196" cy="5143500"/>
          </a:xfrm>
          <a:prstGeom prst="rect">
            <a:avLst/>
          </a:prstGeom>
          <a:noFill/>
        </p:spPr>
      </p:pic>
      <p:sp>
        <p:nvSpPr>
          <p:cNvPr id="9" name="Title 1"/>
          <p:cNvSpPr>
            <a:spLocks noGrp="1"/>
          </p:cNvSpPr>
          <p:nvPr>
            <p:ph type="ctrTitle"/>
          </p:nvPr>
        </p:nvSpPr>
        <p:spPr>
          <a:xfrm>
            <a:off x="0" y="1657350"/>
            <a:ext cx="9144000" cy="1295399"/>
          </a:xfrm>
        </p:spPr>
        <p:txBody>
          <a:bodyPr>
            <a:noAutofit/>
          </a:bodyPr>
          <a:lstStyle/>
          <a:p>
            <a:r>
              <a:rPr lang="en-US" sz="8800" b="1" dirty="0" smtClean="0">
                <a:latin typeface="BIRTH OF A HERO" pitchFamily="2" charset="0"/>
              </a:rPr>
              <a:t>WORLD HISTORY</a:t>
            </a:r>
            <a:endParaRPr lang="en-US" sz="8800" b="1" dirty="0">
              <a:latin typeface="BIRTH OF A HERO" pitchFamily="2" charset="0"/>
            </a:endParaRPr>
          </a:p>
        </p:txBody>
      </p:sp>
      <p:sp>
        <p:nvSpPr>
          <p:cNvPr id="10" name="Subtitle 2"/>
          <p:cNvSpPr>
            <a:spLocks noGrp="1"/>
          </p:cNvSpPr>
          <p:nvPr>
            <p:ph type="subTitle" idx="1"/>
          </p:nvPr>
        </p:nvSpPr>
        <p:spPr>
          <a:xfrm>
            <a:off x="1676400" y="2800350"/>
            <a:ext cx="5334000" cy="742950"/>
          </a:xfrm>
        </p:spPr>
        <p:txBody>
          <a:bodyPr>
            <a:noAutofit/>
          </a:bodyPr>
          <a:lstStyle/>
          <a:p>
            <a:pPr algn="l"/>
            <a:r>
              <a:rPr lang="en-US" b="1" dirty="0" smtClean="0">
                <a:ln w="18415" cmpd="sng">
                  <a:noFill/>
                  <a:prstDash val="solid"/>
                </a:ln>
                <a:solidFill>
                  <a:schemeClr val="tx1"/>
                </a:solidFill>
                <a:effectLst>
                  <a:glow rad="101600">
                    <a:schemeClr val="accent3">
                      <a:satMod val="175000"/>
                      <a:alpha val="40000"/>
                    </a:schemeClr>
                  </a:glow>
                </a:effectLst>
                <a:latin typeface="BIRTH OF A HERO" pitchFamily="2" charset="0"/>
              </a:rPr>
              <a:t>The Qin Dynasty</a:t>
            </a:r>
            <a:endParaRPr lang="en-US" b="1" dirty="0">
              <a:ln w="18415" cmpd="sng">
                <a:noFill/>
                <a:prstDash val="solid"/>
              </a:ln>
              <a:solidFill>
                <a:schemeClr val="tx1"/>
              </a:solidFill>
              <a:effectLst>
                <a:glow rad="101600">
                  <a:schemeClr val="accent3">
                    <a:satMod val="175000"/>
                    <a:alpha val="40000"/>
                  </a:schemeClr>
                </a:glow>
              </a:effectLst>
              <a:latin typeface="BIRTH OF A HERO" pitchFamily="2" charset="0"/>
            </a:endParaRPr>
          </a:p>
        </p:txBody>
      </p:sp>
      <p:sp>
        <p:nvSpPr>
          <p:cNvPr id="11" name="Subtitle 2"/>
          <p:cNvSpPr txBox="1">
            <a:spLocks/>
          </p:cNvSpPr>
          <p:nvPr/>
        </p:nvSpPr>
        <p:spPr>
          <a:xfrm>
            <a:off x="5867400" y="38671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solidFill>
                    <a:srgbClr val="FFFFFF"/>
                  </a:solidFill>
                  <a:prstDash val="solid"/>
                </a:ln>
                <a:solidFill>
                  <a:srgbClr val="FFFFFF"/>
                </a:solidFill>
                <a:uLnTx/>
                <a:uFillTx/>
                <a:latin typeface="BIRTH OF A HERO" panose="02000000000000000000" pitchFamily="2" charset="0"/>
              </a:rPr>
              <a:t>with Mr. Jim Soto</a:t>
            </a:r>
            <a:endParaRPr kumimoji="0" lang="en-US" sz="2400" b="1" i="0" u="none" strike="noStrike" kern="1200" cap="none" spc="0" normalizeH="0" baseline="0" noProof="0" dirty="0">
              <a:ln w="18415" cmpd="sng">
                <a:solidFill>
                  <a:srgbClr val="FFFFFF"/>
                </a:solidFill>
                <a:prstDash val="solid"/>
              </a:ln>
              <a:solidFill>
                <a:srgbClr val="FFFFFF"/>
              </a:solidFill>
              <a:uLnTx/>
              <a:uFillTx/>
              <a:latin typeface="BIRTH OF A HER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anim calcmode="lin" valueType="num">
                                      <p:cBhvr>
                                        <p:cTn id="17" dur="2000" fill="hold"/>
                                        <p:tgtEl>
                                          <p:spTgt spid="11"/>
                                        </p:tgtEl>
                                        <p:attrNameLst>
                                          <p:attrName>ppt_x</p:attrName>
                                        </p:attrNameLst>
                                      </p:cBhvr>
                                      <p:tavLst>
                                        <p:tav tm="0">
                                          <p:val>
                                            <p:strVal val="#ppt_x"/>
                                          </p:val>
                                        </p:tav>
                                        <p:tav tm="100000">
                                          <p:val>
                                            <p:strVal val="#ppt_x"/>
                                          </p:val>
                                        </p:tav>
                                      </p:tavLst>
                                    </p:anim>
                                    <p:anim calcmode="lin" valueType="num">
                                      <p:cBhvr>
                                        <p:cTn id="18"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48200" y="1214616"/>
            <a:ext cx="4038600" cy="3477875"/>
          </a:xfrm>
          <a:prstGeom prst="rect">
            <a:avLst/>
          </a:prstGeom>
        </p:spPr>
        <p:txBody>
          <a:bodyPr wrap="square">
            <a:spAutoFit/>
          </a:bodyPr>
          <a:lstStyle/>
          <a:p>
            <a:pPr algn="r"/>
            <a:r>
              <a:rPr lang="en-US" sz="2000" dirty="0" smtClean="0"/>
              <a:t>Qin rule perused uniformity in order to achieve unity. Since the geography of China divide the country into distinct regions, a variety of customs, currency, languages, writing styles, and laws emerged. </a:t>
            </a:r>
          </a:p>
          <a:p>
            <a:pPr algn="r"/>
            <a:endParaRPr lang="en-US" sz="2000" dirty="0"/>
          </a:p>
          <a:p>
            <a:pPr algn="r"/>
            <a:r>
              <a:rPr lang="en-US" sz="2000" dirty="0" smtClean="0"/>
              <a:t>The emperor set up a uniform system of law. The rules and punishments would be the same for all subjects in the empire. </a:t>
            </a:r>
            <a:endParaRPr lang="en-US" sz="2000" dirty="0"/>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Qin Policies</a:t>
            </a:r>
          </a:p>
        </p:txBody>
      </p:sp>
      <p:pic>
        <p:nvPicPr>
          <p:cNvPr id="205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5258"/>
          <a:stretch/>
        </p:blipFill>
        <p:spPr bwMode="auto">
          <a:xfrm>
            <a:off x="444910" y="1263611"/>
            <a:ext cx="3777836" cy="3282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78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62400" y="1299867"/>
            <a:ext cx="4724400" cy="3170099"/>
          </a:xfrm>
          <a:prstGeom prst="rect">
            <a:avLst/>
          </a:prstGeom>
        </p:spPr>
        <p:txBody>
          <a:bodyPr wrap="square">
            <a:spAutoFit/>
          </a:bodyPr>
          <a:lstStyle/>
          <a:p>
            <a:pPr algn="r"/>
            <a:r>
              <a:rPr lang="en-US" sz="2000" dirty="0"/>
              <a:t>Qin Shi Huangdi </a:t>
            </a:r>
            <a:r>
              <a:rPr lang="en-US" sz="2000" dirty="0" smtClean="0"/>
              <a:t>also standardized the written language. People everywhere had to used the same symbols, so regardless of the region people would share a same culture and identity.</a:t>
            </a:r>
          </a:p>
          <a:p>
            <a:pPr algn="r"/>
            <a:endParaRPr lang="en-US" sz="2000" dirty="0"/>
          </a:p>
          <a:p>
            <a:pPr algn="r"/>
            <a:r>
              <a:rPr lang="en-US" sz="2000" dirty="0" smtClean="0"/>
              <a:t>Additionally, a new currency was set up, as were also the weights and measures. All these changes would make trade among the regions easier.  </a:t>
            </a:r>
            <a:endParaRPr lang="en-US" sz="2000" dirty="0"/>
          </a:p>
        </p:txBody>
      </p:sp>
      <p:pic>
        <p:nvPicPr>
          <p:cNvPr id="3074" name="Picture 2" descr="Image result for chinese wri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81332"/>
            <a:ext cx="2836933" cy="4007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53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5000" y="1428750"/>
            <a:ext cx="2971800" cy="3170099"/>
          </a:xfrm>
          <a:prstGeom prst="rect">
            <a:avLst/>
          </a:prstGeom>
        </p:spPr>
        <p:txBody>
          <a:bodyPr wrap="square">
            <a:spAutoFit/>
          </a:bodyPr>
          <a:lstStyle/>
          <a:p>
            <a:pPr algn="r"/>
            <a:r>
              <a:rPr lang="en-US" sz="2000" dirty="0"/>
              <a:t>Qin Shi </a:t>
            </a:r>
            <a:r>
              <a:rPr lang="en-US" sz="2000" dirty="0" smtClean="0"/>
              <a:t>Huangdi, wanting to protect China from invasions from up north, ordered construction of a </a:t>
            </a:r>
            <a:r>
              <a:rPr lang="en-US" sz="2000" b="1" dirty="0" smtClean="0">
                <a:effectLst>
                  <a:glow rad="101600">
                    <a:schemeClr val="accent6">
                      <a:satMod val="175000"/>
                      <a:alpha val="40000"/>
                    </a:schemeClr>
                  </a:glow>
                </a:effectLst>
              </a:rPr>
              <a:t>Great Wall</a:t>
            </a:r>
            <a:r>
              <a:rPr lang="en-US" sz="2000" dirty="0" smtClean="0">
                <a:effectLst>
                  <a:glow rad="101600">
                    <a:schemeClr val="accent6">
                      <a:satMod val="175000"/>
                      <a:alpha val="40000"/>
                    </a:schemeClr>
                  </a:glow>
                </a:effectLst>
              </a:rPr>
              <a:t>, a barrier that linked earlier walls across the northern border</a:t>
            </a:r>
            <a:r>
              <a:rPr lang="en-US" sz="2000" dirty="0" smtClean="0"/>
              <a:t>. This wall required many years and hundreds of thousands of laborers.</a:t>
            </a:r>
            <a:endParaRPr lang="en-US" sz="2000" dirty="0"/>
          </a:p>
        </p:txBody>
      </p:sp>
      <p:pic>
        <p:nvPicPr>
          <p:cNvPr id="4098" name="Picture 2" descr="Related image">
            <a:hlinkClick r:id="rId2"/>
          </p:cNvPr>
          <p:cNvPicPr>
            <a:picLocks noChangeAspect="1" noChangeArrowheads="1"/>
          </p:cNvPicPr>
          <p:nvPr/>
        </p:nvPicPr>
        <p:blipFill>
          <a:blip r:embed="rId3" cstate="print">
            <a:lum bright="4000" contrast="12000"/>
          </a:blip>
          <a:srcRect l="22747"/>
          <a:stretch>
            <a:fillRect/>
          </a:stretch>
        </p:blipFill>
        <p:spPr bwMode="auto">
          <a:xfrm>
            <a:off x="457200" y="1581150"/>
            <a:ext cx="5122985" cy="2895600"/>
          </a:xfrm>
          <a:prstGeom prst="rect">
            <a:avLst/>
          </a:prstGeom>
          <a:noFill/>
        </p:spPr>
      </p:pic>
      <p:sp>
        <p:nvSpPr>
          <p:cNvPr id="5" name="Title 3"/>
          <p:cNvSpPr txBox="1">
            <a:spLocks/>
          </p:cNvSpPr>
          <p:nvPr/>
        </p:nvSpPr>
        <p:spPr>
          <a:xfrm rot="20490518">
            <a:off x="4665885" y="1725675"/>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val="116287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Fall of the Qin</a:t>
            </a:r>
          </a:p>
        </p:txBody>
      </p:sp>
      <p:sp>
        <p:nvSpPr>
          <p:cNvPr id="3" name="Rectangle 2"/>
          <p:cNvSpPr/>
          <p:nvPr/>
        </p:nvSpPr>
        <p:spPr>
          <a:xfrm>
            <a:off x="457200" y="1428750"/>
            <a:ext cx="8229600" cy="1015663"/>
          </a:xfrm>
          <a:prstGeom prst="rect">
            <a:avLst/>
          </a:prstGeom>
        </p:spPr>
        <p:txBody>
          <a:bodyPr wrap="square">
            <a:spAutoFit/>
          </a:bodyPr>
          <a:lstStyle/>
          <a:p>
            <a:pPr algn="ctr"/>
            <a:r>
              <a:rPr lang="en-US" sz="2000" dirty="0"/>
              <a:t>Qin Shi </a:t>
            </a:r>
            <a:r>
              <a:rPr lang="en-US" sz="2000" dirty="0" smtClean="0"/>
              <a:t>Huangdi’s policies unified China. However, his policies also stirred resentment. Many subjects of all ranks hated his harsh ways. Still, Shi Huangdi held the empire together until his death. This didn’t last very long.</a:t>
            </a:r>
            <a:endParaRPr lang="en-US" sz="2000" dirty="0"/>
          </a:p>
        </p:txBody>
      </p:sp>
      <p:pic>
        <p:nvPicPr>
          <p:cNvPr id="3074" name="Picture 2" descr="Related image"/>
          <p:cNvPicPr>
            <a:picLocks noChangeAspect="1" noChangeArrowheads="1"/>
          </p:cNvPicPr>
          <p:nvPr/>
        </p:nvPicPr>
        <p:blipFill>
          <a:blip r:embed="rId2" cstate="print"/>
          <a:srcRect t="6408" b="38546"/>
          <a:stretch>
            <a:fillRect/>
          </a:stretch>
        </p:blipFill>
        <p:spPr bwMode="auto">
          <a:xfrm>
            <a:off x="0" y="2626803"/>
            <a:ext cx="9144000" cy="2516697"/>
          </a:xfrm>
          <a:prstGeom prst="rect">
            <a:avLst/>
          </a:prstGeom>
          <a:noFill/>
        </p:spPr>
      </p:pic>
    </p:spTree>
    <p:extLst>
      <p:ext uri="{BB962C8B-B14F-4D97-AF65-F5344CB8AC3E}">
        <p14:creationId xmlns:p14="http://schemas.microsoft.com/office/powerpoint/2010/main" val="264118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52550"/>
            <a:ext cx="3505200" cy="2862322"/>
          </a:xfrm>
          <a:prstGeom prst="rect">
            <a:avLst/>
          </a:prstGeom>
        </p:spPr>
        <p:txBody>
          <a:bodyPr wrap="square">
            <a:spAutoFit/>
          </a:bodyPr>
          <a:lstStyle/>
          <a:p>
            <a:r>
              <a:rPr lang="en-US" sz="2000" dirty="0" smtClean="0"/>
              <a:t>A rebellion formed across the country some years later. Different factions claimed to have received the mandate from Heaven to become the new rulers. One of these groups Burned down the Imperial palace. With no clear central government, civil war erupted.</a:t>
            </a:r>
          </a:p>
        </p:txBody>
      </p:sp>
      <p:pic>
        <p:nvPicPr>
          <p:cNvPr id="205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7499" r="8751"/>
          <a:stretch/>
        </p:blipFill>
        <p:spPr bwMode="auto">
          <a:xfrm>
            <a:off x="4154976" y="1657350"/>
            <a:ext cx="4455624"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81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581150"/>
            <a:ext cx="2514600" cy="2554545"/>
          </a:xfrm>
          <a:prstGeom prst="rect">
            <a:avLst/>
          </a:prstGeom>
        </p:spPr>
        <p:txBody>
          <a:bodyPr wrap="square">
            <a:spAutoFit/>
          </a:bodyPr>
          <a:lstStyle/>
          <a:p>
            <a:r>
              <a:rPr lang="en-US" sz="2000" dirty="0" smtClean="0"/>
              <a:t>External </a:t>
            </a:r>
            <a:r>
              <a:rPr lang="en-US" sz="2000" dirty="0"/>
              <a:t>and internal changes within and outside the dynasty, peasant revolts, the rise of Sun </a:t>
            </a:r>
            <a:r>
              <a:rPr lang="en-US" sz="2000" dirty="0" err="1"/>
              <a:t>Yat</a:t>
            </a:r>
            <a:r>
              <a:rPr lang="en-US" sz="2000" dirty="0"/>
              <a:t>-Sen and overall western </a:t>
            </a:r>
            <a:r>
              <a:rPr lang="en-US" sz="2000" dirty="0" smtClean="0"/>
              <a:t>influence caused the collapse .</a:t>
            </a:r>
            <a:endParaRPr lang="en-US" sz="2000" dirty="0"/>
          </a:p>
        </p:txBody>
      </p:sp>
      <p:pic>
        <p:nvPicPr>
          <p:cNvPr id="1026" name="Picture 2" descr="Image result for fall of the qing dynasty"/>
          <p:cNvPicPr>
            <a:picLocks noChangeAspect="1" noChangeArrowheads="1"/>
          </p:cNvPicPr>
          <p:nvPr/>
        </p:nvPicPr>
        <p:blipFill rotWithShape="1">
          <a:blip r:embed="rId2">
            <a:extLst>
              <a:ext uri="{28A0092B-C50C-407E-A947-70E740481C1C}">
                <a14:useLocalDpi xmlns:a14="http://schemas.microsoft.com/office/drawing/2010/main" val="0"/>
              </a:ext>
            </a:extLst>
          </a:blip>
          <a:srcRect l="8824" r="8824"/>
          <a:stretch/>
        </p:blipFill>
        <p:spPr bwMode="auto">
          <a:xfrm>
            <a:off x="2971800" y="1059728"/>
            <a:ext cx="5715000" cy="359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77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228600" y="1200150"/>
            <a:ext cx="8610600" cy="1143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dirty="0"/>
              <a:t>A noted egomaniac, </a:t>
            </a:r>
            <a:r>
              <a:rPr lang="en-US" sz="1800" b="1" dirty="0"/>
              <a:t>Qin Shi Huang</a:t>
            </a:r>
            <a:r>
              <a:rPr lang="en-US" sz="1800" dirty="0"/>
              <a:t> was also </a:t>
            </a:r>
            <a:r>
              <a:rPr lang="en-US" sz="1800" b="1" dirty="0"/>
              <a:t>known</a:t>
            </a:r>
            <a:r>
              <a:rPr lang="en-US" sz="1800" dirty="0"/>
              <a:t> for building large, extravagant structures. He was also paranoid of attack from insiders. Almost immediately after taking power, he began construction on a large wall that would link up </a:t>
            </a:r>
            <a:r>
              <a:rPr lang="en-US" sz="1800" dirty="0" smtClean="0"/>
              <a:t>pieces </a:t>
            </a:r>
            <a:r>
              <a:rPr lang="en-US" sz="1800" dirty="0"/>
              <a:t>of existing defensive walls throughout the country.</a:t>
            </a:r>
            <a:endParaRPr lang="en-US" sz="1800" dirty="0">
              <a:solidFill>
                <a:srgbClr val="FF0000"/>
              </a:solidFill>
            </a:endParaRPr>
          </a:p>
        </p:txBody>
      </p:sp>
      <p:pic>
        <p:nvPicPr>
          <p:cNvPr id="1026" name="Picture 2" descr="Related image">
            <a:hlinkClick r:id="rId2"/>
          </p:cNvPr>
          <p:cNvPicPr>
            <a:picLocks noChangeAspect="1" noChangeArrowheads="1"/>
          </p:cNvPicPr>
          <p:nvPr/>
        </p:nvPicPr>
        <p:blipFill>
          <a:blip r:embed="rId3" cstate="print">
            <a:lum bright="4000" contrast="15000"/>
          </a:blip>
          <a:srcRect t="26936" b="20988"/>
          <a:stretch>
            <a:fillRect/>
          </a:stretch>
        </p:blipFill>
        <p:spPr bwMode="auto">
          <a:xfrm>
            <a:off x="0" y="2464955"/>
            <a:ext cx="9144000" cy="2678545"/>
          </a:xfrm>
          <a:prstGeom prst="rect">
            <a:avLst/>
          </a:prstGeom>
          <a:noFill/>
        </p:spPr>
      </p:pic>
      <p:sp>
        <p:nvSpPr>
          <p:cNvPr id="6"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Emperor Shi Huang</a:t>
            </a:r>
          </a:p>
        </p:txBody>
      </p:sp>
      <p:sp>
        <p:nvSpPr>
          <p:cNvPr id="7" name="Title 3"/>
          <p:cNvSpPr txBox="1">
            <a:spLocks/>
          </p:cNvSpPr>
          <p:nvPr/>
        </p:nvSpPr>
        <p:spPr>
          <a:xfrm rot="20490518">
            <a:off x="113993" y="2700912"/>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val="265587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Final thoughts</a:t>
            </a:r>
          </a:p>
        </p:txBody>
      </p:sp>
      <p:sp>
        <p:nvSpPr>
          <p:cNvPr id="5" name="Rectangle 4"/>
          <p:cNvSpPr/>
          <p:nvPr/>
        </p:nvSpPr>
        <p:spPr>
          <a:xfrm>
            <a:off x="609600" y="1657350"/>
            <a:ext cx="7924800" cy="1477328"/>
          </a:xfrm>
          <a:prstGeom prst="rect">
            <a:avLst/>
          </a:prstGeom>
        </p:spPr>
        <p:txBody>
          <a:bodyPr wrap="square">
            <a:spAutoFit/>
          </a:bodyPr>
          <a:lstStyle/>
          <a:p>
            <a:pPr marL="457200" lvl="0" indent="-457200">
              <a:lnSpc>
                <a:spcPct val="150000"/>
              </a:lnSpc>
              <a:buFont typeface="+mj-lt"/>
              <a:buAutoNum type="arabicPeriod"/>
              <a:defRPr/>
            </a:pPr>
            <a:r>
              <a:rPr lang="en-US" sz="2000" kern="0" dirty="0" smtClean="0"/>
              <a:t>Qin emperor Shi Huangdi’s policies and achievements unified China, but his harsh rule led to resentment.</a:t>
            </a:r>
            <a:endParaRPr lang="en-US" sz="2000" kern="0" dirty="0" smtClean="0"/>
          </a:p>
          <a:p>
            <a:pPr marL="457200" lvl="0" indent="-457200">
              <a:lnSpc>
                <a:spcPct val="150000"/>
              </a:lnSpc>
              <a:buFont typeface="+mj-lt"/>
              <a:buAutoNum type="arabicPeriod"/>
              <a:defRPr/>
            </a:pPr>
            <a:r>
              <a:rPr lang="en-US" sz="2000" kern="0" dirty="0" smtClean="0"/>
              <a:t>After his death, the dynasty fell apart.</a:t>
            </a:r>
            <a:endParaRPr lang="en-US" sz="2000" kern="0" dirty="0" smtClean="0"/>
          </a:p>
        </p:txBody>
      </p:sp>
    </p:spTree>
    <p:extLst>
      <p:ext uri="{BB962C8B-B14F-4D97-AF65-F5344CB8AC3E}">
        <p14:creationId xmlns:p14="http://schemas.microsoft.com/office/powerpoint/2010/main" val="229189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Jim Soto © 2018</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1010264" y="1559434"/>
            <a:ext cx="6963566" cy="2800767"/>
          </a:xfrm>
          <a:prstGeom prst="rect">
            <a:avLst/>
          </a:prstGeom>
          <a:noFill/>
        </p:spPr>
        <p:txBody>
          <a:bodyPr wrap="square" rtlCol="0">
            <a:spAutoFit/>
          </a:bodyPr>
          <a:lstStyle/>
          <a:p>
            <a:pPr algn="ctr"/>
            <a:r>
              <a:rPr lang="en-US" sz="8800" spc="300" dirty="0" smtClean="0">
                <a:solidFill>
                  <a:srgbClr val="FF0000"/>
                </a:solidFill>
                <a:latin typeface="Baron Kuffner" pitchFamily="34" charset="0"/>
              </a:rPr>
              <a:t>The Han </a:t>
            </a:r>
          </a:p>
          <a:p>
            <a:pPr algn="ctr"/>
            <a:r>
              <a:rPr lang="en-US" sz="8800" spc="300" dirty="0" smtClean="0">
                <a:solidFill>
                  <a:srgbClr val="FF0000"/>
                </a:solidFill>
                <a:latin typeface="Baron Kuffner" pitchFamily="34" charset="0"/>
              </a:rPr>
              <a:t>Dynasty</a:t>
            </a:r>
            <a:endParaRPr lang="en-US" sz="8800" spc="300" dirty="0">
              <a:solidFill>
                <a:srgbClr val="FF0000"/>
              </a:solidFill>
              <a:latin typeface="Baron Kuffner" pitchFamily="34" charset="0"/>
            </a:endParaRPr>
          </a:p>
        </p:txBody>
      </p:sp>
    </p:spTree>
    <p:extLst>
      <p:ext uri="{BB962C8B-B14F-4D97-AF65-F5344CB8AC3E}">
        <p14:creationId xmlns:p14="http://schemas.microsoft.com/office/powerpoint/2010/main" val="23172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par>
                          <p:cTn id="20" fill="hold">
                            <p:stCondLst>
                              <p:cond delay="8000"/>
                            </p:stCondLst>
                            <p:childTnLst>
                              <p:par>
                                <p:cTn id="21" presetID="53" presetClass="entr" presetSubtype="0" fill="hold"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5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5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5" dur="5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effectLst>
                  <a:glow rad="101600">
                    <a:schemeClr val="accent6">
                      <a:satMod val="175000"/>
                      <a:alpha val="40000"/>
                    </a:schemeClr>
                  </a:glow>
                </a:effectLst>
                <a:latin typeface="BIRTH OF A HERO" panose="02000000000000000000" pitchFamily="2" charset="0"/>
              </a:rPr>
              <a:t>Think...</a:t>
            </a:r>
          </a:p>
        </p:txBody>
      </p:sp>
      <p:sp>
        <p:nvSpPr>
          <p:cNvPr id="4" name="Content Placeholder 2"/>
          <p:cNvSpPr txBox="1">
            <a:spLocks/>
          </p:cNvSpPr>
          <p:nvPr/>
        </p:nvSpPr>
        <p:spPr>
          <a:xfrm>
            <a:off x="448965" y="1733550"/>
            <a:ext cx="8229600" cy="2667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t>You are a scholar living in China in about 210 BC. You have a large library of Chinese literature, poetry and philosophy. The new emperor is a harsh ruler with no love for learning. He says you must burn all the books that disagree with his ideas. You find the whole idea repulsive. But if you disobey, the punishment may be very severe. Will you burn the books?</a:t>
            </a:r>
          </a:p>
          <a:p>
            <a:pPr marL="0" indent="0" algn="ctr">
              <a:buNone/>
            </a:pPr>
            <a:r>
              <a:rPr lang="en-US" sz="2000" dirty="0" smtClean="0"/>
              <a:t>Take a minute to write down your answer and explain why or why not.</a:t>
            </a:r>
          </a:p>
          <a:p>
            <a:pPr>
              <a:buFont typeface="Arial" pitchFamily="34" charset="0"/>
              <a:buNone/>
            </a:pPr>
            <a:endParaRPr lang="en-US" sz="2000" dirty="0" smtClean="0"/>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457200" y="1809750"/>
            <a:ext cx="3352800" cy="2057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Different dynasties held very different ideas about how to rule. As the Zhou period came to an end, putting new ideas into effect brought great challenges.</a:t>
            </a:r>
            <a:endParaRPr lang="en-US" sz="2000" dirty="0"/>
          </a:p>
        </p:txBody>
      </p:sp>
      <p:pic>
        <p:nvPicPr>
          <p:cNvPr id="7170" name="Picture 2" descr="Image result for the warrior and the wolf"/>
          <p:cNvPicPr>
            <a:picLocks noChangeAspect="1" noChangeArrowheads="1"/>
          </p:cNvPicPr>
          <p:nvPr/>
        </p:nvPicPr>
        <p:blipFill>
          <a:blip r:embed="rId2" cstate="print">
            <a:lum bright="-5000" contrast="4000"/>
          </a:blip>
          <a:srcRect/>
          <a:stretch>
            <a:fillRect/>
          </a:stretch>
        </p:blipFill>
        <p:spPr bwMode="auto">
          <a:xfrm>
            <a:off x="3962400" y="1200150"/>
            <a:ext cx="4876800" cy="3238500"/>
          </a:xfrm>
          <a:prstGeom prst="rect">
            <a:avLst/>
          </a:prstGeom>
          <a:noFill/>
        </p:spPr>
      </p:pic>
    </p:spTree>
    <p:extLst>
      <p:ext uri="{BB962C8B-B14F-4D97-AF65-F5344CB8AC3E}">
        <p14:creationId xmlns:p14="http://schemas.microsoft.com/office/powerpoint/2010/main" val="265587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819151"/>
            <a:ext cx="7315200" cy="1015663"/>
          </a:xfrm>
          <a:prstGeom prst="rect">
            <a:avLst/>
          </a:prstGeom>
        </p:spPr>
        <p:txBody>
          <a:bodyPr wrap="square">
            <a:spAutoFit/>
          </a:bodyPr>
          <a:lstStyle/>
          <a:p>
            <a:pPr algn="ctr"/>
            <a:r>
              <a:rPr lang="en-US" sz="2000" kern="0" dirty="0" smtClean="0"/>
              <a:t>To learn more about this topic read pages 172 thru 177 and complete the </a:t>
            </a:r>
            <a:r>
              <a:rPr lang="en-US" sz="2000" i="1" kern="0" dirty="0" smtClean="0">
                <a:effectLst>
                  <a:glow rad="139700">
                    <a:schemeClr val="accent6">
                      <a:satMod val="175000"/>
                      <a:alpha val="40000"/>
                    </a:schemeClr>
                  </a:glow>
                </a:effectLst>
              </a:rPr>
              <a:t>section 3 assessment</a:t>
            </a:r>
            <a:r>
              <a:rPr lang="en-US" sz="2000" kern="0" dirty="0" smtClean="0"/>
              <a:t>. Show me the completed work when complete.</a:t>
            </a:r>
            <a:endParaRPr lang="en-US" sz="2000" dirty="0"/>
          </a:p>
        </p:txBody>
      </p:sp>
      <p:pic>
        <p:nvPicPr>
          <p:cNvPr id="7170" name="Picture 2" descr="Related image"/>
          <p:cNvPicPr>
            <a:picLocks noChangeAspect="1" noChangeArrowheads="1"/>
          </p:cNvPicPr>
          <p:nvPr/>
        </p:nvPicPr>
        <p:blipFill>
          <a:blip r:embed="rId2" cstate="print"/>
          <a:srcRect t="15082" b="36066"/>
          <a:stretch>
            <a:fillRect/>
          </a:stretch>
        </p:blipFill>
        <p:spPr bwMode="auto">
          <a:xfrm>
            <a:off x="0" y="2029636"/>
            <a:ext cx="9144000" cy="311386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The Qin Emperor’s Strong Government</a:t>
            </a:r>
          </a:p>
        </p:txBody>
      </p:sp>
      <p:sp>
        <p:nvSpPr>
          <p:cNvPr id="4" name="Rectangle 3"/>
          <p:cNvSpPr/>
          <p:nvPr/>
        </p:nvSpPr>
        <p:spPr>
          <a:xfrm>
            <a:off x="457200" y="1657350"/>
            <a:ext cx="3886200" cy="2554545"/>
          </a:xfrm>
          <a:prstGeom prst="rect">
            <a:avLst/>
          </a:prstGeom>
        </p:spPr>
        <p:txBody>
          <a:bodyPr wrap="square">
            <a:spAutoFit/>
          </a:bodyPr>
          <a:lstStyle/>
          <a:p>
            <a:r>
              <a:rPr lang="en-US" sz="2000" dirty="0" smtClean="0"/>
              <a:t>The </a:t>
            </a:r>
            <a:r>
              <a:rPr lang="en-US" sz="2000" b="1" dirty="0" smtClean="0"/>
              <a:t>Warring States </a:t>
            </a:r>
            <a:r>
              <a:rPr lang="en-US" sz="2000" dirty="0" smtClean="0"/>
              <a:t>period marked a time when several states battled each other for total domination of China. Qin, one of these factions, won by defeating all other with their powerful army. Eventually, the new Qin dynasty united China under one emperor.</a:t>
            </a:r>
          </a:p>
        </p:txBody>
      </p:sp>
      <p:pic>
        <p:nvPicPr>
          <p:cNvPr id="8194" name="Picture 2" descr="Related image"/>
          <p:cNvPicPr>
            <a:picLocks noChangeAspect="1" noChangeArrowheads="1"/>
          </p:cNvPicPr>
          <p:nvPr/>
        </p:nvPicPr>
        <p:blipFill>
          <a:blip r:embed="rId2" cstate="print"/>
          <a:srcRect l="14286" t="13692" r="15385" b="13936"/>
          <a:stretch>
            <a:fillRect/>
          </a:stretch>
        </p:blipFill>
        <p:spPr bwMode="auto">
          <a:xfrm>
            <a:off x="4724400" y="1809749"/>
            <a:ext cx="3886200" cy="2246709"/>
          </a:xfrm>
          <a:prstGeom prst="rect">
            <a:avLst/>
          </a:prstGeom>
          <a:noFill/>
        </p:spPr>
      </p:pic>
    </p:spTree>
    <p:extLst>
      <p:ext uri="{BB962C8B-B14F-4D97-AF65-F5344CB8AC3E}">
        <p14:creationId xmlns:p14="http://schemas.microsoft.com/office/powerpoint/2010/main" val="199099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95350"/>
            <a:ext cx="2590800" cy="3477875"/>
          </a:xfrm>
          <a:prstGeom prst="rect">
            <a:avLst/>
          </a:prstGeom>
        </p:spPr>
        <p:txBody>
          <a:bodyPr wrap="square">
            <a:spAutoFit/>
          </a:bodyPr>
          <a:lstStyle/>
          <a:p>
            <a:r>
              <a:rPr lang="en-US" sz="2000" dirty="0" smtClean="0"/>
              <a:t>Ying Zheng was the first Chinese sovereign to proclaim himself </a:t>
            </a:r>
            <a:r>
              <a:rPr lang="en-US" sz="2000" dirty="0" smtClean="0">
                <a:effectLst>
                  <a:glow rad="101600">
                    <a:schemeClr val="accent6">
                      <a:satMod val="175000"/>
                      <a:alpha val="40000"/>
                    </a:schemeClr>
                  </a:glow>
                </a:effectLst>
              </a:rPr>
              <a:t>"</a:t>
            </a:r>
            <a:r>
              <a:rPr lang="en-US" sz="2000" b="1" dirty="0" smtClean="0">
                <a:effectLst>
                  <a:glow rad="101600">
                    <a:schemeClr val="accent6">
                      <a:satMod val="175000"/>
                      <a:alpha val="40000"/>
                    </a:schemeClr>
                  </a:glow>
                </a:effectLst>
              </a:rPr>
              <a:t>Shi Huangdi</a:t>
            </a:r>
            <a:r>
              <a:rPr lang="en-US" sz="2000" dirty="0" smtClean="0">
                <a:effectLst>
                  <a:glow rad="101600">
                    <a:schemeClr val="accent6">
                      <a:satMod val="175000"/>
                      <a:alpha val="40000"/>
                    </a:schemeClr>
                  </a:glow>
                </a:effectLst>
              </a:rPr>
              <a:t>”, or First Emperor, </a:t>
            </a:r>
            <a:r>
              <a:rPr lang="en-US" sz="2000" dirty="0" smtClean="0"/>
              <a:t>after unifying China in 221 BC. He followed Legalist political beliefs. His government created strict laws with harsh punishments.</a:t>
            </a:r>
            <a:endParaRPr lang="en-US" sz="2000" dirty="0"/>
          </a:p>
        </p:txBody>
      </p:sp>
      <p:pic>
        <p:nvPicPr>
          <p:cNvPr id="2050" name="Picture 2" descr="Related image">
            <a:hlinkClick r:id="rId2"/>
          </p:cNvPr>
          <p:cNvPicPr>
            <a:picLocks noChangeAspect="1" noChangeArrowheads="1"/>
          </p:cNvPicPr>
          <p:nvPr/>
        </p:nvPicPr>
        <p:blipFill>
          <a:blip r:embed="rId3" cstate="print">
            <a:lum bright="1000" contrast="9000"/>
          </a:blip>
          <a:srcRect l="10134" r="12175"/>
          <a:stretch>
            <a:fillRect/>
          </a:stretch>
        </p:blipFill>
        <p:spPr bwMode="auto">
          <a:xfrm>
            <a:off x="3200400" y="1159648"/>
            <a:ext cx="5486400" cy="3012302"/>
          </a:xfrm>
          <a:prstGeom prst="rect">
            <a:avLst/>
          </a:prstGeom>
          <a:noFill/>
        </p:spPr>
      </p:pic>
      <p:sp>
        <p:nvSpPr>
          <p:cNvPr id="4" name="Title 3"/>
          <p:cNvSpPr txBox="1">
            <a:spLocks/>
          </p:cNvSpPr>
          <p:nvPr/>
        </p:nvSpPr>
        <p:spPr>
          <a:xfrm rot="20490518">
            <a:off x="6890989" y="3620602"/>
            <a:ext cx="1062595"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noCrop="1"/>
          </p:cNvPicPr>
          <p:nvPr/>
        </p:nvPicPr>
        <p:blipFill>
          <a:blip r:embed="rId2" cstate="print"/>
          <a:srcRect/>
          <a:stretch>
            <a:fillRect/>
          </a:stretch>
        </p:blipFill>
        <p:spPr bwMode="auto">
          <a:xfrm>
            <a:off x="7162800" y="-628650"/>
            <a:ext cx="2136267" cy="3200400"/>
          </a:xfrm>
          <a:prstGeom prst="rect">
            <a:avLst/>
          </a:prstGeom>
          <a:noFill/>
        </p:spPr>
      </p:pic>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Qin Shi Huangdi  Changes Chinese Life</a:t>
            </a:r>
          </a:p>
        </p:txBody>
      </p:sp>
      <p:sp>
        <p:nvSpPr>
          <p:cNvPr id="3" name="Rectangle 3"/>
          <p:cNvSpPr txBox="1">
            <a:spLocks noChangeArrowheads="1"/>
          </p:cNvSpPr>
          <p:nvPr/>
        </p:nvSpPr>
        <p:spPr>
          <a:xfrm>
            <a:off x="457200" y="1352551"/>
            <a:ext cx="8229600" cy="3276600"/>
          </a:xfrm>
          <a:prstGeom prst="rect">
            <a:avLst/>
          </a:prstGeom>
        </p:spPr>
        <p:txBody>
          <a:bodyPr/>
          <a:lstStyle/>
          <a:p>
            <a:pPr marL="742950" marR="0" lvl="1" indent="-285750" algn="l" defTabSz="914400" rtl="0" eaLnBrk="1" fontAlgn="auto" latinLnBrk="0" hangingPunct="1">
              <a:lnSpc>
                <a:spcPct val="100000"/>
              </a:lnSpc>
              <a:spcBef>
                <a:spcPct val="20000"/>
              </a:spcBef>
              <a:spcAft>
                <a:spcPts val="0"/>
              </a:spcAft>
              <a:buClrTx/>
              <a:buSzTx/>
              <a:tabLst/>
              <a:defRPr/>
            </a:pPr>
            <a:r>
              <a:rPr kumimoji="0" lang="en-US" altLang="pt-BR" sz="2000" b="1" i="0" u="none" strike="noStrike" kern="1200" cap="none" spc="0" normalizeH="0" baseline="0" noProof="0" dirty="0" smtClean="0">
                <a:ln>
                  <a:noFill/>
                </a:ln>
                <a:solidFill>
                  <a:schemeClr val="tx1"/>
                </a:solidFill>
                <a:effectLst>
                  <a:glow rad="101600">
                    <a:schemeClr val="accent6">
                      <a:satMod val="175000"/>
                      <a:alpha val="40000"/>
                    </a:schemeClr>
                  </a:glow>
                </a:effectLst>
                <a:uLnTx/>
                <a:uFillTx/>
                <a:latin typeface="+mn-lt"/>
                <a:ea typeface="+mn-ea"/>
                <a:cs typeface="+mn-cs"/>
              </a:rPr>
              <a:t>Qin Shi Huangdi wanted to strengthen and unify China so…</a:t>
            </a:r>
          </a:p>
          <a:p>
            <a:pPr marL="517525" marR="0" lvl="1" indent="-287338"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altLang="pt-BR" sz="2000" b="0" i="0" u="none" strike="noStrike" kern="1200" cap="none" spc="0" normalizeH="0" baseline="0" noProof="0" dirty="0" smtClean="0">
                <a:ln>
                  <a:noFill/>
                </a:ln>
                <a:solidFill>
                  <a:schemeClr val="tx1"/>
                </a:solidFill>
                <a:effectLst/>
                <a:uLnTx/>
                <a:uFillTx/>
                <a:latin typeface="+mn-lt"/>
                <a:ea typeface="+mn-ea"/>
                <a:cs typeface="+mn-cs"/>
              </a:rPr>
              <a:t>He took direct control over China’s provinces. </a:t>
            </a:r>
          </a:p>
          <a:p>
            <a:pPr marL="517525" marR="0" lvl="1" indent="-287338"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altLang="pt-BR" sz="2000" b="0" i="0" u="none" strike="noStrike" kern="1200" cap="none" spc="0" normalizeH="0" baseline="0" noProof="0" dirty="0" smtClean="0">
                <a:ln>
                  <a:noFill/>
                </a:ln>
                <a:solidFill>
                  <a:schemeClr val="tx1"/>
                </a:solidFill>
                <a:effectLst/>
                <a:uLnTx/>
                <a:uFillTx/>
                <a:latin typeface="+mn-lt"/>
                <a:ea typeface="+mn-ea"/>
                <a:cs typeface="+mn-cs"/>
              </a:rPr>
              <a:t>The Lords under the Zhou had passed on positions to their sons. Now, only the emperor had the power to appoint the lords/governors. </a:t>
            </a:r>
          </a:p>
          <a:p>
            <a:pPr marL="517525" lvl="1" indent="-287338">
              <a:spcBef>
                <a:spcPct val="20000"/>
              </a:spcBef>
              <a:buFont typeface="Wingdings" pitchFamily="2" charset="2"/>
              <a:buChar char="Ø"/>
            </a:pPr>
            <a:r>
              <a:rPr lang="en-US" altLang="pt-BR" sz="2000" dirty="0" smtClean="0"/>
              <a:t>Shi Huangdi </a:t>
            </a:r>
            <a:r>
              <a:rPr kumimoji="0" lang="en-US" altLang="pt-BR" sz="2000" b="0" i="0" u="none" strike="noStrike" kern="1200" cap="none" spc="0" normalizeH="0" baseline="0" noProof="0" dirty="0" smtClean="0">
                <a:ln>
                  <a:noFill/>
                </a:ln>
                <a:solidFill>
                  <a:schemeClr val="tx1"/>
                </a:solidFill>
                <a:effectLst/>
                <a:uLnTx/>
                <a:uFillTx/>
                <a:latin typeface="+mn-lt"/>
                <a:ea typeface="+mn-ea"/>
                <a:cs typeface="+mn-cs"/>
              </a:rPr>
              <a:t>ruled with all control and swift, harsh punishment. </a:t>
            </a:r>
          </a:p>
          <a:p>
            <a:pPr marL="517525" marR="0" lvl="1" indent="-287338"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altLang="pt-BR" sz="2000" b="0" i="0" u="none" strike="noStrike" kern="1200" cap="none" spc="0" normalizeH="0" baseline="0" noProof="0" dirty="0" smtClean="0">
                <a:ln>
                  <a:noFill/>
                </a:ln>
                <a:solidFill>
                  <a:schemeClr val="tx1"/>
                </a:solidFill>
                <a:effectLst/>
                <a:uLnTx/>
                <a:uFillTx/>
                <a:latin typeface="+mn-lt"/>
                <a:ea typeface="+mn-ea"/>
                <a:cs typeface="+mn-cs"/>
              </a:rPr>
              <a:t>Anyone who disagreed with him was punished or killed. </a:t>
            </a:r>
          </a:p>
          <a:p>
            <a:pPr marL="517525" marR="0" lvl="1" indent="-287338"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altLang="pt-BR" sz="2000" b="0" i="0" u="none" strike="noStrike" kern="1200" cap="none" spc="0" normalizeH="0" baseline="0" noProof="0" dirty="0" smtClean="0">
                <a:ln>
                  <a:noFill/>
                </a:ln>
                <a:solidFill>
                  <a:schemeClr val="tx1"/>
                </a:solidFill>
                <a:effectLst/>
                <a:uLnTx/>
                <a:uFillTx/>
                <a:latin typeface="+mn-lt"/>
                <a:ea typeface="+mn-ea"/>
                <a:cs typeface="+mn-cs"/>
              </a:rPr>
              <a:t>Writings that displeased him were burned. </a:t>
            </a:r>
          </a:p>
          <a:p>
            <a:pPr marL="517525" lvl="1" indent="-287338">
              <a:spcBef>
                <a:spcPct val="20000"/>
              </a:spcBef>
              <a:buFont typeface="Wingdings" pitchFamily="2" charset="2"/>
              <a:buChar char="Ø"/>
            </a:pPr>
            <a:r>
              <a:rPr lang="en-US" altLang="pt-BR" sz="2000" dirty="0" smtClean="0"/>
              <a:t>Shi Huangdi</a:t>
            </a:r>
            <a:r>
              <a:rPr kumimoji="0" lang="en-US" altLang="pt-BR" sz="2000" b="0" i="0" u="none" strike="noStrike" kern="1200" cap="none" spc="0" normalizeH="0" baseline="0" noProof="0" dirty="0" smtClean="0">
                <a:ln>
                  <a:noFill/>
                </a:ln>
                <a:solidFill>
                  <a:schemeClr val="tx1"/>
                </a:solidFill>
                <a:effectLst/>
                <a:uLnTx/>
                <a:uFillTx/>
                <a:latin typeface="+mn-lt"/>
                <a:ea typeface="+mn-ea"/>
                <a:cs typeface="+mn-cs"/>
              </a:rPr>
              <a:t> increased power of his government by appointing censors. Their</a:t>
            </a:r>
            <a:r>
              <a:rPr kumimoji="0" lang="en-US" altLang="pt-BR" sz="2000" b="0" i="0" u="none" strike="noStrike" kern="1200" cap="none" spc="0" normalizeH="0" noProof="0" dirty="0" smtClean="0">
                <a:ln>
                  <a:noFill/>
                </a:ln>
                <a:solidFill>
                  <a:schemeClr val="tx1"/>
                </a:solidFill>
                <a:effectLst/>
                <a:uLnTx/>
                <a:uFillTx/>
                <a:latin typeface="+mn-lt"/>
                <a:ea typeface="+mn-ea"/>
                <a:cs typeface="+mn-cs"/>
              </a:rPr>
              <a:t> </a:t>
            </a:r>
            <a:r>
              <a:rPr kumimoji="0" lang="en-US" altLang="pt-BR" sz="2000" b="0" i="0" u="none" strike="noStrike" kern="1200" cap="none" spc="0" normalizeH="0" baseline="0" noProof="0" dirty="0" smtClean="0">
                <a:ln>
                  <a:noFill/>
                </a:ln>
                <a:solidFill>
                  <a:schemeClr val="tx1"/>
                </a:solidFill>
                <a:effectLst/>
                <a:uLnTx/>
                <a:uFillTx/>
                <a:latin typeface="+mn-lt"/>
                <a:ea typeface="+mn-ea"/>
                <a:cs typeface="+mn-cs"/>
              </a:rPr>
              <a:t>job was to make sure the government workers did their work.</a:t>
            </a:r>
            <a:endParaRPr kumimoji="0" lang="en-US" altLang="pt-BR"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Related image"/>
          <p:cNvPicPr>
            <a:picLocks noChangeAspect="1" noChangeArrowheads="1" noCrop="1"/>
          </p:cNvPicPr>
          <p:nvPr/>
        </p:nvPicPr>
        <p:blipFill>
          <a:blip r:embed="rId2" cstate="print"/>
          <a:srcRect/>
          <a:stretch>
            <a:fillRect/>
          </a:stretch>
        </p:blipFill>
        <p:spPr bwMode="auto">
          <a:xfrm>
            <a:off x="7162800" y="-628650"/>
            <a:ext cx="2136267" cy="3200400"/>
          </a:xfrm>
          <a:prstGeom prst="rect">
            <a:avLst/>
          </a:prstGeom>
          <a:noFill/>
        </p:spPr>
      </p:pic>
      <p:sp>
        <p:nvSpPr>
          <p:cNvPr id="2" name="Rectangle 3"/>
          <p:cNvSpPr txBox="1">
            <a:spLocks noChangeArrowheads="1"/>
          </p:cNvSpPr>
          <p:nvPr/>
        </p:nvSpPr>
        <p:spPr>
          <a:xfrm>
            <a:off x="457200" y="742950"/>
            <a:ext cx="8229600" cy="3733800"/>
          </a:xfrm>
          <a:prstGeom prst="rect">
            <a:avLst/>
          </a:prstGeom>
        </p:spPr>
        <p:txBody>
          <a:bodyPr/>
          <a:lstStyle/>
          <a:p>
            <a:pPr marL="742950" marR="0" lvl="1" indent="-285750" algn="l" defTabSz="914400" rtl="0" eaLnBrk="1" fontAlgn="auto" latinLnBrk="0" hangingPunct="1">
              <a:lnSpc>
                <a:spcPct val="100000"/>
              </a:lnSpc>
              <a:spcBef>
                <a:spcPct val="20000"/>
              </a:spcBef>
              <a:spcAft>
                <a:spcPts val="0"/>
              </a:spcAft>
              <a:buClrTx/>
              <a:buSzTx/>
              <a:tabLst/>
              <a:defRPr/>
            </a:pPr>
            <a:r>
              <a:rPr kumimoji="0" lang="en-US" altLang="pt-BR" sz="2000" b="1" i="0" u="none" strike="noStrike" kern="1200" cap="none" spc="0" normalizeH="0" baseline="0" noProof="0" dirty="0" smtClean="0">
                <a:ln>
                  <a:noFill/>
                </a:ln>
                <a:solidFill>
                  <a:schemeClr val="tx1"/>
                </a:solidFill>
                <a:effectLst>
                  <a:glow rad="101600">
                    <a:schemeClr val="accent6">
                      <a:satMod val="175000"/>
                      <a:alpha val="40000"/>
                    </a:schemeClr>
                  </a:glow>
                </a:effectLst>
                <a:uLnTx/>
                <a:uFillTx/>
                <a:latin typeface="+mn-lt"/>
                <a:ea typeface="+mn-ea"/>
                <a:cs typeface="+mn-cs"/>
              </a:rPr>
              <a:t>Additionally…</a:t>
            </a:r>
          </a:p>
          <a:p>
            <a:pPr marL="517525" lvl="1" indent="-287338">
              <a:spcBef>
                <a:spcPct val="20000"/>
              </a:spcBef>
              <a:buFont typeface="Wingdings" pitchFamily="2" charset="2"/>
              <a:buChar char="Ø"/>
              <a:defRPr/>
            </a:pPr>
            <a:r>
              <a:rPr lang="en-US" altLang="pt-BR" sz="2000" dirty="0"/>
              <a:t>Qin Shi Huangdi </a:t>
            </a:r>
            <a:r>
              <a:rPr lang="en-US" altLang="pt-BR" sz="2000" dirty="0" smtClean="0"/>
              <a:t>created </a:t>
            </a:r>
            <a:r>
              <a:rPr lang="en-US" altLang="pt-BR" sz="2000" dirty="0"/>
              <a:t>a currency, or type of money, that everyone has to use. </a:t>
            </a:r>
          </a:p>
          <a:p>
            <a:pPr marL="517525" lvl="1" indent="-287338">
              <a:spcBef>
                <a:spcPct val="20000"/>
              </a:spcBef>
              <a:buFont typeface="Wingdings" pitchFamily="2" charset="2"/>
              <a:buChar char="Ø"/>
              <a:defRPr/>
            </a:pPr>
            <a:r>
              <a:rPr lang="en-US" altLang="pt-BR" sz="2000" dirty="0"/>
              <a:t>He hired scholars to simplify and set rules for the Chinese writing system. </a:t>
            </a:r>
          </a:p>
          <a:p>
            <a:pPr marL="517525" lvl="1" indent="-287338">
              <a:spcBef>
                <a:spcPct val="20000"/>
              </a:spcBef>
              <a:buFont typeface="Wingdings" pitchFamily="2" charset="2"/>
              <a:buChar char="Ø"/>
              <a:defRPr/>
            </a:pPr>
            <a:r>
              <a:rPr lang="en-US" altLang="pt-BR" sz="2000" dirty="0"/>
              <a:t>Building projects, including his own tomb. </a:t>
            </a:r>
            <a:r>
              <a:rPr lang="en-US" altLang="pt-BR" sz="2000" b="1" dirty="0" smtClean="0"/>
              <a:t>His </a:t>
            </a:r>
            <a:r>
              <a:rPr lang="en-US" altLang="pt-BR" sz="2000" b="1" dirty="0"/>
              <a:t>tomb was so large that it housed  an army of life-sized clay soldiers and horses</a:t>
            </a:r>
            <a:r>
              <a:rPr lang="en-US" altLang="pt-BR" sz="2000" dirty="0"/>
              <a:t>. </a:t>
            </a:r>
          </a:p>
          <a:p>
            <a:pPr marL="517525" lvl="1" indent="-287338">
              <a:spcBef>
                <a:spcPct val="20000"/>
              </a:spcBef>
              <a:buFont typeface="Wingdings" pitchFamily="2" charset="2"/>
              <a:buChar char="Ø"/>
              <a:defRPr/>
            </a:pPr>
            <a:r>
              <a:rPr lang="en-US" altLang="pt-BR" sz="2000" dirty="0"/>
              <a:t>Qin ordered thousands of farmers to build palaces, roads, dams, and a huge </a:t>
            </a:r>
            <a:r>
              <a:rPr lang="en-US" altLang="pt-BR" sz="2000" dirty="0" smtClean="0"/>
              <a:t>canal. This </a:t>
            </a:r>
            <a:r>
              <a:rPr lang="en-US" altLang="pt-BR" sz="2000" dirty="0"/>
              <a:t>canal connected the Chang Jiang in central China to the city of Guangzhou in Southern China. </a:t>
            </a:r>
          </a:p>
          <a:p>
            <a:pPr marL="517525" lvl="1" indent="-287338">
              <a:spcBef>
                <a:spcPct val="20000"/>
              </a:spcBef>
              <a:buFont typeface="Wingdings" pitchFamily="2" charset="2"/>
              <a:buChar char="Ø"/>
              <a:defRPr/>
            </a:pPr>
            <a:r>
              <a:rPr lang="en-US" altLang="pt-BR" sz="2000" dirty="0"/>
              <a:t>Supplies were transported on the canal to soldiers in distant territories. </a:t>
            </a:r>
          </a:p>
        </p:txBody>
      </p:sp>
    </p:spTree>
    <p:extLst>
      <p:ext uri="{BB962C8B-B14F-4D97-AF65-F5344CB8AC3E}">
        <p14:creationId xmlns:p14="http://schemas.microsoft.com/office/powerpoint/2010/main" val="190743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39" b="2398"/>
          <a:stretch/>
        </p:blipFill>
        <p:spPr bwMode="auto">
          <a:xfrm>
            <a:off x="457199" y="709548"/>
            <a:ext cx="5410201" cy="38538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19800" y="590550"/>
            <a:ext cx="2760406" cy="4247317"/>
          </a:xfrm>
          <a:prstGeom prst="rect">
            <a:avLst/>
          </a:prstGeom>
        </p:spPr>
        <p:txBody>
          <a:bodyPr wrap="square">
            <a:spAutoFit/>
          </a:bodyPr>
          <a:lstStyle/>
          <a:p>
            <a:pPr algn="r"/>
            <a:r>
              <a:rPr lang="en-US" dirty="0" smtClean="0"/>
              <a:t>One </a:t>
            </a:r>
            <a:r>
              <a:rPr lang="en-US" dirty="0"/>
              <a:t>of the most </a:t>
            </a:r>
            <a:r>
              <a:rPr lang="en-US" dirty="0" smtClean="0"/>
              <a:t>important </a:t>
            </a:r>
            <a:r>
              <a:rPr lang="en-US" dirty="0"/>
              <a:t>archaeological findings of the </a:t>
            </a:r>
            <a:r>
              <a:rPr lang="en-US" dirty="0" smtClean="0"/>
              <a:t>20</a:t>
            </a:r>
            <a:r>
              <a:rPr lang="en-US" baseline="30000" dirty="0" smtClean="0"/>
              <a:t>th</a:t>
            </a:r>
            <a:r>
              <a:rPr lang="en-US" dirty="0" smtClean="0"/>
              <a:t> </a:t>
            </a:r>
            <a:r>
              <a:rPr lang="en-US" dirty="0"/>
              <a:t>century, the excavation site around the </a:t>
            </a:r>
            <a:r>
              <a:rPr lang="en-US" b="1" dirty="0"/>
              <a:t>Emperor Qin Shi Huang’s Mausoleum in </a:t>
            </a:r>
            <a:r>
              <a:rPr lang="en-US" b="1" dirty="0" smtClean="0"/>
              <a:t>Xi’an</a:t>
            </a:r>
            <a:r>
              <a:rPr lang="en-US" dirty="0" smtClean="0"/>
              <a:t>. The </a:t>
            </a:r>
            <a:r>
              <a:rPr lang="en-US" dirty="0"/>
              <a:t>Mausoleum is the tomb of first emperor of </a:t>
            </a:r>
            <a:r>
              <a:rPr lang="en-US" dirty="0" smtClean="0"/>
              <a:t>China who started building his </a:t>
            </a:r>
            <a:r>
              <a:rPr lang="en-US" dirty="0"/>
              <a:t>tomb which took 11 years to finish. </a:t>
            </a:r>
            <a:r>
              <a:rPr lang="en-US" dirty="0" smtClean="0"/>
              <a:t>The </a:t>
            </a:r>
            <a:r>
              <a:rPr lang="en-US" dirty="0"/>
              <a:t>most important features of this site are the life size </a:t>
            </a:r>
            <a:r>
              <a:rPr lang="en-US" b="1" dirty="0"/>
              <a:t>terracotta </a:t>
            </a:r>
            <a:r>
              <a:rPr lang="en-US" b="1" dirty="0" smtClean="0"/>
              <a:t>warriors </a:t>
            </a:r>
            <a:r>
              <a:rPr lang="en-US" dirty="0"/>
              <a:t>and horses arranged as if in a battle. </a:t>
            </a:r>
            <a:endParaRPr lang="en-US" sz="2000" dirty="0"/>
          </a:p>
        </p:txBody>
      </p:sp>
      <p:sp>
        <p:nvSpPr>
          <p:cNvPr id="4" name="Title 3"/>
          <p:cNvSpPr txBox="1">
            <a:spLocks/>
          </p:cNvSpPr>
          <p:nvPr/>
        </p:nvSpPr>
        <p:spPr>
          <a:xfrm rot="20490518">
            <a:off x="4838393" y="3615312"/>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val="354359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1803</TotalTime>
  <Words>839</Words>
  <Application>Microsoft Office PowerPoint</Application>
  <PresentationFormat>On-screen Show (16:9)</PresentationFormat>
  <Paragraphs>51</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Baron Kuffner</vt:lpstr>
      <vt:lpstr>BIRTH OF A HERO</vt:lpstr>
      <vt:lpstr>Bookman Old Style</vt:lpstr>
      <vt:lpstr>Calibri</vt:lpstr>
      <vt:lpstr>Wingdings</vt:lpstr>
      <vt:lpstr>Office Theme</vt:lpstr>
      <vt:lpstr>WORLD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Cinematografia FBS</cp:lastModifiedBy>
  <cp:revision>150</cp:revision>
  <dcterms:created xsi:type="dcterms:W3CDTF">2018-08-02T00:45:41Z</dcterms:created>
  <dcterms:modified xsi:type="dcterms:W3CDTF">2018-11-08T18:58:32Z</dcterms:modified>
</cp:coreProperties>
</file>