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78" r:id="rId4"/>
    <p:sldId id="292" r:id="rId5"/>
    <p:sldId id="279" r:id="rId6"/>
    <p:sldId id="290" r:id="rId7"/>
    <p:sldId id="291" r:id="rId8"/>
    <p:sldId id="293" r:id="rId9"/>
    <p:sldId id="294" r:id="rId10"/>
    <p:sldId id="295" r:id="rId11"/>
    <p:sldId id="296" r:id="rId12"/>
    <p:sldId id="297" r:id="rId13"/>
    <p:sldId id="299" r:id="rId14"/>
    <p:sldId id="298" r:id="rId15"/>
    <p:sldId id="300" r:id="rId16"/>
    <p:sldId id="289" r:id="rId17"/>
    <p:sldId id="263" r:id="rId18"/>
    <p:sldId id="259" r:id="rId19"/>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A9C92"/>
    <a:srgbClr val="5BB1A7"/>
    <a:srgbClr val="B3D34D"/>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98" d="100"/>
          <a:sy n="98" d="100"/>
        </p:scale>
        <p:origin x="-270" y="-102"/>
      </p:cViewPr>
      <p:guideLst>
        <p:guide orient="horz" pos="162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5486645-C053-4D1D-9259-975A05A9501B}" type="datetimeFigureOut">
              <a:rPr lang="en-US" smtClean="0"/>
              <a:pPr/>
              <a:t>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E25F7D-84D9-4C05-B173-7B2E001E8625}" type="slidenum">
              <a:rPr lang="en-US" smtClean="0"/>
              <a:pPr/>
              <a:t>‹#›</a:t>
            </a:fld>
            <a:endParaRPr lang="en-US"/>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486645-C053-4D1D-9259-975A05A9501B}" type="datetimeFigureOut">
              <a:rPr lang="en-US" smtClean="0"/>
              <a:pPr/>
              <a:t>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E25F7D-84D9-4C05-B173-7B2E001E8625}" type="slidenum">
              <a:rPr lang="en-US" smtClean="0"/>
              <a:pPr/>
              <a:t>‹#›</a:t>
            </a:fld>
            <a:endParaRPr 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486645-C053-4D1D-9259-975A05A9501B}" type="datetimeFigureOut">
              <a:rPr lang="en-US" smtClean="0"/>
              <a:pPr/>
              <a:t>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E25F7D-84D9-4C05-B173-7B2E001E8625}" type="slidenum">
              <a:rPr lang="en-US" smtClean="0"/>
              <a:pPr/>
              <a:t>‹#›</a:t>
            </a:fld>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486645-C053-4D1D-9259-975A05A9501B}" type="datetimeFigureOut">
              <a:rPr lang="en-US" smtClean="0"/>
              <a:pPr/>
              <a:t>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E25F7D-84D9-4C05-B173-7B2E001E8625}" type="slidenum">
              <a:rPr lang="en-US" smtClean="0"/>
              <a:pPr/>
              <a:t>‹#›</a:t>
            </a:fld>
            <a:endParaRPr 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5486645-C053-4D1D-9259-975A05A9501B}" type="datetimeFigureOut">
              <a:rPr lang="en-US" smtClean="0"/>
              <a:pPr/>
              <a:t>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E25F7D-84D9-4C05-B173-7B2E001E8625}" type="slidenum">
              <a:rPr lang="en-US" smtClean="0"/>
              <a:pPr/>
              <a:t>‹#›</a:t>
            </a:fld>
            <a:endParaRPr lang="en-US"/>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5486645-C053-4D1D-9259-975A05A9501B}" type="datetimeFigureOut">
              <a:rPr lang="en-US" smtClean="0"/>
              <a:pPr/>
              <a:t>1/21/2016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E25F7D-84D9-4C05-B173-7B2E001E8625}" type="slidenum">
              <a:rPr lang="en-US" smtClean="0"/>
              <a:pPr/>
              <a:t>‹#›</a:t>
            </a:fld>
            <a:endParaRPr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5486645-C053-4D1D-9259-975A05A9501B}" type="datetimeFigureOut">
              <a:rPr lang="en-US" smtClean="0"/>
              <a:pPr/>
              <a:t>1/21/2016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E25F7D-84D9-4C05-B173-7B2E001E8625}" type="slidenum">
              <a:rPr lang="en-US" smtClean="0"/>
              <a:pPr/>
              <a:t>‹#›</a:t>
            </a:fld>
            <a:endParaRPr 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5486645-C053-4D1D-9259-975A05A9501B}" type="datetimeFigureOut">
              <a:rPr lang="en-US" smtClean="0"/>
              <a:pPr/>
              <a:t>1/21/2016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E25F7D-84D9-4C05-B173-7B2E001E8625}" type="slidenum">
              <a:rPr lang="en-US" smtClean="0"/>
              <a:pPr/>
              <a:t>‹#›</a:t>
            </a:fld>
            <a:endParaRPr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486645-C053-4D1D-9259-975A05A9501B}" type="datetimeFigureOut">
              <a:rPr lang="en-US" smtClean="0"/>
              <a:pPr/>
              <a:t>1/21/2016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E25F7D-84D9-4C05-B173-7B2E001E8625}" type="slidenum">
              <a:rPr lang="en-US" smtClean="0"/>
              <a:pPr/>
              <a:t>‹#›</a:t>
            </a:fld>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486645-C053-4D1D-9259-975A05A9501B}" type="datetimeFigureOut">
              <a:rPr lang="en-US" smtClean="0"/>
              <a:pPr/>
              <a:t>1/21/2016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E25F7D-84D9-4C05-B173-7B2E001E8625}" type="slidenum">
              <a:rPr lang="en-US" smtClean="0"/>
              <a:pPr/>
              <a:t>‹#›</a:t>
            </a:fld>
            <a:endParaRPr lang="en-U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486645-C053-4D1D-9259-975A05A9501B}" type="datetimeFigureOut">
              <a:rPr lang="en-US" smtClean="0"/>
              <a:pPr/>
              <a:t>1/21/2016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E25F7D-84D9-4C05-B173-7B2E001E8625}" type="slidenum">
              <a:rPr lang="en-US" smtClean="0"/>
              <a:pPr/>
              <a:t>‹#›</a:t>
            </a:fld>
            <a:endParaRPr lang="en-U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35486645-C053-4D1D-9259-975A05A9501B}" type="datetimeFigureOut">
              <a:rPr lang="en-US" smtClean="0"/>
              <a:pPr/>
              <a:t>1/21/2016</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F1E25F7D-84D9-4C05-B173-7B2E001E862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gif"/><Relationship Id="rId1" Type="http://schemas.openxmlformats.org/officeDocument/2006/relationships/slideLayout" Target="../slideLayouts/slideLayout1.xml"/><Relationship Id="rId4" Type="http://schemas.openxmlformats.org/officeDocument/2006/relationships/image" Target="../media/image4.gif"/></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5.gi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7.gif"/><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http://www.pinerichland.org/cms/lib07/PA01001138/Centricity/Domain/33/HOME.GIF"/>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8001000" y="209550"/>
            <a:ext cx="1143000" cy="385011"/>
          </a:xfrm>
          <a:prstGeom prst="rect">
            <a:avLst/>
          </a:prstGeom>
          <a:noFill/>
        </p:spPr>
      </p:pic>
      <p:pic>
        <p:nvPicPr>
          <p:cNvPr id="1030" name="Picture 6" descr="http://writesource.iparadigms.com/_/rsrc/1320362105589/config/customLogo.gif?revision=11"/>
          <p:cNvPicPr>
            <a:picLocks noChangeAspect="1" noChangeArrowheads="1"/>
          </p:cNvPicPr>
          <p:nvPr/>
        </p:nvPicPr>
        <p:blipFill>
          <a:blip r:embed="rId3" cstate="print"/>
          <a:srcRect l="1250" t="37333" r="33750" b="20000"/>
          <a:stretch>
            <a:fillRect/>
          </a:stretch>
        </p:blipFill>
        <p:spPr bwMode="auto">
          <a:xfrm>
            <a:off x="0" y="1047751"/>
            <a:ext cx="2819400" cy="433754"/>
          </a:xfrm>
          <a:prstGeom prst="rect">
            <a:avLst/>
          </a:prstGeom>
          <a:noFill/>
          <a:effectLst>
            <a:softEdge rad="12700"/>
          </a:effectLst>
        </p:spPr>
      </p:pic>
      <p:sp>
        <p:nvSpPr>
          <p:cNvPr id="26" name="Subtitle 2"/>
          <p:cNvSpPr>
            <a:spLocks noGrp="1"/>
          </p:cNvSpPr>
          <p:nvPr>
            <p:ph type="subTitle" idx="1"/>
          </p:nvPr>
        </p:nvSpPr>
        <p:spPr>
          <a:xfrm>
            <a:off x="381000" y="4171950"/>
            <a:ext cx="1524000" cy="533400"/>
          </a:xfrm>
        </p:spPr>
        <p:txBody>
          <a:bodyPr>
            <a:normAutofit/>
          </a:bodyPr>
          <a:lstStyle/>
          <a:p>
            <a:r>
              <a:rPr lang="en-US" sz="2400" dirty="0" smtClean="0">
                <a:solidFill>
                  <a:schemeClr val="bg1"/>
                </a:solidFill>
              </a:rPr>
              <a:t>Jim Soto</a:t>
            </a:r>
            <a:endParaRPr lang="en-US" sz="2400" dirty="0">
              <a:solidFill>
                <a:schemeClr val="bg1"/>
              </a:solidFill>
            </a:endParaRPr>
          </a:p>
        </p:txBody>
      </p:sp>
      <p:sp>
        <p:nvSpPr>
          <p:cNvPr id="7" name="Subtitle 2"/>
          <p:cNvSpPr txBox="1">
            <a:spLocks/>
          </p:cNvSpPr>
          <p:nvPr/>
        </p:nvSpPr>
        <p:spPr>
          <a:xfrm>
            <a:off x="228600" y="209550"/>
            <a:ext cx="457200" cy="38100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b="1" i="0" u="none" strike="noStrike" kern="1200" cap="none" spc="0" normalizeH="0" baseline="0" noProof="0" dirty="0" smtClean="0">
                <a:ln>
                  <a:noFill/>
                </a:ln>
                <a:solidFill>
                  <a:schemeClr val="bg1"/>
                </a:solidFill>
                <a:effectLst/>
                <a:uLnTx/>
                <a:uFillTx/>
                <a:latin typeface="+mn-lt"/>
                <a:ea typeface="+mn-ea"/>
                <a:cs typeface="+mn-cs"/>
              </a:rPr>
              <a:t>Q3</a:t>
            </a:r>
            <a:endParaRPr kumimoji="0" lang="en-US" b="1" i="0" u="none" strike="noStrike" kern="1200" cap="none" spc="0" normalizeH="0" baseline="0" noProof="0" dirty="0">
              <a:ln>
                <a:noFill/>
              </a:ln>
              <a:solidFill>
                <a:schemeClr val="bg1"/>
              </a:solidFill>
              <a:effectLst/>
              <a:uLnTx/>
              <a:uFillTx/>
              <a:latin typeface="+mn-lt"/>
              <a:ea typeface="+mn-ea"/>
              <a:cs typeface="+mn-cs"/>
            </a:endParaRPr>
          </a:p>
        </p:txBody>
      </p:sp>
      <p:sp>
        <p:nvSpPr>
          <p:cNvPr id="8" name="Subtitle 2"/>
          <p:cNvSpPr txBox="1">
            <a:spLocks/>
          </p:cNvSpPr>
          <p:nvPr/>
        </p:nvSpPr>
        <p:spPr>
          <a:xfrm>
            <a:off x="609600" y="1809750"/>
            <a:ext cx="3657600" cy="2514600"/>
          </a:xfrm>
          <a:prstGeom prst="rect">
            <a:avLst/>
          </a:prstGeom>
        </p:spPr>
        <p:txBody>
          <a:bodyPr vert="horz" lIns="91440" tIns="45720" rIns="91440" bIns="45720" rtlCol="0">
            <a:normAutofit lnSpcReduction="10000"/>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5400" b="1" i="0" u="none" strike="noStrike" kern="1200" cap="none" spc="0" normalizeH="0" baseline="0" noProof="0" dirty="0" smtClean="0">
                <a:ln>
                  <a:noFill/>
                </a:ln>
                <a:solidFill>
                  <a:schemeClr val="bg1"/>
                </a:solidFill>
                <a:effectLst/>
                <a:uLnTx/>
                <a:uFillTx/>
                <a:latin typeface="UlusalOkul.Com Çizgili" pitchFamily="2" charset="0"/>
              </a:rPr>
              <a:t>More Writing </a:t>
            </a:r>
          </a:p>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5400" b="1" i="0" u="none" strike="noStrike" kern="1200" cap="none" spc="0" normalizeH="0" baseline="0" noProof="0" dirty="0" smtClean="0">
                <a:ln>
                  <a:noFill/>
                </a:ln>
                <a:solidFill>
                  <a:schemeClr val="bg1"/>
                </a:solidFill>
                <a:effectLst/>
                <a:uLnTx/>
                <a:uFillTx/>
                <a:latin typeface="UlusalOkul.Com Çizgili" pitchFamily="2" charset="0"/>
              </a:rPr>
              <a:t>Stories</a:t>
            </a:r>
            <a:endParaRPr kumimoji="0" lang="en-US" sz="5400" b="1" i="0" u="none" strike="noStrike" kern="1200" cap="none" spc="0" normalizeH="0" baseline="0" noProof="0" dirty="0">
              <a:ln>
                <a:noFill/>
              </a:ln>
              <a:solidFill>
                <a:schemeClr val="bg1"/>
              </a:solidFill>
              <a:effectLst/>
              <a:uLnTx/>
              <a:uFillTx/>
              <a:latin typeface="UlusalOkul.Com Çizgili" pitchFamily="2" charset="0"/>
            </a:endParaRPr>
          </a:p>
        </p:txBody>
      </p:sp>
      <p:pic>
        <p:nvPicPr>
          <p:cNvPr id="10242" name="Picture 2" descr="http://misc.phillipmartin.info/misc_fairy.gif"/>
          <p:cNvPicPr>
            <a:picLocks noChangeAspect="1" noChangeArrowheads="1"/>
          </p:cNvPicPr>
          <p:nvPr/>
        </p:nvPicPr>
        <p:blipFill>
          <a:blip r:embed="rId4" cstate="print"/>
          <a:srcRect/>
          <a:stretch>
            <a:fillRect/>
          </a:stretch>
        </p:blipFill>
        <p:spPr bwMode="auto">
          <a:xfrm>
            <a:off x="4800600" y="895350"/>
            <a:ext cx="3870207" cy="3962400"/>
          </a:xfrm>
          <a:prstGeom prst="rect">
            <a:avLst/>
          </a:prstGeom>
          <a:noFill/>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6">
                                            <p:txEl>
                                              <p:pRg st="0" end="0"/>
                                            </p:txEl>
                                          </p:spTgt>
                                        </p:tgtEl>
                                        <p:attrNameLst>
                                          <p:attrName>style.visibility</p:attrName>
                                        </p:attrNameLst>
                                      </p:cBhvr>
                                      <p:to>
                                        <p:strVal val="visible"/>
                                      </p:to>
                                    </p:set>
                                    <p:animEffect transition="in" filter="fade">
                                      <p:cBhvr>
                                        <p:cTn id="7" dur="1000"/>
                                        <p:tgtEl>
                                          <p:spTgt spid="26">
                                            <p:txEl>
                                              <p:pRg st="0" end="0"/>
                                            </p:txEl>
                                          </p:spTgt>
                                        </p:tgtEl>
                                      </p:cBhvr>
                                    </p:animEffect>
                                    <p:anim calcmode="lin" valueType="num">
                                      <p:cBhvr>
                                        <p:cTn id="8" dur="1000" fill="hold"/>
                                        <p:tgtEl>
                                          <p:spTgt spid="2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6">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7">
                                            <p:txEl>
                                              <p:pRg st="0" end="0"/>
                                            </p:txEl>
                                          </p:spTgt>
                                        </p:tgtEl>
                                        <p:attrNameLst>
                                          <p:attrName>style.visibility</p:attrName>
                                        </p:attrNameLst>
                                      </p:cBhvr>
                                      <p:to>
                                        <p:strVal val="visible"/>
                                      </p:to>
                                    </p:set>
                                    <p:animEffect transition="in" filter="fade">
                                      <p:cBhvr>
                                        <p:cTn id="13" dur="1000"/>
                                        <p:tgtEl>
                                          <p:spTgt spid="7">
                                            <p:txEl>
                                              <p:pRg st="0" end="0"/>
                                            </p:txEl>
                                          </p:spTgt>
                                        </p:tgtEl>
                                      </p:cBhvr>
                                    </p:animEffect>
                                    <p:anim calcmode="lin" valueType="num">
                                      <p:cBhvr>
                                        <p:cTn id="14"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7">
                                            <p:txEl>
                                              <p:pRg st="0" end="0"/>
                                            </p:txEl>
                                          </p:spTgt>
                                        </p:tgtEl>
                                        <p:attrNameLst>
                                          <p:attrName>ppt_y</p:attrName>
                                        </p:attrNameLst>
                                      </p:cBhvr>
                                      <p:tavLst>
                                        <p:tav tm="0">
                                          <p:val>
                                            <p:strVal val="#ppt_y+.1"/>
                                          </p:val>
                                        </p:tav>
                                        <p:tav tm="100000">
                                          <p:val>
                                            <p:strVal val="#ppt_y"/>
                                          </p:val>
                                        </p:tav>
                                      </p:tavLst>
                                    </p:anim>
                                  </p:childTnLst>
                                </p:cTn>
                              </p:par>
                              <p:par>
                                <p:cTn id="16" presetID="42" presetClass="entr" presetSubtype="0"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fade">
                                      <p:cBhvr>
                                        <p:cTn id="18" dur="1000"/>
                                        <p:tgtEl>
                                          <p:spTgt spid="8"/>
                                        </p:tgtEl>
                                      </p:cBhvr>
                                    </p:animEffect>
                                    <p:anim calcmode="lin" valueType="num">
                                      <p:cBhvr>
                                        <p:cTn id="19" dur="1000" fill="hold"/>
                                        <p:tgtEl>
                                          <p:spTgt spid="8"/>
                                        </p:tgtEl>
                                        <p:attrNameLst>
                                          <p:attrName>ppt_x</p:attrName>
                                        </p:attrNameLst>
                                      </p:cBhvr>
                                      <p:tavLst>
                                        <p:tav tm="0">
                                          <p:val>
                                            <p:strVal val="#ppt_x"/>
                                          </p:val>
                                        </p:tav>
                                        <p:tav tm="100000">
                                          <p:val>
                                            <p:strVal val="#ppt_x"/>
                                          </p:val>
                                        </p:tav>
                                      </p:tavLst>
                                    </p:anim>
                                    <p:anim calcmode="lin" valueType="num">
                                      <p:cBhvr>
                                        <p:cTn id="20"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build="p"/>
      <p:bldP spid="7" grpId="0" build="p"/>
      <p:bldP spid="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E:\PROFESIONAL\7TH WRITING SMART ROOM KIT 2015-2016\Writing Course.jpg"/>
          <p:cNvPicPr>
            <a:picLocks noChangeAspect="1" noChangeArrowheads="1"/>
          </p:cNvPicPr>
          <p:nvPr/>
        </p:nvPicPr>
        <p:blipFill>
          <a:blip r:embed="rId2" cstate="print"/>
          <a:srcRect t="34074"/>
          <a:stretch>
            <a:fillRect/>
          </a:stretch>
        </p:blipFill>
        <p:spPr bwMode="auto">
          <a:xfrm>
            <a:off x="0" y="0"/>
            <a:ext cx="9144000" cy="5143500"/>
          </a:xfrm>
          <a:prstGeom prst="rect">
            <a:avLst/>
          </a:prstGeom>
          <a:noFill/>
        </p:spPr>
      </p:pic>
      <p:sp>
        <p:nvSpPr>
          <p:cNvPr id="3" name="Subtitle 2"/>
          <p:cNvSpPr txBox="1">
            <a:spLocks/>
          </p:cNvSpPr>
          <p:nvPr/>
        </p:nvSpPr>
        <p:spPr>
          <a:xfrm>
            <a:off x="1371600" y="2038350"/>
            <a:ext cx="6400800" cy="1066800"/>
          </a:xfrm>
          <a:prstGeom prst="rect">
            <a:avLst/>
          </a:prstGeom>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4800" b="1" dirty="0" smtClean="0">
                <a:solidFill>
                  <a:schemeClr val="bg1"/>
                </a:solidFill>
                <a:latin typeface="UlusalOkul.Com Çizgili" pitchFamily="2" charset="0"/>
              </a:rPr>
              <a:t>Revising</a:t>
            </a: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http://www.englishexercises.org/makeagame/my_documents/my_pictures/2012/oct/8A2_ICT.gif"/>
          <p:cNvPicPr>
            <a:picLocks noChangeAspect="1" noChangeArrowheads="1"/>
          </p:cNvPicPr>
          <p:nvPr/>
        </p:nvPicPr>
        <p:blipFill>
          <a:blip r:embed="rId2" cstate="print"/>
          <a:srcRect/>
          <a:stretch>
            <a:fillRect/>
          </a:stretch>
        </p:blipFill>
        <p:spPr bwMode="auto">
          <a:xfrm>
            <a:off x="457200" y="1962150"/>
            <a:ext cx="3200400" cy="2649244"/>
          </a:xfrm>
          <a:prstGeom prst="rect">
            <a:avLst/>
          </a:prstGeom>
          <a:noFill/>
        </p:spPr>
      </p:pic>
      <p:sp>
        <p:nvSpPr>
          <p:cNvPr id="5" name="Subtitle 2"/>
          <p:cNvSpPr txBox="1">
            <a:spLocks/>
          </p:cNvSpPr>
          <p:nvPr/>
        </p:nvSpPr>
        <p:spPr>
          <a:xfrm>
            <a:off x="381000" y="133350"/>
            <a:ext cx="8305800" cy="685800"/>
          </a:xfrm>
          <a:prstGeom prst="rect">
            <a:avLst/>
          </a:prstGeom>
        </p:spPr>
        <p:txBody>
          <a:bodyPr vert="horz" lIns="91440" tIns="45720" rIns="91440" bIns="45720" rtlCol="0">
            <a:no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en-US" sz="3900" b="1" dirty="0" smtClean="0">
                <a:solidFill>
                  <a:schemeClr val="bg1"/>
                </a:solidFill>
                <a:latin typeface="UlusalOkul.Com Çizgili" pitchFamily="2" charset="0"/>
              </a:rPr>
              <a:t>Short Stories: Improve It!</a:t>
            </a:r>
            <a:endParaRPr kumimoji="0" lang="en-US" sz="3900" b="1" i="0" u="none" strike="noStrike" kern="1200" cap="none" spc="0" normalizeH="0" baseline="0" noProof="0" dirty="0">
              <a:ln>
                <a:noFill/>
              </a:ln>
              <a:solidFill>
                <a:schemeClr val="bg1"/>
              </a:solidFill>
              <a:effectLst/>
              <a:uLnTx/>
              <a:uFillTx/>
              <a:latin typeface="UlusalOkul.Com Çizgili" pitchFamily="2" charset="0"/>
            </a:endParaRPr>
          </a:p>
        </p:txBody>
      </p:sp>
      <p:sp>
        <p:nvSpPr>
          <p:cNvPr id="4" name="Subtitle 2"/>
          <p:cNvSpPr txBox="1">
            <a:spLocks/>
          </p:cNvSpPr>
          <p:nvPr/>
        </p:nvSpPr>
        <p:spPr>
          <a:xfrm>
            <a:off x="2286000" y="1581150"/>
            <a:ext cx="6400800" cy="3200400"/>
          </a:xfrm>
          <a:prstGeom prst="rect">
            <a:avLst/>
          </a:prstGeom>
        </p:spPr>
        <p:txBody>
          <a:bodyPr>
            <a:noAutofit/>
          </a:bodyPr>
          <a:lstStyle/>
          <a:p>
            <a:pPr lvl="0" algn="r">
              <a:spcBef>
                <a:spcPct val="20000"/>
              </a:spcBef>
              <a:defRPr/>
            </a:pPr>
            <a:r>
              <a:rPr lang="en-US" sz="2400" dirty="0" smtClean="0">
                <a:solidFill>
                  <a:schemeClr val="bg1"/>
                </a:solidFill>
              </a:rPr>
              <a:t>As you revise make sure use details and dialogue that show, not tell the reader what is happening. Add details:</a:t>
            </a:r>
          </a:p>
          <a:p>
            <a:pPr lvl="0" algn="r">
              <a:spcBef>
                <a:spcPct val="20000"/>
              </a:spcBef>
              <a:buFont typeface="Wingdings" pitchFamily="2" charset="2"/>
              <a:buChar char="Ø"/>
              <a:defRPr/>
            </a:pPr>
            <a:r>
              <a:rPr lang="en-US" sz="2400" dirty="0" smtClean="0">
                <a:solidFill>
                  <a:schemeClr val="bg1"/>
                </a:solidFill>
                <a:effectLst>
                  <a:glow rad="139700">
                    <a:schemeClr val="accent4">
                      <a:satMod val="175000"/>
                      <a:alpha val="40000"/>
                    </a:schemeClr>
                  </a:glow>
                </a:effectLst>
              </a:rPr>
              <a:t>that help the reader see, hear, smell, taste, and feel what’s happening.</a:t>
            </a:r>
          </a:p>
          <a:p>
            <a:pPr lvl="0" algn="r">
              <a:spcBef>
                <a:spcPct val="20000"/>
              </a:spcBef>
              <a:buFont typeface="Wingdings" pitchFamily="2" charset="2"/>
              <a:buChar char="Ø"/>
              <a:defRPr/>
            </a:pPr>
            <a:r>
              <a:rPr lang="en-US" sz="2400" dirty="0" smtClean="0">
                <a:solidFill>
                  <a:schemeClr val="bg1"/>
                </a:solidFill>
                <a:effectLst>
                  <a:glow rad="139700">
                    <a:schemeClr val="accent4">
                      <a:satMod val="175000"/>
                      <a:alpha val="40000"/>
                    </a:schemeClr>
                  </a:glow>
                </a:effectLst>
              </a:rPr>
              <a:t>about a character’s movements, facial expressions or gestures.</a:t>
            </a:r>
          </a:p>
          <a:p>
            <a:pPr lvl="0" algn="r">
              <a:spcBef>
                <a:spcPct val="20000"/>
              </a:spcBef>
              <a:buFont typeface="Wingdings" pitchFamily="2" charset="2"/>
              <a:buChar char="Ø"/>
              <a:defRPr/>
            </a:pPr>
            <a:r>
              <a:rPr lang="en-US" sz="2400" dirty="0" smtClean="0">
                <a:solidFill>
                  <a:schemeClr val="bg1"/>
                </a:solidFill>
                <a:effectLst>
                  <a:glow rad="139700">
                    <a:schemeClr val="accent4">
                      <a:satMod val="175000"/>
                      <a:alpha val="40000"/>
                    </a:schemeClr>
                  </a:glow>
                </a:effectLst>
              </a:rPr>
              <a:t>that create more distinctive dialogues.</a:t>
            </a:r>
          </a:p>
          <a:p>
            <a:pPr lvl="0" algn="r">
              <a:spcBef>
                <a:spcPct val="20000"/>
              </a:spcBef>
              <a:buFont typeface="Wingdings" pitchFamily="2" charset="2"/>
              <a:buChar char="Ø"/>
              <a:defRPr/>
            </a:pPr>
            <a:endParaRPr lang="en-US" sz="2400" dirty="0" smtClean="0">
              <a:solidFill>
                <a:schemeClr val="bg1"/>
              </a:solidFill>
              <a:effectLst>
                <a:glow rad="139700">
                  <a:schemeClr val="accent4">
                    <a:satMod val="175000"/>
                    <a:alpha val="40000"/>
                  </a:schemeClr>
                </a:glow>
              </a:effectLs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20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20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20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E:\PROFESIONAL\7TH WRITING SMART ROOM KIT 2015-2016\Writing Course.jpg"/>
          <p:cNvPicPr>
            <a:picLocks noChangeAspect="1" noChangeArrowheads="1"/>
          </p:cNvPicPr>
          <p:nvPr/>
        </p:nvPicPr>
        <p:blipFill>
          <a:blip r:embed="rId2" cstate="print"/>
          <a:srcRect t="34074"/>
          <a:stretch>
            <a:fillRect/>
          </a:stretch>
        </p:blipFill>
        <p:spPr bwMode="auto">
          <a:xfrm>
            <a:off x="0" y="0"/>
            <a:ext cx="9144000" cy="5143500"/>
          </a:xfrm>
          <a:prstGeom prst="rect">
            <a:avLst/>
          </a:prstGeom>
          <a:noFill/>
        </p:spPr>
      </p:pic>
      <p:sp>
        <p:nvSpPr>
          <p:cNvPr id="3" name="Subtitle 2"/>
          <p:cNvSpPr txBox="1">
            <a:spLocks/>
          </p:cNvSpPr>
          <p:nvPr/>
        </p:nvSpPr>
        <p:spPr>
          <a:xfrm>
            <a:off x="1371600" y="2038350"/>
            <a:ext cx="6400800" cy="1066800"/>
          </a:xfrm>
          <a:prstGeom prst="rect">
            <a:avLst/>
          </a:prstGeom>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4800" b="1" dirty="0" smtClean="0">
                <a:solidFill>
                  <a:schemeClr val="bg1"/>
                </a:solidFill>
                <a:latin typeface="UlusalOkul.Com Çizgili" pitchFamily="2" charset="0"/>
              </a:rPr>
              <a:t>Editing</a:t>
            </a:r>
          </a:p>
        </p:txBody>
      </p:sp>
    </p:spTree>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txBox="1">
            <a:spLocks/>
          </p:cNvSpPr>
          <p:nvPr/>
        </p:nvSpPr>
        <p:spPr>
          <a:xfrm>
            <a:off x="228600" y="133350"/>
            <a:ext cx="8686800" cy="685800"/>
          </a:xfrm>
          <a:prstGeom prst="rect">
            <a:avLst/>
          </a:prstGeom>
        </p:spPr>
        <p:txBody>
          <a:bodyPr vert="horz" lIns="91440" tIns="45720" rIns="91440" bIns="45720" rtlCol="0">
            <a:no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en-US" sz="3700" b="1" dirty="0" smtClean="0">
                <a:solidFill>
                  <a:schemeClr val="bg1"/>
                </a:solidFill>
                <a:latin typeface="UlusalOkul.Com Çizgili" pitchFamily="2" charset="0"/>
              </a:rPr>
              <a:t>Short Stories: Check for Conventions</a:t>
            </a:r>
            <a:endParaRPr kumimoji="0" lang="en-US" sz="3700" b="1" i="0" u="none" strike="noStrike" kern="1200" cap="none" spc="0" normalizeH="0" baseline="0" noProof="0" dirty="0">
              <a:ln>
                <a:noFill/>
              </a:ln>
              <a:solidFill>
                <a:schemeClr val="bg1"/>
              </a:solidFill>
              <a:effectLst/>
              <a:uLnTx/>
              <a:uFillTx/>
              <a:latin typeface="UlusalOkul.Com Çizgili" pitchFamily="2" charset="0"/>
            </a:endParaRPr>
          </a:p>
        </p:txBody>
      </p:sp>
      <p:sp>
        <p:nvSpPr>
          <p:cNvPr id="4" name="Subtitle 2"/>
          <p:cNvSpPr txBox="1">
            <a:spLocks/>
          </p:cNvSpPr>
          <p:nvPr/>
        </p:nvSpPr>
        <p:spPr>
          <a:xfrm>
            <a:off x="3733800" y="1657350"/>
            <a:ext cx="4953000" cy="2895600"/>
          </a:xfrm>
          <a:prstGeom prst="rect">
            <a:avLst/>
          </a:prstGeom>
        </p:spPr>
        <p:txBody>
          <a:bodyPr>
            <a:noAutofit/>
          </a:bodyPr>
          <a:lstStyle/>
          <a:p>
            <a:pPr lvl="0" algn="r">
              <a:spcBef>
                <a:spcPct val="20000"/>
              </a:spcBef>
              <a:defRPr/>
            </a:pPr>
            <a:r>
              <a:rPr lang="en-US" sz="3200" dirty="0" smtClean="0">
                <a:solidFill>
                  <a:schemeClr val="bg1"/>
                </a:solidFill>
              </a:rPr>
              <a:t>Double...</a:t>
            </a:r>
          </a:p>
          <a:p>
            <a:pPr lvl="0" algn="r">
              <a:spcBef>
                <a:spcPct val="20000"/>
              </a:spcBef>
              <a:defRPr/>
            </a:pPr>
            <a:r>
              <a:rPr lang="en-US" sz="2800" dirty="0" smtClean="0">
                <a:solidFill>
                  <a:schemeClr val="bg1"/>
                </a:solidFill>
              </a:rPr>
              <a:t>Triple... </a:t>
            </a:r>
          </a:p>
          <a:p>
            <a:pPr lvl="0" algn="r">
              <a:spcBef>
                <a:spcPct val="20000"/>
              </a:spcBef>
              <a:defRPr/>
            </a:pPr>
            <a:r>
              <a:rPr lang="en-US" sz="2400" dirty="0" smtClean="0">
                <a:solidFill>
                  <a:schemeClr val="bg1"/>
                </a:solidFill>
              </a:rPr>
              <a:t>Quadruple check for conventions.</a:t>
            </a:r>
          </a:p>
          <a:p>
            <a:pPr lvl="0" algn="r">
              <a:spcBef>
                <a:spcPct val="20000"/>
              </a:spcBef>
              <a:defRPr/>
            </a:pPr>
            <a:r>
              <a:rPr lang="en-US" sz="2400" dirty="0" smtClean="0">
                <a:solidFill>
                  <a:schemeClr val="bg1"/>
                </a:solidFill>
              </a:rPr>
              <a:t>And after you’ve done that, maybe now is a good time to create a title for your story! Check for tips in page 349.</a:t>
            </a:r>
          </a:p>
        </p:txBody>
      </p:sp>
      <p:pic>
        <p:nvPicPr>
          <p:cNvPr id="25602" name="Picture 2" descr="http://www.englishexercises.org/makeagame/my_documents/my_pictures/2012/oct/8A2_ICT.gif"/>
          <p:cNvPicPr>
            <a:picLocks noChangeAspect="1" noChangeArrowheads="1"/>
          </p:cNvPicPr>
          <p:nvPr/>
        </p:nvPicPr>
        <p:blipFill>
          <a:blip r:embed="rId2" cstate="print"/>
          <a:srcRect/>
          <a:stretch>
            <a:fillRect/>
          </a:stretch>
        </p:blipFill>
        <p:spPr bwMode="auto">
          <a:xfrm>
            <a:off x="457200" y="1885950"/>
            <a:ext cx="3200400" cy="2649244"/>
          </a:xfrm>
          <a:prstGeom prst="rect">
            <a:avLst/>
          </a:prstGeom>
          <a:noFill/>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20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20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20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E:\PROFESIONAL\7TH WRITING SMART ROOM KIT 2015-2016\Writing Course.jpg"/>
          <p:cNvPicPr>
            <a:picLocks noChangeAspect="1" noChangeArrowheads="1"/>
          </p:cNvPicPr>
          <p:nvPr/>
        </p:nvPicPr>
        <p:blipFill>
          <a:blip r:embed="rId2" cstate="print"/>
          <a:srcRect t="34074"/>
          <a:stretch>
            <a:fillRect/>
          </a:stretch>
        </p:blipFill>
        <p:spPr bwMode="auto">
          <a:xfrm>
            <a:off x="0" y="0"/>
            <a:ext cx="9144000" cy="5143500"/>
          </a:xfrm>
          <a:prstGeom prst="rect">
            <a:avLst/>
          </a:prstGeom>
          <a:noFill/>
        </p:spPr>
      </p:pic>
      <p:sp>
        <p:nvSpPr>
          <p:cNvPr id="3" name="Subtitle 2"/>
          <p:cNvSpPr txBox="1">
            <a:spLocks/>
          </p:cNvSpPr>
          <p:nvPr/>
        </p:nvSpPr>
        <p:spPr>
          <a:xfrm>
            <a:off x="1371600" y="2038350"/>
            <a:ext cx="6400800" cy="1066800"/>
          </a:xfrm>
          <a:prstGeom prst="rect">
            <a:avLst/>
          </a:prstGeom>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4800" b="1" dirty="0" smtClean="0">
                <a:solidFill>
                  <a:schemeClr val="bg1"/>
                </a:solidFill>
                <a:latin typeface="UlusalOkul.Com Çizgili" pitchFamily="2" charset="0"/>
              </a:rPr>
              <a:t>Publishing</a:t>
            </a:r>
          </a:p>
        </p:txBody>
      </p:sp>
    </p:spTree>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txBox="1">
            <a:spLocks/>
          </p:cNvSpPr>
          <p:nvPr/>
        </p:nvSpPr>
        <p:spPr>
          <a:xfrm>
            <a:off x="381000" y="133350"/>
            <a:ext cx="8305800" cy="685800"/>
          </a:xfrm>
          <a:prstGeom prst="rect">
            <a:avLst/>
          </a:prstGeom>
        </p:spPr>
        <p:txBody>
          <a:bodyPr vert="horz" lIns="91440" tIns="45720" rIns="91440" bIns="45720" rtlCol="0">
            <a:no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en-US" sz="3900" b="1" dirty="0" smtClean="0">
                <a:solidFill>
                  <a:schemeClr val="bg1"/>
                </a:solidFill>
                <a:latin typeface="UlusalOkul.Com Çizgili" pitchFamily="2" charset="0"/>
              </a:rPr>
              <a:t>Short Stories: Share the Story!</a:t>
            </a:r>
            <a:endParaRPr kumimoji="0" lang="en-US" sz="3900" b="1" i="0" u="none" strike="noStrike" kern="1200" cap="none" spc="0" normalizeH="0" baseline="0" noProof="0" dirty="0">
              <a:ln>
                <a:noFill/>
              </a:ln>
              <a:solidFill>
                <a:schemeClr val="bg1"/>
              </a:solidFill>
              <a:effectLst/>
              <a:uLnTx/>
              <a:uFillTx/>
              <a:latin typeface="UlusalOkul.Com Çizgili" pitchFamily="2" charset="0"/>
            </a:endParaRPr>
          </a:p>
        </p:txBody>
      </p:sp>
      <p:sp>
        <p:nvSpPr>
          <p:cNvPr id="4" name="Subtitle 2"/>
          <p:cNvSpPr txBox="1">
            <a:spLocks/>
          </p:cNvSpPr>
          <p:nvPr/>
        </p:nvSpPr>
        <p:spPr>
          <a:xfrm>
            <a:off x="3733800" y="1657350"/>
            <a:ext cx="4953000" cy="1752600"/>
          </a:xfrm>
          <a:prstGeom prst="rect">
            <a:avLst/>
          </a:prstGeom>
        </p:spPr>
        <p:txBody>
          <a:bodyPr>
            <a:noAutofit/>
          </a:bodyPr>
          <a:lstStyle/>
          <a:p>
            <a:pPr lvl="0" algn="r">
              <a:spcBef>
                <a:spcPct val="20000"/>
              </a:spcBef>
              <a:defRPr/>
            </a:pPr>
            <a:r>
              <a:rPr lang="en-US" sz="2400" u="sng" dirty="0" smtClean="0">
                <a:solidFill>
                  <a:schemeClr val="bg1"/>
                </a:solidFill>
              </a:rPr>
              <a:t>To publish it, type the story in your computer</a:t>
            </a:r>
            <a:r>
              <a:rPr lang="en-US" sz="2400" dirty="0" smtClean="0">
                <a:solidFill>
                  <a:schemeClr val="bg1"/>
                </a:solidFill>
              </a:rPr>
              <a:t>. Try drawing a cover for it that depicts an important scene from the story. Place it over your final version and share it!</a:t>
            </a:r>
          </a:p>
        </p:txBody>
      </p:sp>
      <p:pic>
        <p:nvPicPr>
          <p:cNvPr id="4100" name="Picture 4" descr="http://www.thrive4kids.ca/girl-with-an-A+.jpg"/>
          <p:cNvPicPr>
            <a:picLocks noChangeAspect="1" noChangeArrowheads="1"/>
          </p:cNvPicPr>
          <p:nvPr/>
        </p:nvPicPr>
        <p:blipFill>
          <a:blip r:embed="rId2" cstate="print">
            <a:clrChange>
              <a:clrFrom>
                <a:srgbClr val="FEFEFE"/>
              </a:clrFrom>
              <a:clrTo>
                <a:srgbClr val="FEFEFE">
                  <a:alpha val="0"/>
                </a:srgbClr>
              </a:clrTo>
            </a:clrChange>
          </a:blip>
          <a:srcRect/>
          <a:stretch>
            <a:fillRect/>
          </a:stretch>
        </p:blipFill>
        <p:spPr bwMode="auto">
          <a:xfrm>
            <a:off x="228600" y="962025"/>
            <a:ext cx="2626381" cy="4181475"/>
          </a:xfrm>
          <a:prstGeom prst="rect">
            <a:avLst/>
          </a:prstGeom>
          <a:noFill/>
        </p:spPr>
      </p:pic>
      <p:pic>
        <p:nvPicPr>
          <p:cNvPr id="4098" name="Picture 2" descr="http://ecx.images-amazon.com/images/I/414B2ECFK9L._AC_UL320_SR206,320_.jpg"/>
          <p:cNvPicPr>
            <a:picLocks noChangeAspect="1" noChangeArrowheads="1"/>
          </p:cNvPicPr>
          <p:nvPr/>
        </p:nvPicPr>
        <p:blipFill>
          <a:blip r:embed="rId3" cstate="print"/>
          <a:srcRect/>
          <a:stretch>
            <a:fillRect/>
          </a:stretch>
        </p:blipFill>
        <p:spPr bwMode="auto">
          <a:xfrm rot="21183100">
            <a:off x="1985487" y="877423"/>
            <a:ext cx="1048037" cy="1394276"/>
          </a:xfrm>
          <a:prstGeom prst="rect">
            <a:avLst/>
          </a:prstGeom>
          <a:noFill/>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a:spLocks/>
          </p:cNvSpPr>
          <p:nvPr/>
        </p:nvSpPr>
        <p:spPr>
          <a:xfrm>
            <a:off x="457200" y="133350"/>
            <a:ext cx="7315200" cy="685800"/>
          </a:xfrm>
          <a:prstGeom prst="rect">
            <a:avLst/>
          </a:prstGeom>
        </p:spPr>
        <p:txBody>
          <a:bodyPr vert="horz" lIns="91440" tIns="45720" rIns="91440" bIns="45720" rtlCol="0">
            <a:no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en-US" sz="4000" b="1" noProof="0" dirty="0" err="1" smtClean="0">
                <a:solidFill>
                  <a:schemeClr val="bg1"/>
                </a:solidFill>
                <a:latin typeface="UlusalOkul.Com Çizgili" pitchFamily="2" charset="0"/>
              </a:rPr>
              <a:t>StoryPatterns</a:t>
            </a:r>
            <a:r>
              <a:rPr lang="en-US" sz="4000" b="1" noProof="0" dirty="0" smtClean="0">
                <a:solidFill>
                  <a:schemeClr val="bg1"/>
                </a:solidFill>
                <a:latin typeface="UlusalOkul.Com Çizgili" pitchFamily="2" charset="0"/>
              </a:rPr>
              <a:t> and Elements</a:t>
            </a:r>
            <a:endParaRPr kumimoji="0" lang="en-US" sz="4000" b="1" i="0" u="none" strike="noStrike" kern="1200" cap="none" spc="0" normalizeH="0" baseline="0" noProof="0" dirty="0">
              <a:ln>
                <a:noFill/>
              </a:ln>
              <a:solidFill>
                <a:schemeClr val="bg1"/>
              </a:solidFill>
              <a:effectLst/>
              <a:uLnTx/>
              <a:uFillTx/>
              <a:latin typeface="UlusalOkul.Com Çizgili" pitchFamily="2" charset="0"/>
            </a:endParaRPr>
          </a:p>
        </p:txBody>
      </p:sp>
      <p:sp>
        <p:nvSpPr>
          <p:cNvPr id="4" name="Subtitle 2"/>
          <p:cNvSpPr txBox="1">
            <a:spLocks/>
          </p:cNvSpPr>
          <p:nvPr/>
        </p:nvSpPr>
        <p:spPr>
          <a:xfrm>
            <a:off x="457200" y="1733550"/>
            <a:ext cx="4953000" cy="2286000"/>
          </a:xfrm>
          <a:prstGeom prst="rect">
            <a:avLst/>
          </a:prstGeom>
        </p:spPr>
        <p:txBody>
          <a:bodyPr>
            <a:noAutofit/>
          </a:bodyPr>
          <a:lstStyle/>
          <a:p>
            <a:pPr marR="0" lvl="0" algn="l" defTabSz="914400" rtl="0" eaLnBrk="1" fontAlgn="auto" latinLnBrk="0" hangingPunct="1">
              <a:lnSpc>
                <a:spcPct val="100000"/>
              </a:lnSpc>
              <a:spcBef>
                <a:spcPct val="20000"/>
              </a:spcBef>
              <a:spcAft>
                <a:spcPts val="0"/>
              </a:spcAft>
              <a:buClrTx/>
              <a:buSzTx/>
              <a:tabLst/>
              <a:defRPr/>
            </a:pPr>
            <a:r>
              <a:rPr kumimoji="0" lang="en-US" sz="2400" b="0" i="0" u="none" strike="noStrike" kern="1200" cap="none" spc="0" normalizeH="0" baseline="0" noProof="0" dirty="0" smtClean="0">
                <a:ln>
                  <a:noFill/>
                </a:ln>
                <a:solidFill>
                  <a:schemeClr val="bg1"/>
                </a:solidFill>
                <a:effectLst/>
                <a:uLnTx/>
                <a:uFillTx/>
                <a:latin typeface="+mn-lt"/>
                <a:ea typeface="+mn-ea"/>
                <a:cs typeface="+mn-cs"/>
              </a:rPr>
              <a:t>Read </a:t>
            </a:r>
            <a:r>
              <a:rPr kumimoji="0" lang="en-US" sz="2400" b="0" i="1" u="none" strike="noStrike" kern="1200" cap="none" spc="0" normalizeH="0" baseline="0" noProof="0" dirty="0" smtClean="0">
                <a:ln>
                  <a:noFill/>
                </a:ln>
                <a:solidFill>
                  <a:schemeClr val="bg1"/>
                </a:solidFill>
                <a:effectLst>
                  <a:glow rad="101600">
                    <a:schemeClr val="accent3">
                      <a:satMod val="175000"/>
                      <a:alpha val="40000"/>
                    </a:schemeClr>
                  </a:glow>
                </a:effectLst>
                <a:uLnTx/>
                <a:uFillTx/>
                <a:latin typeface="+mn-lt"/>
                <a:ea typeface="+mn-ea"/>
                <a:cs typeface="+mn-cs"/>
              </a:rPr>
              <a:t>Story Patterns &amp; Elements of Fiction</a:t>
            </a:r>
            <a:r>
              <a:rPr kumimoji="0" lang="en-US" sz="2400" b="0" i="0" u="none" strike="noStrike" kern="1200" cap="none" spc="0" normalizeH="0" baseline="0" noProof="0" dirty="0" smtClean="0">
                <a:ln>
                  <a:noFill/>
                </a:ln>
                <a:solidFill>
                  <a:schemeClr val="bg1"/>
                </a:solidFill>
                <a:effectLst/>
                <a:uLnTx/>
                <a:uFillTx/>
                <a:latin typeface="+mn-lt"/>
                <a:ea typeface="+mn-ea"/>
                <a:cs typeface="+mn-cs"/>
              </a:rPr>
              <a:t>, in pages 350-352 of your book,</a:t>
            </a:r>
            <a:r>
              <a:rPr kumimoji="0" lang="en-US" sz="2400" b="0" i="0" u="none" strike="noStrike" kern="1200" cap="none" spc="0" normalizeH="0" noProof="0" dirty="0" smtClean="0">
                <a:ln>
                  <a:noFill/>
                </a:ln>
                <a:solidFill>
                  <a:schemeClr val="bg1"/>
                </a:solidFill>
                <a:effectLst/>
                <a:uLnTx/>
                <a:uFillTx/>
                <a:latin typeface="+mn-lt"/>
                <a:ea typeface="+mn-ea"/>
                <a:cs typeface="+mn-cs"/>
              </a:rPr>
              <a:t> then complete the </a:t>
            </a:r>
            <a:r>
              <a:rPr kumimoji="0" lang="en-US" sz="2400" b="0" i="1" u="none" strike="noStrike" kern="1200" cap="none" spc="0" normalizeH="0" noProof="0" dirty="0" smtClean="0">
                <a:ln>
                  <a:noFill/>
                </a:ln>
                <a:solidFill>
                  <a:schemeClr val="bg1"/>
                </a:solidFill>
                <a:effectLst>
                  <a:glow rad="101600">
                    <a:schemeClr val="accent2">
                      <a:satMod val="175000"/>
                      <a:alpha val="40000"/>
                    </a:schemeClr>
                  </a:glow>
                </a:effectLst>
                <a:uLnTx/>
                <a:uFillTx/>
                <a:latin typeface="+mn-lt"/>
                <a:ea typeface="+mn-ea"/>
                <a:cs typeface="+mn-cs"/>
              </a:rPr>
              <a:t>Try It </a:t>
            </a:r>
            <a:r>
              <a:rPr kumimoji="0" lang="en-US" sz="2400" b="0" i="0" u="none" strike="noStrike" kern="1200" cap="none" spc="0" normalizeH="0" noProof="0" dirty="0" smtClean="0">
                <a:ln>
                  <a:noFill/>
                </a:ln>
                <a:solidFill>
                  <a:schemeClr val="bg1"/>
                </a:solidFill>
                <a:effectLst/>
                <a:uLnTx/>
                <a:uFillTx/>
                <a:latin typeface="+mn-lt"/>
                <a:ea typeface="+mn-ea"/>
                <a:cs typeface="+mn-cs"/>
              </a:rPr>
              <a:t>assessment at the end. Prepare for a discussion in </a:t>
            </a:r>
            <a:r>
              <a:rPr lang="en-US" sz="2400" dirty="0" smtClean="0">
                <a:solidFill>
                  <a:schemeClr val="bg1"/>
                </a:solidFill>
              </a:rPr>
              <a:t>fifteen</a:t>
            </a:r>
            <a:r>
              <a:rPr kumimoji="0" lang="en-US" sz="2400" b="0" i="0" u="none" strike="noStrike" kern="1200" cap="none" spc="0" normalizeH="0" noProof="0" dirty="0" smtClean="0">
                <a:ln>
                  <a:noFill/>
                </a:ln>
                <a:solidFill>
                  <a:schemeClr val="bg1"/>
                </a:solidFill>
                <a:effectLst/>
                <a:uLnTx/>
                <a:uFillTx/>
                <a:latin typeface="+mn-lt"/>
                <a:ea typeface="+mn-ea"/>
                <a:cs typeface="+mn-cs"/>
              </a:rPr>
              <a:t> minutes.</a:t>
            </a:r>
            <a:endParaRPr kumimoji="0" lang="en-US" sz="2400" b="0" i="0" u="none" strike="noStrike" kern="1200" cap="none" spc="0" normalizeH="0" baseline="0" noProof="0" dirty="0" smtClean="0">
              <a:ln>
                <a:noFill/>
              </a:ln>
              <a:solidFill>
                <a:schemeClr val="bg1"/>
              </a:solidFill>
              <a:effectLst/>
              <a:uLnTx/>
              <a:uFillTx/>
              <a:latin typeface="+mn-lt"/>
              <a:ea typeface="+mn-ea"/>
              <a:cs typeface="+mn-cs"/>
            </a:endParaRPr>
          </a:p>
        </p:txBody>
      </p:sp>
      <p:pic>
        <p:nvPicPr>
          <p:cNvPr id="3074" name="Picture 2" descr="http://languagearts.phillipmartin.info/literary_terms.gif"/>
          <p:cNvPicPr>
            <a:picLocks noChangeAspect="1" noChangeArrowheads="1"/>
          </p:cNvPicPr>
          <p:nvPr/>
        </p:nvPicPr>
        <p:blipFill>
          <a:blip r:embed="rId2" cstate="print"/>
          <a:srcRect/>
          <a:stretch>
            <a:fillRect/>
          </a:stretch>
        </p:blipFill>
        <p:spPr bwMode="auto">
          <a:xfrm>
            <a:off x="5181600" y="1581150"/>
            <a:ext cx="3581400" cy="2819400"/>
          </a:xfrm>
          <a:prstGeom prst="rect">
            <a:avLst/>
          </a:prstGeom>
          <a:noFill/>
        </p:spPr>
      </p:pic>
    </p:spTree>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0" descr="http://school.phillipmartin.info/school_pencil3.gif"/>
          <p:cNvPicPr>
            <a:picLocks noChangeAspect="1" noChangeArrowheads="1"/>
          </p:cNvPicPr>
          <p:nvPr/>
        </p:nvPicPr>
        <p:blipFill>
          <a:blip r:embed="rId2" cstate="print"/>
          <a:srcRect/>
          <a:stretch>
            <a:fillRect/>
          </a:stretch>
        </p:blipFill>
        <p:spPr bwMode="auto">
          <a:xfrm>
            <a:off x="308278" y="2343150"/>
            <a:ext cx="2399846" cy="2514600"/>
          </a:xfrm>
          <a:prstGeom prst="rect">
            <a:avLst/>
          </a:prstGeom>
          <a:noFill/>
        </p:spPr>
      </p:pic>
      <p:sp>
        <p:nvSpPr>
          <p:cNvPr id="4" name="Subtitle 2"/>
          <p:cNvSpPr txBox="1">
            <a:spLocks/>
          </p:cNvSpPr>
          <p:nvPr/>
        </p:nvSpPr>
        <p:spPr>
          <a:xfrm>
            <a:off x="457200" y="133350"/>
            <a:ext cx="6096000" cy="685800"/>
          </a:xfrm>
          <a:prstGeom prst="rect">
            <a:avLst/>
          </a:prstGeom>
        </p:spPr>
        <p:txBody>
          <a:bodyPr vert="horz" lIns="91440" tIns="45720" rIns="91440" bIns="45720" rtlCol="0">
            <a:no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en-US" sz="4000" b="1" dirty="0" smtClean="0">
                <a:solidFill>
                  <a:schemeClr val="bg1"/>
                </a:solidFill>
                <a:latin typeface="UlusalOkul.Com Çizgili" pitchFamily="2" charset="0"/>
              </a:rPr>
              <a:t>Homework</a:t>
            </a:r>
            <a:endParaRPr kumimoji="0" lang="en-US" sz="4000" b="1" i="0" u="none" strike="noStrike" kern="1200" cap="none" spc="0" normalizeH="0" baseline="0" noProof="0" dirty="0">
              <a:ln>
                <a:noFill/>
              </a:ln>
              <a:solidFill>
                <a:schemeClr val="bg1"/>
              </a:solidFill>
              <a:effectLst/>
              <a:uLnTx/>
              <a:uFillTx/>
              <a:latin typeface="UlusalOkul.Com Çizgili" pitchFamily="2" charset="0"/>
            </a:endParaRPr>
          </a:p>
        </p:txBody>
      </p:sp>
      <p:sp>
        <p:nvSpPr>
          <p:cNvPr id="5" name="Oval Callout 4"/>
          <p:cNvSpPr/>
          <p:nvPr/>
        </p:nvSpPr>
        <p:spPr>
          <a:xfrm>
            <a:off x="1752600" y="2952750"/>
            <a:ext cx="1066800" cy="533400"/>
          </a:xfrm>
          <a:prstGeom prst="wedgeEllipseCallout">
            <a:avLst>
              <a:gd name="adj1" fmla="val -56650"/>
              <a:gd name="adj2" fmla="val 5619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cap="all" dirty="0" smtClean="0">
                <a:solidFill>
                  <a:schemeClr val="tx1">
                    <a:lumMod val="85000"/>
                    <a:lumOff val="15000"/>
                  </a:schemeClr>
                </a:solidFill>
                <a:latin typeface="Comic Sans MS" pitchFamily="66" charset="0"/>
              </a:rPr>
              <a:t>YIPE</a:t>
            </a:r>
            <a:r>
              <a:rPr lang="en-US" sz="1600" cap="all" dirty="0" smtClean="0">
                <a:solidFill>
                  <a:schemeClr val="tx1">
                    <a:lumMod val="85000"/>
                    <a:lumOff val="15000"/>
                  </a:schemeClr>
                </a:solidFill>
                <a:latin typeface="Comic Sans MS" pitchFamily="66" charset="0"/>
              </a:rPr>
              <a:t>!</a:t>
            </a:r>
            <a:endParaRPr lang="en-US" sz="1600" cap="all" dirty="0" smtClean="0">
              <a:solidFill>
                <a:schemeClr val="tx1">
                  <a:lumMod val="85000"/>
                  <a:lumOff val="15000"/>
                </a:schemeClr>
              </a:solidFill>
              <a:latin typeface="Comic Sans MS" pitchFamily="66" charset="0"/>
            </a:endParaRPr>
          </a:p>
        </p:txBody>
      </p:sp>
      <p:sp>
        <p:nvSpPr>
          <p:cNvPr id="8" name="Rectangle 7"/>
          <p:cNvSpPr/>
          <p:nvPr/>
        </p:nvSpPr>
        <p:spPr>
          <a:xfrm>
            <a:off x="3200400" y="2114550"/>
            <a:ext cx="5029200" cy="2086725"/>
          </a:xfrm>
          <a:prstGeom prst="rect">
            <a:avLst/>
          </a:prstGeom>
        </p:spPr>
        <p:txBody>
          <a:bodyPr wrap="square">
            <a:spAutoFit/>
          </a:bodyPr>
          <a:lstStyle/>
          <a:p>
            <a:pPr lvl="0" fontAlgn="base">
              <a:spcBef>
                <a:spcPct val="20000"/>
              </a:spcBef>
              <a:spcAft>
                <a:spcPct val="0"/>
              </a:spcAft>
              <a:defRPr/>
            </a:pPr>
            <a:r>
              <a:rPr lang="en-US" sz="2400" kern="0" dirty="0" smtClean="0">
                <a:solidFill>
                  <a:prstClr val="white"/>
                </a:solidFill>
              </a:rPr>
              <a:t>In your Skills Book complete pgs.  </a:t>
            </a:r>
            <a:r>
              <a:rPr lang="en-US" sz="2400" kern="0" dirty="0" smtClean="0">
                <a:solidFill>
                  <a:prstClr val="white"/>
                </a:solidFill>
              </a:rPr>
              <a:t>112-114. </a:t>
            </a:r>
            <a:endParaRPr lang="en-US" sz="2400" kern="0" dirty="0" smtClean="0">
              <a:solidFill>
                <a:prstClr val="white"/>
              </a:solidFill>
            </a:endParaRPr>
          </a:p>
          <a:p>
            <a:pPr marL="342900" lvl="0" indent="-342900" fontAlgn="base">
              <a:spcBef>
                <a:spcPct val="20000"/>
              </a:spcBef>
              <a:spcAft>
                <a:spcPct val="0"/>
              </a:spcAft>
              <a:buFont typeface="Wingdings" pitchFamily="2" charset="2"/>
              <a:buChar char="Ø"/>
              <a:defRPr/>
            </a:pPr>
            <a:r>
              <a:rPr lang="en-US" sz="2400" kern="0" dirty="0" smtClean="0">
                <a:solidFill>
                  <a:prstClr val="white"/>
                </a:solidFill>
                <a:effectLst>
                  <a:glow rad="139700">
                    <a:schemeClr val="accent6">
                      <a:satMod val="175000"/>
                      <a:alpha val="40000"/>
                    </a:schemeClr>
                  </a:glow>
                </a:effectLst>
              </a:rPr>
              <a:t>Sentence Prob</a:t>
            </a:r>
            <a:r>
              <a:rPr lang="en-US" sz="2400" kern="0" dirty="0" smtClean="0">
                <a:solidFill>
                  <a:prstClr val="white"/>
                </a:solidFill>
                <a:effectLst>
                  <a:glow rad="139700">
                    <a:schemeClr val="accent6">
                      <a:satMod val="175000"/>
                      <a:alpha val="40000"/>
                    </a:schemeClr>
                  </a:glow>
                </a:effectLst>
              </a:rPr>
              <a:t>lems Review 3</a:t>
            </a:r>
          </a:p>
          <a:p>
            <a:pPr marL="342900" lvl="0" indent="-342900" fontAlgn="base">
              <a:spcBef>
                <a:spcPct val="20000"/>
              </a:spcBef>
              <a:spcAft>
                <a:spcPct val="0"/>
              </a:spcAft>
              <a:buFont typeface="Wingdings" pitchFamily="2" charset="2"/>
              <a:buChar char="Ø"/>
              <a:defRPr/>
            </a:pPr>
            <a:r>
              <a:rPr lang="en-US" sz="2400" kern="0" dirty="0" smtClean="0">
                <a:solidFill>
                  <a:prstClr val="white"/>
                </a:solidFill>
                <a:effectLst>
                  <a:glow rad="139700">
                    <a:schemeClr val="accent6">
                      <a:satMod val="175000"/>
                      <a:alpha val="40000"/>
                    </a:schemeClr>
                  </a:glow>
                </a:effectLst>
              </a:rPr>
              <a:t>Combining Sentences Using Key Words</a:t>
            </a:r>
            <a:endParaRPr lang="en-US" sz="2400" kern="0" dirty="0" smtClean="0">
              <a:solidFill>
                <a:prstClr val="white"/>
              </a:solidFill>
              <a:effectLst>
                <a:glow rad="139700">
                  <a:schemeClr val="accent6">
                    <a:satMod val="175000"/>
                    <a:alpha val="40000"/>
                  </a:schemeClr>
                </a:glow>
              </a:effectLst>
            </a:endParaRPr>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2"/>
          <p:cNvSpPr txBox="1">
            <a:spLocks/>
          </p:cNvSpPr>
          <p:nvPr/>
        </p:nvSpPr>
        <p:spPr>
          <a:xfrm>
            <a:off x="457200" y="133350"/>
            <a:ext cx="6934200" cy="685800"/>
          </a:xfrm>
          <a:prstGeom prst="rect">
            <a:avLst/>
          </a:prstGeom>
        </p:spPr>
        <p:txBody>
          <a:bodyPr vert="horz" lIns="91440" tIns="45720" rIns="91440" bIns="45720" rtlCol="0">
            <a:no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en-US" sz="4000" b="1" noProof="0" dirty="0" smtClean="0">
                <a:solidFill>
                  <a:schemeClr val="bg1"/>
                </a:solidFill>
                <a:latin typeface="UlusalOkul.Com Çizgili" pitchFamily="2" charset="0"/>
              </a:rPr>
              <a:t>Next</a:t>
            </a:r>
            <a:endParaRPr kumimoji="0" lang="en-US" sz="4000" b="1" i="0" u="none" strike="noStrike" kern="1200" cap="none" spc="0" normalizeH="0" baseline="0" noProof="0" dirty="0">
              <a:ln>
                <a:noFill/>
              </a:ln>
              <a:solidFill>
                <a:schemeClr val="bg1"/>
              </a:solidFill>
              <a:effectLst/>
              <a:uLnTx/>
              <a:uFillTx/>
              <a:latin typeface="UlusalOkul.Com Çizgili" pitchFamily="2" charset="0"/>
            </a:endParaRPr>
          </a:p>
        </p:txBody>
      </p:sp>
      <p:pic>
        <p:nvPicPr>
          <p:cNvPr id="12" name="Picture 2" descr="http://forms.hmhco.com/templates-1.0/images/writesource/write-source-logo2.jpg"/>
          <p:cNvPicPr>
            <a:picLocks noChangeAspect="1" noChangeArrowheads="1"/>
          </p:cNvPicPr>
          <p:nvPr/>
        </p:nvPicPr>
        <p:blipFill>
          <a:blip r:embed="rId2" cstate="print"/>
          <a:srcRect/>
          <a:stretch>
            <a:fillRect/>
          </a:stretch>
        </p:blipFill>
        <p:spPr bwMode="auto">
          <a:xfrm>
            <a:off x="533400" y="4248150"/>
            <a:ext cx="2209800" cy="476250"/>
          </a:xfrm>
          <a:prstGeom prst="rect">
            <a:avLst/>
          </a:prstGeom>
          <a:noFill/>
        </p:spPr>
      </p:pic>
      <p:sp>
        <p:nvSpPr>
          <p:cNvPr id="13" name="Text Box 12"/>
          <p:cNvSpPr txBox="1">
            <a:spLocks noChangeArrowheads="1"/>
          </p:cNvSpPr>
          <p:nvPr/>
        </p:nvSpPr>
        <p:spPr bwMode="auto">
          <a:xfrm>
            <a:off x="5943600" y="4248150"/>
            <a:ext cx="2743200" cy="461665"/>
          </a:xfrm>
          <a:prstGeom prst="rect">
            <a:avLst/>
          </a:prstGeom>
          <a:noFill/>
          <a:ln w="9525">
            <a:noFill/>
            <a:miter lim="800000"/>
            <a:headEnd/>
            <a:tailEnd/>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ct val="50000"/>
              </a:spcBef>
              <a:spcAft>
                <a:spcPts val="0"/>
              </a:spcAft>
              <a:buClrTx/>
              <a:buSzTx/>
              <a:buFontTx/>
              <a:buNone/>
              <a:tabLst/>
              <a:defRPr/>
            </a:pPr>
            <a:r>
              <a:rPr kumimoji="0" lang="en-US" sz="2400" i="0" u="none" strike="noStrike" kern="1200" cap="none" spc="0" normalizeH="0" baseline="0" noProof="0" dirty="0">
                <a:ln>
                  <a:noFill/>
                </a:ln>
                <a:solidFill>
                  <a:sysClr val="window" lastClr="FFFFFF"/>
                </a:solidFill>
                <a:effectLst/>
                <a:uLnTx/>
                <a:uFillTx/>
                <a:ea typeface="+mn-ea"/>
                <a:cs typeface="+mn-cs"/>
              </a:rPr>
              <a:t>Jim Soto </a:t>
            </a:r>
            <a:r>
              <a:rPr kumimoji="0" lang="en-US" sz="2400" i="0" u="none" strike="noStrike" kern="1200" cap="none" spc="0" normalizeH="0" baseline="0" noProof="0" dirty="0">
                <a:ln>
                  <a:noFill/>
                </a:ln>
                <a:solidFill>
                  <a:sysClr val="window" lastClr="FFFFFF"/>
                </a:solidFill>
                <a:effectLst/>
                <a:uLnTx/>
                <a:uFillTx/>
                <a:ea typeface="+mn-ea"/>
                <a:cs typeface="Times New Roman" pitchFamily="18" charset="0"/>
              </a:rPr>
              <a:t>© </a:t>
            </a:r>
            <a:r>
              <a:rPr kumimoji="0" lang="en-US" sz="2400" i="0" u="none" strike="noStrike" kern="1200" cap="none" spc="0" normalizeH="0" baseline="0" noProof="0" dirty="0" smtClean="0">
                <a:ln>
                  <a:noFill/>
                </a:ln>
                <a:solidFill>
                  <a:sysClr val="window" lastClr="FFFFFF"/>
                </a:solidFill>
                <a:effectLst/>
                <a:uLnTx/>
                <a:uFillTx/>
                <a:ea typeface="+mn-ea"/>
                <a:cs typeface="Times New Roman" pitchFamily="18" charset="0"/>
              </a:rPr>
              <a:t>2016</a:t>
            </a:r>
            <a:endParaRPr kumimoji="0" lang="en-US" sz="2400" i="0" u="none" strike="noStrike" kern="1200" cap="none" spc="0" normalizeH="0" baseline="0" noProof="0" dirty="0">
              <a:ln>
                <a:noFill/>
              </a:ln>
              <a:solidFill>
                <a:sysClr val="window" lastClr="FFFFFF"/>
              </a:solidFill>
              <a:effectLst/>
              <a:uLnTx/>
              <a:uFillTx/>
              <a:ea typeface="+mn-ea"/>
              <a:cs typeface="Times New Roman" pitchFamily="18" charset="0"/>
            </a:endParaRPr>
          </a:p>
        </p:txBody>
      </p:sp>
      <p:sp>
        <p:nvSpPr>
          <p:cNvPr id="15" name="Subtitle 2"/>
          <p:cNvSpPr txBox="1">
            <a:spLocks/>
          </p:cNvSpPr>
          <p:nvPr/>
        </p:nvSpPr>
        <p:spPr>
          <a:xfrm>
            <a:off x="457200" y="2190750"/>
            <a:ext cx="6172200" cy="1219200"/>
          </a:xfrm>
          <a:prstGeom prst="rect">
            <a:avLst/>
          </a:prstGeom>
        </p:spPr>
        <p:txBody>
          <a:bodyPr vert="horz" lIns="91440" tIns="45720" rIns="91440" bIns="45720" rtlCol="0">
            <a:normAutofit/>
          </a:bodyPr>
          <a:lstStyle/>
          <a:p>
            <a:pPr lvl="0">
              <a:spcBef>
                <a:spcPct val="20000"/>
              </a:spcBef>
              <a:defRPr/>
            </a:pPr>
            <a:r>
              <a:rPr lang="en-US" sz="4400" b="1" dirty="0" smtClean="0">
                <a:solidFill>
                  <a:schemeClr val="bg1"/>
                </a:solidFill>
                <a:latin typeface="UlusalOkul.Com Çizgili" pitchFamily="2" charset="0"/>
              </a:rPr>
              <a:t>Research Writing</a:t>
            </a:r>
            <a:endParaRPr lang="en-US" sz="4400" b="1" dirty="0">
              <a:solidFill>
                <a:schemeClr val="bg1"/>
              </a:solidFill>
              <a:latin typeface="UlusalOkul.Com Çizgili" pitchFamily="2" charset="0"/>
            </a:endParaRPr>
          </a:p>
        </p:txBody>
      </p:sp>
      <p:pic>
        <p:nvPicPr>
          <p:cNvPr id="16" name="Picture 2" descr="http://www.pppst.com/facs_feelings.gif"/>
          <p:cNvPicPr>
            <a:picLocks noChangeAspect="1" noChangeArrowheads="1"/>
          </p:cNvPicPr>
          <p:nvPr/>
        </p:nvPicPr>
        <p:blipFill>
          <a:blip r:embed="rId3" cstate="print"/>
          <a:srcRect/>
          <a:stretch>
            <a:fillRect/>
          </a:stretch>
        </p:blipFill>
        <p:spPr bwMode="auto">
          <a:xfrm>
            <a:off x="6477000" y="1523578"/>
            <a:ext cx="1828800" cy="2519680"/>
          </a:xfrm>
          <a:prstGeom prst="rect">
            <a:avLst/>
          </a:prstGeom>
          <a:noFill/>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1000"/>
                                        <p:tgtEl>
                                          <p:spTgt spid="15"/>
                                        </p:tgtEl>
                                      </p:cBhvr>
                                    </p:animEffect>
                                    <p:anim calcmode="lin" valueType="num">
                                      <p:cBhvr>
                                        <p:cTn id="8" dur="1000" fill="hold"/>
                                        <p:tgtEl>
                                          <p:spTgt spid="15"/>
                                        </p:tgtEl>
                                        <p:attrNameLst>
                                          <p:attrName>ppt_x</p:attrName>
                                        </p:attrNameLst>
                                      </p:cBhvr>
                                      <p:tavLst>
                                        <p:tav tm="0">
                                          <p:val>
                                            <p:strVal val="#ppt_x"/>
                                          </p:val>
                                        </p:tav>
                                        <p:tav tm="100000">
                                          <p:val>
                                            <p:strVal val="#ppt_x"/>
                                          </p:val>
                                        </p:tav>
                                      </p:tavLst>
                                    </p:anim>
                                    <p:anim calcmode="lin" valueType="num">
                                      <p:cBhvr>
                                        <p:cTn id="9"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txBox="1">
            <a:spLocks/>
          </p:cNvSpPr>
          <p:nvPr/>
        </p:nvSpPr>
        <p:spPr>
          <a:xfrm>
            <a:off x="457200" y="133350"/>
            <a:ext cx="6096000" cy="685800"/>
          </a:xfrm>
          <a:prstGeom prst="rect">
            <a:avLst/>
          </a:prstGeom>
        </p:spPr>
        <p:txBody>
          <a:bodyPr vert="horz" lIns="91440" tIns="45720" rIns="91440" bIns="45720" rtlCol="0">
            <a:no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en-US" sz="4000" b="1" dirty="0" smtClean="0">
                <a:solidFill>
                  <a:schemeClr val="bg1"/>
                </a:solidFill>
                <a:latin typeface="UlusalOkul.Com Çizgili" pitchFamily="2" charset="0"/>
              </a:rPr>
              <a:t>Lesson Objective</a:t>
            </a:r>
            <a:endParaRPr kumimoji="0" lang="en-US" sz="4000" b="1" i="0" u="none" strike="noStrike" kern="1200" cap="none" spc="0" normalizeH="0" baseline="0" noProof="0" dirty="0">
              <a:ln>
                <a:noFill/>
              </a:ln>
              <a:solidFill>
                <a:schemeClr val="bg1"/>
              </a:solidFill>
              <a:effectLst/>
              <a:uLnTx/>
              <a:uFillTx/>
              <a:latin typeface="UlusalOkul.Com Çizgili" pitchFamily="2" charset="0"/>
            </a:endParaRPr>
          </a:p>
        </p:txBody>
      </p:sp>
      <p:pic>
        <p:nvPicPr>
          <p:cNvPr id="9" name="Picture 6" descr="http://images.clipartpanda.com/light-bulb-clip-art-png-light_bulb_2.pn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6781800" y="1601745"/>
            <a:ext cx="1729978" cy="2992395"/>
          </a:xfrm>
          <a:prstGeom prst="rect">
            <a:avLst/>
          </a:prstGeom>
          <a:noFill/>
          <a:effectLst>
            <a:softEdge rad="12700"/>
          </a:effectLst>
        </p:spPr>
      </p:pic>
      <p:sp>
        <p:nvSpPr>
          <p:cNvPr id="7" name="Subtitle 2"/>
          <p:cNvSpPr>
            <a:spLocks noGrp="1"/>
          </p:cNvSpPr>
          <p:nvPr>
            <p:ph type="subTitle" idx="1"/>
          </p:nvPr>
        </p:nvSpPr>
        <p:spPr>
          <a:xfrm>
            <a:off x="457200" y="1733550"/>
            <a:ext cx="5562600" cy="2971800"/>
          </a:xfrm>
        </p:spPr>
        <p:txBody>
          <a:bodyPr>
            <a:noAutofit/>
          </a:bodyPr>
          <a:lstStyle/>
          <a:p>
            <a:pPr algn="l">
              <a:buFont typeface="Wingdings" pitchFamily="2" charset="2"/>
              <a:buChar char="Ø"/>
            </a:pPr>
            <a:r>
              <a:rPr lang="en-US" sz="2400" dirty="0" smtClean="0">
                <a:solidFill>
                  <a:schemeClr val="bg1"/>
                </a:solidFill>
              </a:rPr>
              <a:t>Understand the content and structure of a short story</a:t>
            </a:r>
          </a:p>
          <a:p>
            <a:pPr algn="l">
              <a:buFont typeface="Wingdings" pitchFamily="2" charset="2"/>
              <a:buChar char="Ø"/>
            </a:pPr>
            <a:r>
              <a:rPr lang="en-US" sz="2400" dirty="0" smtClean="0">
                <a:solidFill>
                  <a:schemeClr val="bg1"/>
                </a:solidFill>
              </a:rPr>
              <a:t>Choose a topic to write about</a:t>
            </a:r>
          </a:p>
          <a:p>
            <a:pPr algn="l">
              <a:buFont typeface="Wingdings" pitchFamily="2" charset="2"/>
              <a:buChar char="Ø"/>
            </a:pPr>
            <a:r>
              <a:rPr lang="en-US" sz="2400" dirty="0" smtClean="0">
                <a:solidFill>
                  <a:schemeClr val="bg1"/>
                </a:solidFill>
              </a:rPr>
              <a:t>Plan, draft, revise, and edit a short story</a:t>
            </a:r>
          </a:p>
          <a:p>
            <a:pPr algn="l">
              <a:buFont typeface="Wingdings" pitchFamily="2" charset="2"/>
              <a:buChar char="Ø"/>
            </a:pPr>
            <a:endParaRPr lang="en-US" sz="2400" dirty="0" smtClean="0">
              <a:solidFill>
                <a:schemeClr val="bg1"/>
              </a:solidFill>
            </a:endParaRPr>
          </a:p>
          <a:p>
            <a:pPr algn="l"/>
            <a:r>
              <a:rPr lang="en-US" sz="2400" dirty="0" smtClean="0">
                <a:solidFill>
                  <a:schemeClr val="bg1"/>
                </a:solidFill>
              </a:rPr>
              <a:t>Pages 346-352</a:t>
            </a:r>
            <a:endParaRPr lang="en-US" sz="2400" dirty="0">
              <a:solidFill>
                <a:schemeClr val="bg1"/>
              </a:solidFill>
            </a:endParaRP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a:spLocks/>
          </p:cNvSpPr>
          <p:nvPr/>
        </p:nvSpPr>
        <p:spPr>
          <a:xfrm>
            <a:off x="457200" y="133350"/>
            <a:ext cx="6400800" cy="685800"/>
          </a:xfrm>
          <a:prstGeom prst="rect">
            <a:avLst/>
          </a:prstGeom>
        </p:spPr>
        <p:txBody>
          <a:bodyPr vert="horz" lIns="91440" tIns="45720" rIns="91440" bIns="45720" rtlCol="0">
            <a:no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en-US" sz="4000" b="1" dirty="0" smtClean="0">
                <a:solidFill>
                  <a:schemeClr val="bg1"/>
                </a:solidFill>
                <a:latin typeface="UlusalOkul.Com Çizgili" pitchFamily="2" charset="0"/>
              </a:rPr>
              <a:t>Writing a Short Story</a:t>
            </a:r>
            <a:endParaRPr kumimoji="0" lang="en-US" sz="4000" b="1" i="0" u="none" strike="noStrike" kern="1200" cap="none" spc="0" normalizeH="0" baseline="0" noProof="0" dirty="0">
              <a:ln>
                <a:noFill/>
              </a:ln>
              <a:solidFill>
                <a:schemeClr val="bg1"/>
              </a:solidFill>
              <a:effectLst/>
              <a:uLnTx/>
              <a:uFillTx/>
              <a:latin typeface="UlusalOkul.Com Çizgili" pitchFamily="2" charset="0"/>
            </a:endParaRPr>
          </a:p>
        </p:txBody>
      </p:sp>
      <p:sp>
        <p:nvSpPr>
          <p:cNvPr id="5" name="Subtitle 2"/>
          <p:cNvSpPr txBox="1">
            <a:spLocks/>
          </p:cNvSpPr>
          <p:nvPr/>
        </p:nvSpPr>
        <p:spPr>
          <a:xfrm>
            <a:off x="457200" y="1885950"/>
            <a:ext cx="4343400" cy="2667000"/>
          </a:xfrm>
          <a:prstGeom prst="rect">
            <a:avLst/>
          </a:prstGeom>
        </p:spPr>
        <p:txBody>
          <a:bodyPr>
            <a:noAutofit/>
          </a:bodyPr>
          <a:lstStyle/>
          <a:p>
            <a:pPr lvl="0">
              <a:spcBef>
                <a:spcPct val="20000"/>
              </a:spcBef>
              <a:defRPr/>
            </a:pPr>
            <a:r>
              <a:rPr lang="en-US" sz="2400" dirty="0" smtClean="0">
                <a:solidFill>
                  <a:schemeClr val="bg1"/>
                </a:solidFill>
              </a:rPr>
              <a:t>Everybody loves a story! Today you will begin writing your own story. It will be about an important decision that the main character will need to make. It’s important that you make it as entertaining as possible.</a:t>
            </a:r>
            <a:endParaRPr lang="en-US" sz="2400" dirty="0" smtClean="0">
              <a:solidFill>
                <a:schemeClr val="bg1"/>
              </a:solidFill>
              <a:effectLst>
                <a:glow rad="139700">
                  <a:schemeClr val="accent4">
                    <a:satMod val="175000"/>
                    <a:alpha val="40000"/>
                  </a:schemeClr>
                </a:glow>
              </a:effectLst>
            </a:endParaRPr>
          </a:p>
        </p:txBody>
      </p:sp>
      <p:pic>
        <p:nvPicPr>
          <p:cNvPr id="8194" name="Picture 2" descr="http://fame.phillipmartin.info/hall%20petrosky%20pirates%20school%20logo.gif"/>
          <p:cNvPicPr>
            <a:picLocks noChangeAspect="1" noChangeArrowheads="1"/>
          </p:cNvPicPr>
          <p:nvPr/>
        </p:nvPicPr>
        <p:blipFill>
          <a:blip r:embed="rId2" cstate="print"/>
          <a:srcRect/>
          <a:stretch>
            <a:fillRect/>
          </a:stretch>
        </p:blipFill>
        <p:spPr bwMode="auto">
          <a:xfrm>
            <a:off x="4572000" y="1200150"/>
            <a:ext cx="4191000" cy="3589514"/>
          </a:xfrm>
          <a:prstGeom prst="rect">
            <a:avLst/>
          </a:prstGeom>
          <a:noFill/>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E:\PROFESIONAL\7TH WRITING SMART ROOM KIT 2015-2016\Writing Course.jpg"/>
          <p:cNvPicPr>
            <a:picLocks noChangeAspect="1" noChangeArrowheads="1"/>
          </p:cNvPicPr>
          <p:nvPr/>
        </p:nvPicPr>
        <p:blipFill>
          <a:blip r:embed="rId2" cstate="print"/>
          <a:srcRect t="34074"/>
          <a:stretch>
            <a:fillRect/>
          </a:stretch>
        </p:blipFill>
        <p:spPr bwMode="auto">
          <a:xfrm>
            <a:off x="0" y="0"/>
            <a:ext cx="9144000" cy="5143500"/>
          </a:xfrm>
          <a:prstGeom prst="rect">
            <a:avLst/>
          </a:prstGeom>
          <a:noFill/>
        </p:spPr>
      </p:pic>
      <p:sp>
        <p:nvSpPr>
          <p:cNvPr id="3" name="Subtitle 2"/>
          <p:cNvSpPr txBox="1">
            <a:spLocks/>
          </p:cNvSpPr>
          <p:nvPr/>
        </p:nvSpPr>
        <p:spPr>
          <a:xfrm>
            <a:off x="1371600" y="2038350"/>
            <a:ext cx="6400800" cy="876300"/>
          </a:xfrm>
          <a:prstGeom prst="rect">
            <a:avLst/>
          </a:prstGeom>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4800" b="1" dirty="0" smtClean="0">
                <a:solidFill>
                  <a:schemeClr val="bg1"/>
                </a:solidFill>
                <a:latin typeface="UlusalOkul.Com Çizgili" pitchFamily="2" charset="0"/>
              </a:rPr>
              <a:t>Prewriting</a:t>
            </a:r>
            <a:endParaRPr kumimoji="0" lang="en-US" sz="4800" b="1" i="0" u="none" strike="noStrike" kern="1200" cap="none" spc="0" normalizeH="0" baseline="0" noProof="0" dirty="0">
              <a:ln>
                <a:noFill/>
              </a:ln>
              <a:solidFill>
                <a:schemeClr val="bg1"/>
              </a:solidFill>
              <a:effectLst/>
              <a:uLnTx/>
              <a:uFillTx/>
              <a:latin typeface="UlusalOkul.Com Çizgili" pitchFamily="2" charset="0"/>
            </a:endParaRP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txBox="1">
            <a:spLocks/>
          </p:cNvSpPr>
          <p:nvPr/>
        </p:nvSpPr>
        <p:spPr>
          <a:xfrm>
            <a:off x="381000" y="133350"/>
            <a:ext cx="8305800" cy="685800"/>
          </a:xfrm>
          <a:prstGeom prst="rect">
            <a:avLst/>
          </a:prstGeom>
        </p:spPr>
        <p:txBody>
          <a:bodyPr vert="horz" lIns="91440" tIns="45720" rIns="91440" bIns="45720" rtlCol="0">
            <a:no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en-US" sz="4000" b="1" dirty="0" smtClean="0">
                <a:solidFill>
                  <a:schemeClr val="bg1"/>
                </a:solidFill>
                <a:latin typeface="UlusalOkul.Com Çizgili" pitchFamily="2" charset="0"/>
              </a:rPr>
              <a:t>Short Stories: Selecting a Topic</a:t>
            </a:r>
            <a:endParaRPr kumimoji="0" lang="en-US" sz="4000" b="1" i="0" u="none" strike="noStrike" kern="1200" cap="none" spc="0" normalizeH="0" baseline="0" noProof="0" dirty="0">
              <a:ln>
                <a:noFill/>
              </a:ln>
              <a:solidFill>
                <a:schemeClr val="bg1"/>
              </a:solidFill>
              <a:effectLst/>
              <a:uLnTx/>
              <a:uFillTx/>
              <a:latin typeface="UlusalOkul.Com Çizgili" pitchFamily="2" charset="0"/>
            </a:endParaRPr>
          </a:p>
        </p:txBody>
      </p:sp>
      <p:pic>
        <p:nvPicPr>
          <p:cNvPr id="7170" name="Picture 2" descr="http://crime.phillipmartin.info/crime_gangs_m.gif"/>
          <p:cNvPicPr>
            <a:picLocks noChangeAspect="1" noChangeArrowheads="1"/>
          </p:cNvPicPr>
          <p:nvPr/>
        </p:nvPicPr>
        <p:blipFill>
          <a:blip r:embed="rId2" cstate="print"/>
          <a:srcRect/>
          <a:stretch>
            <a:fillRect/>
          </a:stretch>
        </p:blipFill>
        <p:spPr bwMode="auto">
          <a:xfrm>
            <a:off x="374295" y="1809750"/>
            <a:ext cx="3388767" cy="2667000"/>
          </a:xfrm>
          <a:prstGeom prst="rect">
            <a:avLst/>
          </a:prstGeom>
          <a:noFill/>
        </p:spPr>
      </p:pic>
      <p:sp>
        <p:nvSpPr>
          <p:cNvPr id="4" name="Subtitle 2"/>
          <p:cNvSpPr txBox="1">
            <a:spLocks/>
          </p:cNvSpPr>
          <p:nvPr/>
        </p:nvSpPr>
        <p:spPr>
          <a:xfrm>
            <a:off x="3962400" y="1885950"/>
            <a:ext cx="4724400" cy="2667000"/>
          </a:xfrm>
          <a:prstGeom prst="rect">
            <a:avLst/>
          </a:prstGeom>
        </p:spPr>
        <p:txBody>
          <a:bodyPr>
            <a:noAutofit/>
          </a:bodyPr>
          <a:lstStyle/>
          <a:p>
            <a:pPr lvl="0" algn="r">
              <a:spcBef>
                <a:spcPct val="20000"/>
              </a:spcBef>
              <a:defRPr/>
            </a:pPr>
            <a:r>
              <a:rPr lang="en-US" sz="2400" dirty="0" smtClean="0">
                <a:solidFill>
                  <a:schemeClr val="bg1"/>
                </a:solidFill>
              </a:rPr>
              <a:t>A choice or decision in a story is as interesting as the character behind it.  A first step in writing a story should be creating an interesting character (or characters). Pg. 346 has a diagram you can use to make this step easier.</a:t>
            </a:r>
            <a:endParaRPr lang="en-US" sz="2400" dirty="0" smtClean="0">
              <a:solidFill>
                <a:schemeClr val="bg1"/>
              </a:solidFill>
              <a:effectLst>
                <a:glow rad="139700">
                  <a:schemeClr val="accent4">
                    <a:satMod val="175000"/>
                    <a:alpha val="40000"/>
                  </a:schemeClr>
                </a:glow>
              </a:effectLs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txBox="1">
            <a:spLocks/>
          </p:cNvSpPr>
          <p:nvPr/>
        </p:nvSpPr>
        <p:spPr>
          <a:xfrm>
            <a:off x="304800" y="133350"/>
            <a:ext cx="8610600" cy="685800"/>
          </a:xfrm>
          <a:prstGeom prst="rect">
            <a:avLst/>
          </a:prstGeom>
        </p:spPr>
        <p:txBody>
          <a:bodyPr vert="horz" lIns="91440" tIns="45720" rIns="91440" bIns="45720" rtlCol="0">
            <a:no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en-US" sz="3900" b="1" dirty="0" smtClean="0">
                <a:solidFill>
                  <a:schemeClr val="bg1"/>
                </a:solidFill>
                <a:latin typeface="UlusalOkul.Com Çizgili" pitchFamily="2" charset="0"/>
              </a:rPr>
              <a:t>Short Stories: Creating a Conflict</a:t>
            </a:r>
            <a:endParaRPr kumimoji="0" lang="en-US" sz="3900" b="1" i="0" u="none" strike="noStrike" kern="1200" cap="none" spc="0" normalizeH="0" baseline="0" noProof="0" dirty="0">
              <a:ln>
                <a:noFill/>
              </a:ln>
              <a:solidFill>
                <a:schemeClr val="bg1"/>
              </a:solidFill>
              <a:effectLst/>
              <a:uLnTx/>
              <a:uFillTx/>
              <a:latin typeface="UlusalOkul.Com Çizgili" pitchFamily="2" charset="0"/>
            </a:endParaRPr>
          </a:p>
        </p:txBody>
      </p:sp>
      <p:pic>
        <p:nvPicPr>
          <p:cNvPr id="2050" name="Picture 2" descr="E:\PROFESIONAL\7TH WRITING SMART ROOM KIT 2015-2016\Phillip Martin Clip Art\martin-luther-king-jr-clip-art-288948.gif"/>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457200" y="1806111"/>
            <a:ext cx="3581400" cy="2934268"/>
          </a:xfrm>
          <a:prstGeom prst="rect">
            <a:avLst/>
          </a:prstGeom>
          <a:noFill/>
        </p:spPr>
      </p:pic>
      <p:sp>
        <p:nvSpPr>
          <p:cNvPr id="4" name="Subtitle 2"/>
          <p:cNvSpPr txBox="1">
            <a:spLocks/>
          </p:cNvSpPr>
          <p:nvPr/>
        </p:nvSpPr>
        <p:spPr>
          <a:xfrm>
            <a:off x="4114800" y="1885950"/>
            <a:ext cx="4572000" cy="2667000"/>
          </a:xfrm>
          <a:prstGeom prst="rect">
            <a:avLst/>
          </a:prstGeom>
        </p:spPr>
        <p:txBody>
          <a:bodyPr>
            <a:noAutofit/>
          </a:bodyPr>
          <a:lstStyle/>
          <a:p>
            <a:pPr lvl="0" algn="r">
              <a:spcBef>
                <a:spcPct val="20000"/>
              </a:spcBef>
              <a:defRPr/>
            </a:pPr>
            <a:r>
              <a:rPr lang="en-US" sz="2400" dirty="0" smtClean="0">
                <a:solidFill>
                  <a:schemeClr val="bg1"/>
                </a:solidFill>
              </a:rPr>
              <a:t>Tough decisions create greater conflicts for the characters. Great conflicts make for great stories! Remember that conflict is what fuels a story. Pg. 346 has a decision list you can use to either choose or get ideas from .</a:t>
            </a:r>
            <a:endParaRPr lang="en-US" sz="2400" dirty="0" smtClean="0">
              <a:solidFill>
                <a:schemeClr val="bg1"/>
              </a:solidFill>
              <a:effectLst>
                <a:glow rad="139700">
                  <a:schemeClr val="accent4">
                    <a:satMod val="175000"/>
                    <a:alpha val="40000"/>
                  </a:schemeClr>
                </a:glow>
              </a:effectLs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txBox="1">
            <a:spLocks/>
          </p:cNvSpPr>
          <p:nvPr/>
        </p:nvSpPr>
        <p:spPr>
          <a:xfrm>
            <a:off x="457200" y="133350"/>
            <a:ext cx="8305800" cy="685800"/>
          </a:xfrm>
          <a:prstGeom prst="rect">
            <a:avLst/>
          </a:prstGeom>
        </p:spPr>
        <p:txBody>
          <a:bodyPr vert="horz" lIns="91440" tIns="45720" rIns="91440" bIns="45720" rtlCol="0">
            <a:no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en-US" sz="4000" b="1" dirty="0" smtClean="0">
                <a:solidFill>
                  <a:schemeClr val="bg1"/>
                </a:solidFill>
                <a:latin typeface="UlusalOkul.Com Çizgili" pitchFamily="2" charset="0"/>
              </a:rPr>
              <a:t>Short Stories: Setting the Scene</a:t>
            </a:r>
            <a:endParaRPr kumimoji="0" lang="en-US" sz="4000" b="1" i="0" u="none" strike="noStrike" kern="1200" cap="none" spc="0" normalizeH="0" baseline="0" noProof="0" dirty="0">
              <a:ln>
                <a:noFill/>
              </a:ln>
              <a:solidFill>
                <a:schemeClr val="bg1"/>
              </a:solidFill>
              <a:effectLst/>
              <a:uLnTx/>
              <a:uFillTx/>
              <a:latin typeface="UlusalOkul.Com Çizgili" pitchFamily="2" charset="0"/>
            </a:endParaRPr>
          </a:p>
        </p:txBody>
      </p:sp>
      <p:pic>
        <p:nvPicPr>
          <p:cNvPr id="1026" name="Picture 2" descr="http://occupations.phillipmartin.info/occupations_nurse.png"/>
          <p:cNvPicPr>
            <a:picLocks noChangeAspect="1" noChangeArrowheads="1"/>
          </p:cNvPicPr>
          <p:nvPr/>
        </p:nvPicPr>
        <p:blipFill>
          <a:blip r:embed="rId2" cstate="print"/>
          <a:srcRect/>
          <a:stretch>
            <a:fillRect/>
          </a:stretch>
        </p:blipFill>
        <p:spPr bwMode="auto">
          <a:xfrm>
            <a:off x="533400" y="1657350"/>
            <a:ext cx="2819400" cy="2999337"/>
          </a:xfrm>
          <a:prstGeom prst="rect">
            <a:avLst/>
          </a:prstGeom>
          <a:noFill/>
        </p:spPr>
      </p:pic>
      <p:sp>
        <p:nvSpPr>
          <p:cNvPr id="4" name="Subtitle 2"/>
          <p:cNvSpPr txBox="1">
            <a:spLocks/>
          </p:cNvSpPr>
          <p:nvPr/>
        </p:nvSpPr>
        <p:spPr>
          <a:xfrm>
            <a:off x="3429000" y="1885950"/>
            <a:ext cx="5257800" cy="2667000"/>
          </a:xfrm>
          <a:prstGeom prst="rect">
            <a:avLst/>
          </a:prstGeom>
        </p:spPr>
        <p:txBody>
          <a:bodyPr>
            <a:noAutofit/>
          </a:bodyPr>
          <a:lstStyle/>
          <a:p>
            <a:pPr lvl="0" algn="r">
              <a:spcBef>
                <a:spcPct val="20000"/>
              </a:spcBef>
              <a:defRPr/>
            </a:pPr>
            <a:r>
              <a:rPr lang="en-US" sz="2400" dirty="0" smtClean="0">
                <a:solidFill>
                  <a:schemeClr val="bg1"/>
                </a:solidFill>
              </a:rPr>
              <a:t>The place and time in which your story takes place should make solving the conflict more difficult. The more challenging, the more interesting the story can be. Pg. 347 has a sensory chart you can use to either choose or get ideas from .</a:t>
            </a:r>
            <a:endParaRPr lang="en-US" sz="2400" dirty="0" smtClean="0">
              <a:solidFill>
                <a:schemeClr val="bg1"/>
              </a:solidFill>
              <a:effectLst>
                <a:glow rad="139700">
                  <a:schemeClr val="accent4">
                    <a:satMod val="175000"/>
                    <a:alpha val="40000"/>
                  </a:schemeClr>
                </a:glow>
              </a:effectLs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E:\PROFESIONAL\7TH WRITING SMART ROOM KIT 2015-2016\Writing Course.jpg"/>
          <p:cNvPicPr>
            <a:picLocks noChangeAspect="1" noChangeArrowheads="1"/>
          </p:cNvPicPr>
          <p:nvPr/>
        </p:nvPicPr>
        <p:blipFill>
          <a:blip r:embed="rId2" cstate="print"/>
          <a:srcRect t="34074"/>
          <a:stretch>
            <a:fillRect/>
          </a:stretch>
        </p:blipFill>
        <p:spPr bwMode="auto">
          <a:xfrm>
            <a:off x="0" y="0"/>
            <a:ext cx="9144000" cy="5143500"/>
          </a:xfrm>
          <a:prstGeom prst="rect">
            <a:avLst/>
          </a:prstGeom>
          <a:noFill/>
        </p:spPr>
      </p:pic>
      <p:sp>
        <p:nvSpPr>
          <p:cNvPr id="3" name="Subtitle 2"/>
          <p:cNvSpPr txBox="1">
            <a:spLocks/>
          </p:cNvSpPr>
          <p:nvPr/>
        </p:nvSpPr>
        <p:spPr>
          <a:xfrm>
            <a:off x="1371600" y="2038350"/>
            <a:ext cx="6400800" cy="1676400"/>
          </a:xfrm>
          <a:prstGeom prst="rect">
            <a:avLst/>
          </a:prstGeom>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4800" b="1" dirty="0" smtClean="0">
                <a:solidFill>
                  <a:schemeClr val="bg1"/>
                </a:solidFill>
                <a:latin typeface="UlusalOkul.Com Çizgili" pitchFamily="2" charset="0"/>
              </a:rPr>
              <a:t>Drafting</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4800" b="1" i="0" u="none" strike="noStrike" kern="1200" cap="none" spc="0" normalizeH="0" baseline="30000" noProof="0" dirty="0" smtClean="0">
                <a:ln>
                  <a:noFill/>
                </a:ln>
                <a:solidFill>
                  <a:schemeClr val="bg1"/>
                </a:solidFill>
                <a:effectLst/>
                <a:uLnTx/>
                <a:uFillTx/>
                <a:latin typeface="UlusalOkul.Com Çizgili" pitchFamily="2" charset="0"/>
              </a:rPr>
              <a:t>(“group up” for a while)</a:t>
            </a:r>
            <a:endParaRPr kumimoji="0" lang="en-US" sz="4800" b="1" i="0" u="none" strike="noStrike" kern="1200" cap="none" spc="0" normalizeH="0" baseline="30000" noProof="0" dirty="0">
              <a:ln>
                <a:noFill/>
              </a:ln>
              <a:solidFill>
                <a:schemeClr val="bg1"/>
              </a:solidFill>
              <a:effectLst/>
              <a:uLnTx/>
              <a:uFillTx/>
              <a:latin typeface="UlusalOkul.Com Çizgili" pitchFamily="2" charset="0"/>
            </a:endParaRP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txBox="1">
            <a:spLocks/>
          </p:cNvSpPr>
          <p:nvPr/>
        </p:nvSpPr>
        <p:spPr>
          <a:xfrm>
            <a:off x="381000" y="133350"/>
            <a:ext cx="8305800" cy="685800"/>
          </a:xfrm>
          <a:prstGeom prst="rect">
            <a:avLst/>
          </a:prstGeom>
        </p:spPr>
        <p:txBody>
          <a:bodyPr vert="horz" lIns="91440" tIns="45720" rIns="91440" bIns="45720" rtlCol="0">
            <a:no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en-US" sz="3900" b="1" dirty="0" smtClean="0">
                <a:solidFill>
                  <a:schemeClr val="bg1"/>
                </a:solidFill>
                <a:latin typeface="UlusalOkul.Com Çizgili" pitchFamily="2" charset="0"/>
              </a:rPr>
              <a:t>Short Stories: Write a 1</a:t>
            </a:r>
            <a:r>
              <a:rPr lang="en-US" sz="3900" b="1" baseline="30000" dirty="0" smtClean="0">
                <a:solidFill>
                  <a:schemeClr val="bg1"/>
                </a:solidFill>
                <a:latin typeface="UlusalOkul.Com Çizgili" pitchFamily="2" charset="0"/>
              </a:rPr>
              <a:t>st</a:t>
            </a:r>
            <a:r>
              <a:rPr lang="en-US" sz="3900" b="1" dirty="0" smtClean="0">
                <a:solidFill>
                  <a:schemeClr val="bg1"/>
                </a:solidFill>
                <a:latin typeface="UlusalOkul.Com Çizgili" pitchFamily="2" charset="0"/>
              </a:rPr>
              <a:t> Draft</a:t>
            </a:r>
            <a:endParaRPr kumimoji="0" lang="en-US" sz="3900" b="1" i="0" u="none" strike="noStrike" kern="1200" cap="none" spc="0" normalizeH="0" baseline="0" noProof="0" dirty="0">
              <a:ln>
                <a:noFill/>
              </a:ln>
              <a:solidFill>
                <a:schemeClr val="bg1"/>
              </a:solidFill>
              <a:effectLst/>
              <a:uLnTx/>
              <a:uFillTx/>
              <a:latin typeface="UlusalOkul.Com Çizgili" pitchFamily="2" charset="0"/>
            </a:endParaRPr>
          </a:p>
        </p:txBody>
      </p:sp>
      <p:sp>
        <p:nvSpPr>
          <p:cNvPr id="4" name="Subtitle 2"/>
          <p:cNvSpPr txBox="1">
            <a:spLocks/>
          </p:cNvSpPr>
          <p:nvPr/>
        </p:nvSpPr>
        <p:spPr>
          <a:xfrm>
            <a:off x="3200400" y="1428750"/>
            <a:ext cx="5486400" cy="3352800"/>
          </a:xfrm>
          <a:prstGeom prst="rect">
            <a:avLst/>
          </a:prstGeom>
        </p:spPr>
        <p:txBody>
          <a:bodyPr>
            <a:noAutofit/>
          </a:bodyPr>
          <a:lstStyle/>
          <a:p>
            <a:pPr lvl="0" algn="r">
              <a:spcBef>
                <a:spcPct val="20000"/>
              </a:spcBef>
              <a:defRPr/>
            </a:pPr>
            <a:r>
              <a:rPr lang="en-US" sz="2400" dirty="0" smtClean="0">
                <a:solidFill>
                  <a:schemeClr val="bg1"/>
                </a:solidFill>
              </a:rPr>
              <a:t>Now that you have you main components, it’s time to write a draft of the story ( pg. 348). Share story ideas with your team mates for immediate feedback by:</a:t>
            </a:r>
          </a:p>
          <a:p>
            <a:pPr lvl="0" algn="r">
              <a:spcBef>
                <a:spcPct val="20000"/>
              </a:spcBef>
              <a:buFont typeface="Wingdings" pitchFamily="2" charset="2"/>
              <a:buChar char="Ø"/>
              <a:defRPr/>
            </a:pPr>
            <a:r>
              <a:rPr lang="en-US" sz="2400" dirty="0" smtClean="0">
                <a:solidFill>
                  <a:schemeClr val="bg1"/>
                </a:solidFill>
                <a:effectLst>
                  <a:glow rad="139700">
                    <a:schemeClr val="accent4">
                      <a:satMod val="175000"/>
                      <a:alpha val="40000"/>
                    </a:schemeClr>
                  </a:glow>
                </a:effectLst>
              </a:rPr>
              <a:t>folding a paper into thirds</a:t>
            </a:r>
          </a:p>
          <a:p>
            <a:pPr lvl="0" algn="r">
              <a:spcBef>
                <a:spcPct val="20000"/>
              </a:spcBef>
              <a:buFont typeface="Wingdings" pitchFamily="2" charset="2"/>
              <a:buChar char="Ø"/>
              <a:defRPr/>
            </a:pPr>
            <a:r>
              <a:rPr lang="en-US" sz="2400" dirty="0" smtClean="0">
                <a:solidFill>
                  <a:schemeClr val="bg1"/>
                </a:solidFill>
                <a:effectLst>
                  <a:glow rad="139700">
                    <a:schemeClr val="accent4">
                      <a:satMod val="175000"/>
                      <a:alpha val="40000"/>
                    </a:schemeClr>
                  </a:glow>
                </a:effectLst>
              </a:rPr>
              <a:t>writing a different beginning in each row</a:t>
            </a:r>
          </a:p>
          <a:p>
            <a:pPr lvl="0" algn="r">
              <a:spcBef>
                <a:spcPct val="20000"/>
              </a:spcBef>
              <a:buFont typeface="Wingdings" pitchFamily="2" charset="2"/>
              <a:buChar char="Ø"/>
              <a:defRPr/>
            </a:pPr>
            <a:r>
              <a:rPr lang="en-US" sz="2400" dirty="0" smtClean="0">
                <a:solidFill>
                  <a:schemeClr val="bg1"/>
                </a:solidFill>
                <a:effectLst>
                  <a:glow rad="139700">
                    <a:schemeClr val="accent4">
                      <a:satMod val="175000"/>
                      <a:alpha val="40000"/>
                    </a:schemeClr>
                  </a:glow>
                </a:effectLst>
              </a:rPr>
              <a:t>passing the paper around for feedback from your peers about which is best</a:t>
            </a:r>
          </a:p>
        </p:txBody>
      </p:sp>
      <p:pic>
        <p:nvPicPr>
          <p:cNvPr id="2050" name="Picture 2" descr="http://internet.phillipmartin.info/computer_02_m.png"/>
          <p:cNvPicPr>
            <a:picLocks noChangeAspect="1" noChangeArrowheads="1"/>
          </p:cNvPicPr>
          <p:nvPr/>
        </p:nvPicPr>
        <p:blipFill>
          <a:blip r:embed="rId2" cstate="print"/>
          <a:srcRect/>
          <a:stretch>
            <a:fillRect/>
          </a:stretch>
        </p:blipFill>
        <p:spPr bwMode="auto">
          <a:xfrm>
            <a:off x="457200" y="1797718"/>
            <a:ext cx="2743200" cy="2679032"/>
          </a:xfrm>
          <a:prstGeom prst="rect">
            <a:avLst/>
          </a:prstGeom>
          <a:noFill/>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20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20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20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1365</TotalTime>
  <Words>528</Words>
  <Application>Microsoft Office PowerPoint</Application>
  <PresentationFormat>On-screen Show (16:9)</PresentationFormat>
  <Paragraphs>51</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Froebles</dc:creator>
  <cp:lastModifiedBy>Froebel Bilingual</cp:lastModifiedBy>
  <cp:revision>273</cp:revision>
  <dcterms:created xsi:type="dcterms:W3CDTF">2014-07-21T19:21:28Z</dcterms:created>
  <dcterms:modified xsi:type="dcterms:W3CDTF">2016-01-21T12:38:11Z</dcterms:modified>
</cp:coreProperties>
</file>