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3" r:id="rId7"/>
    <p:sldId id="274" r:id="rId8"/>
    <p:sldId id="276" r:id="rId9"/>
    <p:sldId id="270" r:id="rId10"/>
    <p:sldId id="271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icVl9Ont9Qw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QPpchGHBisQ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youtube.com/watch?v=L3BfZSCkxf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i1MEEdl1mGk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im\Desktop\Picture1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4358" b="342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343150"/>
            <a:ext cx="53340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las paginas 115 – 117 y 122 - 123 del </a:t>
            </a:r>
            <a:r>
              <a:rPr lang="es-ES" sz="2600" dirty="0" smtClean="0">
                <a:latin typeface="Caslon Antique" panose="02027200000000000000" pitchFamily="18" charset="0"/>
              </a:rPr>
              <a:t>libro. 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al </a:t>
            </a:r>
            <a:r>
              <a:rPr lang="es-ES" sz="2600" dirty="0" smtClean="0">
                <a:latin typeface="Caslon Antique" panose="02027200000000000000" pitchFamily="18" charset="0"/>
              </a:rPr>
              <a:t>maestro para </a:t>
            </a:r>
            <a:r>
              <a:rPr lang="es-ES" sz="2600" dirty="0" smtClean="0">
                <a:latin typeface="Caslon Antique" panose="02027200000000000000" pitchFamily="18" charset="0"/>
              </a:rPr>
              <a:t>al </a:t>
            </a:r>
            <a:r>
              <a:rPr lang="es-ES" sz="2600" dirty="0" smtClean="0">
                <a:latin typeface="Caslon Antique" panose="02027200000000000000" pitchFamily="18" charset="0"/>
              </a:rPr>
              <a:t>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28750"/>
            <a:ext cx="2575560" cy="2861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2020</a:t>
            </a:r>
            <a:endParaRPr lang="en-US" sz="200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282700" y="974725"/>
            <a:ext cx="6577013" cy="3194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2 : Dos Mundos Hacen Historia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 smtClean="0">
                <a:latin typeface="BIRTH OF A HERO" pitchFamily="2" charset="0"/>
              </a:rPr>
              <a:t>Capitulo 7: Las Manos de </a:t>
            </a:r>
            <a:r>
              <a:rPr lang="es-ES" sz="3200" b="1" dirty="0" err="1" smtClean="0">
                <a:latin typeface="BIRTH OF A HERO" pitchFamily="2" charset="0"/>
              </a:rPr>
              <a:t>Africa</a:t>
            </a:r>
            <a:r>
              <a:rPr lang="es-ES" sz="3200" b="1" dirty="0" smtClean="0">
                <a:latin typeface="BIRTH OF A HERO" pitchFamily="2" charset="0"/>
              </a:rPr>
              <a:t> en América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05151"/>
            <a:ext cx="2400302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4946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¿Qu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 funci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desempe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aron los africanos en nuestra formaci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como pueblo?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114-123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45180"/>
            <a:ext cx="2171065" cy="3236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11934"/>
            <a:ext cx="38100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Ladinos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Esclavos </a:t>
            </a:r>
            <a:r>
              <a:rPr lang="es-ES" sz="2000" dirty="0" smtClean="0">
                <a:latin typeface="Caslon Antique" panose="02027200000000000000" pitchFamily="18" charset="0"/>
              </a:rPr>
              <a:t>(dom</a:t>
            </a:r>
            <a:r>
              <a:rPr lang="es-ES" sz="1600" dirty="0" smtClean="0">
                <a:latin typeface="Caslon Antique" panose="02027200000000000000" pitchFamily="18" charset="0"/>
              </a:rPr>
              <a:t>é</a:t>
            </a:r>
            <a:r>
              <a:rPr lang="es-ES" sz="2000" dirty="0" smtClean="0">
                <a:latin typeface="Caslon Antique" panose="02027200000000000000" pitchFamily="18" charset="0"/>
              </a:rPr>
              <a:t>sticos/jornaleros)</a:t>
            </a:r>
            <a:endParaRPr lang="es-ES" sz="2400" dirty="0" smtClean="0">
              <a:latin typeface="Caslon Antique" panose="02027200000000000000" pitchFamily="18" charset="0"/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Reglamento de esclavos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Cimarrones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Abolicionistas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Ley Moret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Bomba y Plena</a:t>
            </a:r>
            <a:endParaRPr lang="es-ES" sz="2000" dirty="0" smtClean="0">
              <a:latin typeface="Caslon Antique" panose="02027200000000000000" pitchFamily="18" charset="0"/>
            </a:endParaRPr>
          </a:p>
        </p:txBody>
      </p:sp>
      <p:pic>
        <p:nvPicPr>
          <p:cNvPr id="6" name="Picture 2" descr="Image result for black slave vecto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8571"/>
          <a:stretch>
            <a:fillRect/>
          </a:stretch>
        </p:blipFill>
        <p:spPr bwMode="auto">
          <a:xfrm>
            <a:off x="6324600" y="1398359"/>
            <a:ext cx="2286000" cy="33827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515991">
            <a:off x="6874301" y="43052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 smtClean="0">
                <a:latin typeface="BIRTH OF A HERO" pitchFamily="2" charset="0"/>
              </a:rPr>
              <a:t>Manos africanas en América</a:t>
            </a:r>
            <a:endParaRPr lang="es-ES" sz="42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1" y="1352550"/>
            <a:ext cx="8305799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Al principio, los invasores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oles prefer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an la mano de obra ind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gena para realizar el trabajo fuerte el las encomiendas, sin embargo para 1513 comenz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la llegada de esclavos africanos a la regi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n. La forma legal de hacer esto era utilizando </a:t>
            </a:r>
            <a:r>
              <a:rPr lang="es-ES" sz="2400" b="1" dirty="0" smtClean="0">
                <a:latin typeface="Caslon Antique" panose="02027200000000000000" pitchFamily="18" charset="0"/>
              </a:rPr>
              <a:t>licencias de trafico de esclavos</a:t>
            </a:r>
            <a:r>
              <a:rPr lang="es-ES" sz="2400" dirty="0" smtClean="0">
                <a:latin typeface="Caslon Antique" panose="02027200000000000000" pitchFamily="18" charset="0"/>
              </a:rPr>
              <a:t>.</a:t>
            </a:r>
            <a:endParaRPr lang="es-ES" sz="2400" dirty="0">
              <a:latin typeface="Caslon Antique" panose="02027200000000000000" pitchFamily="18" charset="0"/>
            </a:endParaRPr>
          </a:p>
        </p:txBody>
      </p:sp>
      <p:pic>
        <p:nvPicPr>
          <p:cNvPr id="7172" name="Picture 4" descr="Image result for black slave ship movi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4385" b="39781"/>
          <a:stretch>
            <a:fillRect/>
          </a:stretch>
        </p:blipFill>
        <p:spPr bwMode="auto">
          <a:xfrm>
            <a:off x="0" y="3069603"/>
            <a:ext cx="9144000" cy="20738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515991">
            <a:off x="321101" y="44576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Aires de Libertad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581150"/>
            <a:ext cx="4114800" cy="3048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En Puerto Rico, los esclavos favoritos eran los </a:t>
            </a:r>
            <a:r>
              <a:rPr lang="es-ES" sz="2400" b="1" dirty="0" smtClean="0">
                <a:latin typeface="Caslon Antique" panose="02027200000000000000" pitchFamily="18" charset="0"/>
              </a:rPr>
              <a:t>ladinos</a:t>
            </a:r>
            <a:r>
              <a:rPr lang="es-ES" sz="2400" dirty="0" smtClean="0">
                <a:latin typeface="Caslon Antique" panose="02027200000000000000" pitchFamily="18" charset="0"/>
              </a:rPr>
              <a:t>. Los que intentaban escapar (cimarrones) recibían castigos inhumanos. Pero ya para principios del siglo XIX, diversos movimientos abolicionistas lograron la emancipaci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estos para 1873.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6146" name="Picture 2" descr="Esclavos libertos puertorriqueños a principios del siglo X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13000"/>
          </a:blip>
          <a:srcRect r="7826"/>
          <a:stretch>
            <a:fillRect/>
          </a:stretch>
        </p:blipFill>
        <p:spPr bwMode="auto">
          <a:xfrm>
            <a:off x="4648200" y="1733550"/>
            <a:ext cx="4038600" cy="27778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515991">
            <a:off x="4816900" y="40766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Legado africano a nuestra cultura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733550"/>
            <a:ext cx="40386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Gran parte de nuestra cultura es una aportaci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africana. En Puerto Rico el elemento negro ha dado grandes aportaciones, en la comida, la m</a:t>
            </a:r>
            <a:r>
              <a:rPr lang="es-ES" sz="2000" dirty="0" smtClean="0">
                <a:latin typeface="Caslon Antique" panose="02027200000000000000" pitchFamily="18" charset="0"/>
              </a:rPr>
              <a:t>ú</a:t>
            </a:r>
            <a:r>
              <a:rPr lang="es-ES" sz="2400" dirty="0" smtClean="0">
                <a:latin typeface="Caslon Antique" panose="02027200000000000000" pitchFamily="18" charset="0"/>
              </a:rPr>
              <a:t>sica, el lenguaje... ellos trajeron su religi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(Yoruba) y sus costumbres.</a:t>
            </a:r>
          </a:p>
        </p:txBody>
      </p:sp>
      <p:pic>
        <p:nvPicPr>
          <p:cNvPr id="5122" name="Picture 2" descr="Image result for bomba y ple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3000" contrast="12000"/>
          </a:blip>
          <a:srcRect l="5556" r="9259"/>
          <a:stretch>
            <a:fillRect/>
          </a:stretch>
        </p:blipFill>
        <p:spPr bwMode="auto">
          <a:xfrm>
            <a:off x="4711333" y="1504950"/>
            <a:ext cx="3975467" cy="3124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515991">
            <a:off x="4969512" y="4226217"/>
            <a:ext cx="746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962400" y="1504950"/>
            <a:ext cx="4724400" cy="2743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Con ellos llegaron alimentos como la yautía, la malanga, el guineo, el plátano y la gallina de Guinea. Nuestra cultura est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 enriquecida en gran medida por platos que ellos preparaban como la gandinga, el mondongo, el mofongo, los dulces de coco y el arroz con dulce.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mofon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00150"/>
            <a:ext cx="3352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1505199"/>
            <a:ext cx="3124200" cy="3119096"/>
            <a:chOff x="685800" y="1505199"/>
            <a:chExt cx="3124200" cy="3119096"/>
          </a:xfrm>
        </p:grpSpPr>
        <p:sp>
          <p:nvSpPr>
            <p:cNvPr id="9" name="Oval 8"/>
            <p:cNvSpPr/>
            <p:nvPr/>
          </p:nvSpPr>
          <p:spPr>
            <a:xfrm>
              <a:off x="1600200" y="1809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20383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52600" y="1962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5908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812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62000" y="2724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90600" y="32575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14400" y="363855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19243194">
              <a:off x="803002" y="4027822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38400" y="3486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19400" y="318135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Image result for reading a book clipar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1505199"/>
              <a:ext cx="3124200" cy="311909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326</Words>
  <Application>Microsoft Office PowerPoint</Application>
  <PresentationFormat>On-screen Show (16:9)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196</cp:revision>
  <dcterms:created xsi:type="dcterms:W3CDTF">2019-07-26T01:32:32Z</dcterms:created>
  <dcterms:modified xsi:type="dcterms:W3CDTF">2020-10-21T20:25:22Z</dcterms:modified>
</cp:coreProperties>
</file>