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4" r:id="rId4"/>
    <p:sldId id="278" r:id="rId5"/>
    <p:sldId id="279" r:id="rId6"/>
    <p:sldId id="283" r:id="rId7"/>
    <p:sldId id="285" r:id="rId8"/>
    <p:sldId id="281" r:id="rId9"/>
    <p:sldId id="290" r:id="rId10"/>
    <p:sldId id="291" r:id="rId11"/>
    <p:sldId id="286" r:id="rId12"/>
    <p:sldId id="288" r:id="rId13"/>
    <p:sldId id="287" r:id="rId14"/>
    <p:sldId id="289" r:id="rId15"/>
    <p:sldId id="263" r:id="rId16"/>
    <p:sldId id="259"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270"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2/9/2016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26" name="Subtitle 2"/>
          <p:cNvSpPr>
            <a:spLocks noGrp="1"/>
          </p:cNvSpPr>
          <p:nvPr>
            <p:ph type="subTitle" idx="1"/>
          </p:nvPr>
        </p:nvSpPr>
        <p:spPr>
          <a:xfrm>
            <a:off x="381000" y="41719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sp>
        <p:nvSpPr>
          <p:cNvPr id="7" name="Subtitle 2"/>
          <p:cNvSpPr txBox="1">
            <a:spLocks/>
          </p:cNvSpPr>
          <p:nvPr/>
        </p:nvSpPr>
        <p:spPr>
          <a:xfrm>
            <a:off x="228600" y="209550"/>
            <a:ext cx="457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Q3</a:t>
            </a:r>
            <a:endParaRPr kumimoji="0" lang="en-US" b="1" i="0" u="none" strike="noStrike" kern="1200" cap="none" spc="0" normalizeH="0" baseline="0" noProof="0" dirty="0">
              <a:ln>
                <a:noFill/>
              </a:ln>
              <a:solidFill>
                <a:schemeClr val="bg1"/>
              </a:solidFill>
              <a:effectLst/>
              <a:uLnTx/>
              <a:uFillTx/>
              <a:latin typeface="+mn-lt"/>
              <a:ea typeface="+mn-ea"/>
              <a:cs typeface="+mn-cs"/>
            </a:endParaRPr>
          </a:p>
        </p:txBody>
      </p:sp>
      <p:sp>
        <p:nvSpPr>
          <p:cNvPr id="8" name="Subtitle 2"/>
          <p:cNvSpPr txBox="1">
            <a:spLocks/>
          </p:cNvSpPr>
          <p:nvPr/>
        </p:nvSpPr>
        <p:spPr>
          <a:xfrm>
            <a:off x="609600" y="1809750"/>
            <a:ext cx="3657600" cy="25146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Writing </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Stories</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0242" name="Picture 2" descr="http://images.iimg.in/c/537e3f016fb172730c3a526e-4-501-0-1400782633/google/free-famous-people-clip-art-by-phillip-martin-brothers-grimm.img?crop=1"/>
          <p:cNvPicPr>
            <a:picLocks noChangeAspect="1" noChangeArrowheads="1"/>
          </p:cNvPicPr>
          <p:nvPr/>
        </p:nvPicPr>
        <p:blipFill>
          <a:blip r:embed="rId4" cstate="print"/>
          <a:srcRect/>
          <a:stretch>
            <a:fillRect/>
          </a:stretch>
        </p:blipFill>
        <p:spPr bwMode="auto">
          <a:xfrm>
            <a:off x="4038600" y="1123950"/>
            <a:ext cx="4772025" cy="337185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1000"/>
                                        <p:tgtEl>
                                          <p:spTgt spid="26">
                                            <p:txEl>
                                              <p:pRg st="0" end="0"/>
                                            </p:txEl>
                                          </p:spTgt>
                                        </p:tgtEl>
                                      </p:cBhvr>
                                    </p:animEffect>
                                    <p:anim calcmode="lin" valueType="num">
                                      <p:cBhvr>
                                        <p:cTn id="8"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anim calcmode="lin" valueType="num">
                                      <p:cBhvr>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7" grpId="0" build="p"/>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91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Plot Map: Exercise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8" name="Subtitle 2"/>
          <p:cNvSpPr txBox="1">
            <a:spLocks/>
          </p:cNvSpPr>
          <p:nvPr/>
        </p:nvSpPr>
        <p:spPr>
          <a:xfrm>
            <a:off x="457200" y="1885950"/>
            <a:ext cx="4800600" cy="2362200"/>
          </a:xfrm>
          <a:prstGeom prst="rect">
            <a:avLst/>
          </a:prstGeom>
        </p:spPr>
        <p:txBody>
          <a:bodyPr>
            <a:noAutofit/>
          </a:bodyPr>
          <a:lstStyle/>
          <a:p>
            <a:pPr lvl="0">
              <a:spcBef>
                <a:spcPct val="20000"/>
              </a:spcBef>
              <a:defRPr/>
            </a:pPr>
            <a:r>
              <a:rPr lang="en-US" sz="2400" dirty="0" smtClean="0">
                <a:solidFill>
                  <a:schemeClr val="bg1"/>
                </a:solidFill>
              </a:rPr>
              <a:t>Think in a favorite movie you’ve seen or book you’ve read recently and draw a plot map like the one </a:t>
            </a:r>
            <a:r>
              <a:rPr lang="en-US" sz="2400" dirty="0" smtClean="0">
                <a:solidFill>
                  <a:schemeClr val="bg1"/>
                </a:solidFill>
              </a:rPr>
              <a:t>shown in the previous slide. </a:t>
            </a:r>
            <a:r>
              <a:rPr lang="en-US" sz="2400" dirty="0" smtClean="0">
                <a:solidFill>
                  <a:schemeClr val="bg1"/>
                </a:solidFill>
              </a:rPr>
              <a:t>You have 10 minutes before sharing the map with the rest of the </a:t>
            </a:r>
            <a:r>
              <a:rPr lang="en-US" sz="2400" dirty="0" smtClean="0">
                <a:solidFill>
                  <a:schemeClr val="bg1"/>
                </a:solidFill>
              </a:rPr>
              <a:t>class. </a:t>
            </a:r>
            <a:endParaRPr lang="en-US" sz="2400" dirty="0" smtClean="0">
              <a:solidFill>
                <a:schemeClr val="bg1"/>
              </a:solidFill>
            </a:endParaRPr>
          </a:p>
        </p:txBody>
      </p:sp>
      <p:pic>
        <p:nvPicPr>
          <p:cNvPr id="28674" name="Picture 2" descr="http://blackhistory.phillipmartin.info/jackie_robinson_m.gif"/>
          <p:cNvPicPr>
            <a:picLocks noChangeAspect="1" noChangeArrowheads="1"/>
          </p:cNvPicPr>
          <p:nvPr/>
        </p:nvPicPr>
        <p:blipFill>
          <a:blip r:embed="rId2" cstate="print"/>
          <a:srcRect/>
          <a:stretch>
            <a:fillRect/>
          </a:stretch>
        </p:blipFill>
        <p:spPr bwMode="auto">
          <a:xfrm>
            <a:off x="5715000" y="1428750"/>
            <a:ext cx="2895600" cy="332689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8077200" cy="1447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Elements Make a Good </a:t>
            </a:r>
            <a:r>
              <a:rPr lang="en-US" sz="4000" b="1" dirty="0" smtClean="0">
                <a:solidFill>
                  <a:srgbClr val="4A9C92"/>
                </a:solidFill>
                <a:effectLst>
                  <a:outerShdw blurRad="38100" dist="38100" dir="2700000" algn="tl">
                    <a:srgbClr val="000000">
                      <a:alpha val="43137"/>
                    </a:srgbClr>
                  </a:outerShdw>
                </a:effectLst>
                <a:latin typeface="UlusalOkul.Com Çizgili" pitchFamily="2" charset="0"/>
              </a:rPr>
              <a:t>Short Story?</a:t>
            </a:r>
            <a:endParaRPr kumimoji="0" lang="en-US" sz="4000" b="1" i="0" u="none" strike="noStrike" kern="1200" cap="none" spc="0" normalizeH="0" baseline="0" noProof="0" dirty="0">
              <a:ln>
                <a:noFill/>
              </a:ln>
              <a:solidFill>
                <a:srgbClr val="4A9C92"/>
              </a:solidFill>
              <a:effectLst>
                <a:outerShdw blurRad="38100" dist="38100" dir="2700000" algn="tl">
                  <a:srgbClr val="000000">
                    <a:alpha val="43137"/>
                  </a:srgbClr>
                </a:outerShdw>
              </a:effectLst>
              <a:uLnTx/>
              <a:uFillTx/>
              <a:latin typeface="UlusalOkul.Com Çizgili" pitchFamily="2" charset="0"/>
            </a:endParaRPr>
          </a:p>
        </p:txBody>
      </p:sp>
      <p:sp>
        <p:nvSpPr>
          <p:cNvPr id="4" name="Rectangle 3"/>
          <p:cNvSpPr/>
          <p:nvPr/>
        </p:nvSpPr>
        <p:spPr>
          <a:xfrm>
            <a:off x="457200" y="1733550"/>
            <a:ext cx="5486400" cy="2385268"/>
          </a:xfrm>
          <a:prstGeom prst="rect">
            <a:avLst/>
          </a:prstGeom>
        </p:spPr>
        <p:txBody>
          <a:bodyPr wrap="square">
            <a:spAutoFit/>
          </a:bodyPr>
          <a:lstStyle/>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IDEAS</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The main character finds the confidence needed to act upon a decision already made.</a:t>
            </a:r>
          </a:p>
          <a:p>
            <a:pPr lvl="0">
              <a:spcAft>
                <a:spcPts val="600"/>
              </a:spcAft>
              <a:defRPr/>
            </a:pP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The action and dialogue show the different personalities of the characters.</a:t>
            </a:r>
            <a:endParaRPr lang="en-US" sz="2400" b="1" dirty="0" smtClean="0">
              <a:solidFill>
                <a:schemeClr val="bg1"/>
              </a:solidFill>
              <a:effectLst>
                <a:glow rad="228600">
                  <a:schemeClr val="accent4">
                    <a:satMod val="175000"/>
                    <a:alpha val="40000"/>
                  </a:schemeClr>
                </a:glow>
              </a:effectLst>
            </a:endParaRPr>
          </a:p>
        </p:txBody>
      </p:sp>
      <p:pic>
        <p:nvPicPr>
          <p:cNvPr id="26626" name="Picture 2" descr="http://www.mcpsmt.org/cms/lib03/MT01001940/Centricity/Domain/1608/cl_three_pigs.gif"/>
          <p:cNvPicPr>
            <a:picLocks noChangeAspect="1" noChangeArrowheads="1"/>
          </p:cNvPicPr>
          <p:nvPr/>
        </p:nvPicPr>
        <p:blipFill>
          <a:blip r:embed="rId2" cstate="print"/>
          <a:srcRect/>
          <a:stretch>
            <a:fillRect/>
          </a:stretch>
        </p:blipFill>
        <p:spPr bwMode="auto">
          <a:xfrm>
            <a:off x="5867400" y="1885950"/>
            <a:ext cx="2933700" cy="230784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8077200" cy="1447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Elements Make a Good </a:t>
            </a:r>
            <a:r>
              <a:rPr lang="en-US" sz="4000" b="1" dirty="0" smtClean="0">
                <a:solidFill>
                  <a:srgbClr val="4A9C92"/>
                </a:solidFill>
                <a:effectLst>
                  <a:outerShdw blurRad="38100" dist="38100" dir="2700000" algn="tl">
                    <a:srgbClr val="000000">
                      <a:alpha val="43137"/>
                    </a:srgbClr>
                  </a:outerShdw>
                </a:effectLst>
                <a:latin typeface="UlusalOkul.Com Çizgili" pitchFamily="2" charset="0"/>
              </a:rPr>
              <a:t>Short Story?</a:t>
            </a:r>
            <a:endParaRPr kumimoji="0" lang="en-US" sz="4000" b="1" i="0" u="none" strike="noStrike" kern="1200" cap="none" spc="0" normalizeH="0" baseline="0" noProof="0" dirty="0">
              <a:ln>
                <a:noFill/>
              </a:ln>
              <a:solidFill>
                <a:srgbClr val="4A9C92"/>
              </a:solidFill>
              <a:effectLst>
                <a:outerShdw blurRad="38100" dist="38100" dir="2700000" algn="tl">
                  <a:srgbClr val="000000">
                    <a:alpha val="43137"/>
                  </a:srgbClr>
                </a:outerShdw>
              </a:effectLst>
              <a:uLnTx/>
              <a:uFillTx/>
              <a:latin typeface="UlusalOkul.Com Çizgili" pitchFamily="2" charset="0"/>
            </a:endParaRPr>
          </a:p>
        </p:txBody>
      </p:sp>
      <p:sp>
        <p:nvSpPr>
          <p:cNvPr id="4" name="Rectangle 3"/>
          <p:cNvSpPr/>
          <p:nvPr/>
        </p:nvSpPr>
        <p:spPr>
          <a:xfrm>
            <a:off x="457200" y="1733550"/>
            <a:ext cx="5486400" cy="1938992"/>
          </a:xfrm>
          <a:prstGeom prst="rect">
            <a:avLst/>
          </a:prstGeom>
        </p:spPr>
        <p:txBody>
          <a:bodyPr wrap="square">
            <a:spAutoFit/>
          </a:bodyPr>
          <a:lstStyle/>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ORGANIZATION</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Suspense is created by a plot line that has a strong beginning, a rising action that builds to a climax, and an ending that quickly follows and solves the story’s conflict.</a:t>
            </a:r>
            <a:endParaRPr lang="en-US" sz="2400" b="1" dirty="0" smtClean="0">
              <a:solidFill>
                <a:schemeClr val="bg1"/>
              </a:solidFill>
              <a:effectLst>
                <a:glow rad="228600">
                  <a:schemeClr val="accent4">
                    <a:satMod val="175000"/>
                    <a:alpha val="40000"/>
                  </a:schemeClr>
                </a:glow>
              </a:effectLst>
            </a:endParaRPr>
          </a:p>
        </p:txBody>
      </p:sp>
      <p:pic>
        <p:nvPicPr>
          <p:cNvPr id="24578" name="Picture 2" descr="http://transportation.phillipmartin.info/science_ufo.gif"/>
          <p:cNvPicPr>
            <a:picLocks noChangeAspect="1" noChangeArrowheads="1"/>
          </p:cNvPicPr>
          <p:nvPr/>
        </p:nvPicPr>
        <p:blipFill>
          <a:blip r:embed="rId2" cstate="print"/>
          <a:srcRect/>
          <a:stretch>
            <a:fillRect/>
          </a:stretch>
        </p:blipFill>
        <p:spPr bwMode="auto">
          <a:xfrm>
            <a:off x="5943600" y="1504950"/>
            <a:ext cx="2843099" cy="291278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5410200" cy="2754600"/>
          </a:xfrm>
          <a:prstGeom prst="rect">
            <a:avLst/>
          </a:prstGeom>
        </p:spPr>
        <p:txBody>
          <a:bodyPr wrap="square">
            <a:spAutoFit/>
          </a:bodyPr>
          <a:lstStyle/>
          <a:p>
            <a:pPr lvl="0" indent="-342900">
              <a:spcBef>
                <a:spcPts val="600"/>
              </a:spcBef>
              <a:spcAft>
                <a:spcPts val="600"/>
              </a:spcAft>
              <a:buFont typeface="Wingdings" pitchFamily="2" charset="2"/>
              <a:buChar char="Ø"/>
              <a:defRPr/>
            </a:pPr>
            <a:r>
              <a:rPr lang="en-US" sz="2400" b="1" dirty="0" smtClean="0">
                <a:solidFill>
                  <a:schemeClr val="bg1"/>
                </a:solidFill>
                <a:effectLst>
                  <a:glow rad="228600">
                    <a:schemeClr val="accent4">
                      <a:satMod val="175000"/>
                      <a:alpha val="40000"/>
                    </a:schemeClr>
                  </a:glow>
                </a:effectLst>
              </a:rPr>
              <a:t>VOICE AND WORD CHOICE</a:t>
            </a: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Interest is created by characters who speak in natural voices using contemporary language.</a:t>
            </a:r>
          </a:p>
          <a:p>
            <a:pPr lvl="0">
              <a:spcAft>
                <a:spcPts val="600"/>
              </a:spcAft>
              <a:defRPr/>
            </a:pPr>
            <a:r>
              <a:rPr lang="en-US" sz="2400" dirty="0" smtClean="0">
                <a:solidFill>
                  <a:schemeClr val="bg1"/>
                </a:solidFill>
                <a:effectLst>
                  <a:glow rad="228600">
                    <a:schemeClr val="accent4">
                      <a:satMod val="175000"/>
                      <a:alpha val="40000"/>
                    </a:schemeClr>
                  </a:glow>
                </a:effectLst>
              </a:rPr>
              <a:t>                 ▪ </a:t>
            </a:r>
            <a:r>
              <a:rPr lang="en-US" sz="2400" dirty="0" smtClean="0">
                <a:solidFill>
                  <a:schemeClr val="bg1"/>
                </a:solidFill>
              </a:rPr>
              <a:t>Action words and phrases capture the character, conflict, and setting.</a:t>
            </a:r>
            <a:endParaRPr lang="en-US" sz="2400" b="1" dirty="0" smtClean="0">
              <a:solidFill>
                <a:schemeClr val="bg1"/>
              </a:solidFill>
              <a:effectLst>
                <a:glow rad="228600">
                  <a:schemeClr val="accent4">
                    <a:satMod val="175000"/>
                    <a:alpha val="40000"/>
                  </a:schemeClr>
                </a:glow>
              </a:effectLst>
            </a:endParaRPr>
          </a:p>
        </p:txBody>
      </p:sp>
      <p:sp>
        <p:nvSpPr>
          <p:cNvPr id="3" name="Subtitle 2"/>
          <p:cNvSpPr txBox="1">
            <a:spLocks/>
          </p:cNvSpPr>
          <p:nvPr/>
        </p:nvSpPr>
        <p:spPr>
          <a:xfrm>
            <a:off x="457200" y="133350"/>
            <a:ext cx="8077200" cy="1447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Elements Make a Good </a:t>
            </a:r>
            <a:r>
              <a:rPr lang="en-US" sz="4000" b="1" dirty="0" smtClean="0">
                <a:solidFill>
                  <a:srgbClr val="4A9C92"/>
                </a:solidFill>
                <a:effectLst>
                  <a:outerShdw blurRad="38100" dist="38100" dir="2700000" algn="tl">
                    <a:srgbClr val="000000">
                      <a:alpha val="43137"/>
                    </a:srgbClr>
                  </a:outerShdw>
                </a:effectLst>
                <a:latin typeface="UlusalOkul.Com Çizgili" pitchFamily="2" charset="0"/>
              </a:rPr>
              <a:t>Short Story?</a:t>
            </a:r>
            <a:endParaRPr kumimoji="0" lang="en-US" sz="4000" b="1" i="0" u="none" strike="noStrike" kern="1200" cap="none" spc="0" normalizeH="0" baseline="0" noProof="0" dirty="0">
              <a:ln>
                <a:noFill/>
              </a:ln>
              <a:solidFill>
                <a:srgbClr val="4A9C92"/>
              </a:solidFill>
              <a:effectLst>
                <a:outerShdw blurRad="38100" dist="38100" dir="2700000" algn="tl">
                  <a:srgbClr val="000000">
                    <a:alpha val="43137"/>
                  </a:srgbClr>
                </a:outerShdw>
              </a:effectLst>
              <a:uLnTx/>
              <a:uFillTx/>
              <a:latin typeface="UlusalOkul.Com Çizgili" pitchFamily="2" charset="0"/>
            </a:endParaRPr>
          </a:p>
        </p:txBody>
      </p:sp>
      <p:pic>
        <p:nvPicPr>
          <p:cNvPr id="25602" name="Picture 2" descr="http://animals.phillipmartin.info/animals_lion4.gif"/>
          <p:cNvPicPr>
            <a:picLocks noChangeAspect="1" noChangeArrowheads="1"/>
          </p:cNvPicPr>
          <p:nvPr/>
        </p:nvPicPr>
        <p:blipFill>
          <a:blip r:embed="rId2" cstate="print"/>
          <a:srcRect/>
          <a:stretch>
            <a:fillRect/>
          </a:stretch>
        </p:blipFill>
        <p:spPr bwMode="auto">
          <a:xfrm>
            <a:off x="5791200" y="1657350"/>
            <a:ext cx="2971800" cy="2705298"/>
          </a:xfrm>
          <a:prstGeom prst="rect">
            <a:avLst/>
          </a:prstGeom>
          <a:noFill/>
        </p:spPr>
      </p:pic>
      <p:pic>
        <p:nvPicPr>
          <p:cNvPr id="25604" name="Picture 4" descr="http://animals.phillipmartin.info/animals_mouse.gif"/>
          <p:cNvPicPr>
            <a:picLocks noChangeAspect="1" noChangeArrowheads="1"/>
          </p:cNvPicPr>
          <p:nvPr/>
        </p:nvPicPr>
        <p:blipFill>
          <a:blip r:embed="rId3" cstate="print">
            <a:lum bright="-10000"/>
          </a:blip>
          <a:srcRect/>
          <a:stretch>
            <a:fillRect/>
          </a:stretch>
        </p:blipFill>
        <p:spPr bwMode="auto">
          <a:xfrm>
            <a:off x="7696200" y="3207897"/>
            <a:ext cx="1123950" cy="151552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Time to Get Our Feet Wet...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3554" name="Picture 2" descr="http://egypt.mrdonn.org/egypt_mummy.gif"/>
          <p:cNvPicPr>
            <a:picLocks noChangeAspect="1" noChangeArrowheads="1"/>
          </p:cNvPicPr>
          <p:nvPr/>
        </p:nvPicPr>
        <p:blipFill>
          <a:blip r:embed="rId2" cstate="print"/>
          <a:srcRect/>
          <a:stretch>
            <a:fillRect/>
          </a:stretch>
        </p:blipFill>
        <p:spPr bwMode="auto">
          <a:xfrm>
            <a:off x="5334000" y="971551"/>
            <a:ext cx="3505200" cy="3828710"/>
          </a:xfrm>
          <a:prstGeom prst="rect">
            <a:avLst/>
          </a:prstGeom>
          <a:noFill/>
        </p:spPr>
      </p:pic>
      <p:sp>
        <p:nvSpPr>
          <p:cNvPr id="4" name="Subtitle 2"/>
          <p:cNvSpPr txBox="1">
            <a:spLocks/>
          </p:cNvSpPr>
          <p:nvPr/>
        </p:nvSpPr>
        <p:spPr>
          <a:xfrm>
            <a:off x="457200" y="1733550"/>
            <a:ext cx="4953000" cy="22860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Read </a:t>
            </a:r>
            <a:r>
              <a:rPr kumimoji="0" lang="en-US" sz="2400" b="0" i="1" u="none" strike="noStrike" kern="1200" cap="none" spc="0" normalizeH="0" baseline="0" noProof="0" dirty="0" smtClean="0">
                <a:ln>
                  <a:noFill/>
                </a:ln>
                <a:solidFill>
                  <a:schemeClr val="bg1"/>
                </a:solidFill>
                <a:effectLst>
                  <a:glow rad="101600">
                    <a:schemeClr val="accent3">
                      <a:satMod val="175000"/>
                      <a:alpha val="40000"/>
                    </a:schemeClr>
                  </a:glow>
                </a:effectLst>
                <a:uLnTx/>
                <a:uFillTx/>
                <a:latin typeface="+mn-lt"/>
                <a:ea typeface="+mn-ea"/>
                <a:cs typeface="+mn-cs"/>
              </a:rPr>
              <a:t>Just Keep Going...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 short story sample in page 344 of your text book,</a:t>
            </a:r>
            <a:r>
              <a:rPr kumimoji="0" lang="en-US" sz="2400" b="0" i="0" u="none" strike="noStrike" kern="1200" cap="none" spc="0" normalizeH="0" noProof="0" dirty="0" smtClean="0">
                <a:ln>
                  <a:noFill/>
                </a:ln>
                <a:solidFill>
                  <a:schemeClr val="bg1"/>
                </a:solidFill>
                <a:effectLst/>
                <a:uLnTx/>
                <a:uFillTx/>
                <a:latin typeface="+mn-lt"/>
                <a:ea typeface="+mn-ea"/>
                <a:cs typeface="+mn-cs"/>
              </a:rPr>
              <a:t> then complete the </a:t>
            </a:r>
            <a:r>
              <a:rPr kumimoji="0" lang="en-US" sz="2400" b="0" i="1" u="none" strike="noStrike" kern="1200" cap="none" spc="0" normalizeH="0" noProof="0" dirty="0" smtClean="0">
                <a:ln>
                  <a:noFill/>
                </a:ln>
                <a:solidFill>
                  <a:schemeClr val="bg1"/>
                </a:solidFill>
                <a:effectLst>
                  <a:glow rad="101600">
                    <a:schemeClr val="accent2">
                      <a:satMod val="175000"/>
                      <a:alpha val="40000"/>
                    </a:schemeClr>
                  </a:glow>
                </a:effectLst>
                <a:uLnTx/>
                <a:uFillTx/>
                <a:latin typeface="+mn-lt"/>
                <a:ea typeface="+mn-ea"/>
                <a:cs typeface="+mn-cs"/>
              </a:rPr>
              <a:t>Respond to the reading</a:t>
            </a:r>
            <a:r>
              <a:rPr kumimoji="0" lang="en-US" sz="2400" b="0" i="0" u="none" strike="noStrike" kern="1200" cap="none" spc="0" normalizeH="0" noProof="0" dirty="0" smtClean="0">
                <a:ln>
                  <a:noFill/>
                </a:ln>
                <a:solidFill>
                  <a:schemeClr val="bg1"/>
                </a:solidFill>
                <a:effectLst/>
                <a:uLnTx/>
                <a:uFillTx/>
                <a:latin typeface="+mn-lt"/>
                <a:ea typeface="+mn-ea"/>
                <a:cs typeface="+mn-cs"/>
              </a:rPr>
              <a:t> assessment at the end. Prepare for a discussion in ten minutes.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828800" y="2800350"/>
            <a:ext cx="990600" cy="533400"/>
          </a:xfrm>
          <a:prstGeom prst="wedgeEllipseCallout">
            <a:avLst>
              <a:gd name="adj1" fmla="val -61840"/>
              <a:gd name="adj2" fmla="val 653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smtClean="0">
                <a:solidFill>
                  <a:schemeClr val="tx1">
                    <a:lumMod val="85000"/>
                    <a:lumOff val="15000"/>
                  </a:schemeClr>
                </a:solidFill>
                <a:latin typeface="Comic Sans MS" pitchFamily="66" charset="0"/>
              </a:rPr>
              <a:t>HIC!</a:t>
            </a:r>
          </a:p>
        </p:txBody>
      </p:sp>
      <p:sp>
        <p:nvSpPr>
          <p:cNvPr id="7" name="Rectangle 6"/>
          <p:cNvSpPr/>
          <p:nvPr/>
        </p:nvSpPr>
        <p:spPr>
          <a:xfrm>
            <a:off x="3124200" y="1885950"/>
            <a:ext cx="5486400" cy="2234458"/>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107-111. </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Subject-Verb Agreement 2</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Subject-Verb Agreement 3</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Subject-Verb Agreement 4</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Subject-Verb Agreement Review</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1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2016</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15" name="Subtitle 2"/>
          <p:cNvSpPr txBox="1">
            <a:spLocks/>
          </p:cNvSpPr>
          <p:nvPr/>
        </p:nvSpPr>
        <p:spPr>
          <a:xfrm>
            <a:off x="457200" y="2190750"/>
            <a:ext cx="6172200" cy="1219200"/>
          </a:xfrm>
          <a:prstGeom prst="rect">
            <a:avLst/>
          </a:prstGeom>
        </p:spPr>
        <p:txBody>
          <a:bodyPr vert="horz" lIns="91440" tIns="45720" rIns="91440" bIns="45720" rtlCol="0">
            <a:normAutofit fontScale="92500"/>
          </a:bodyPr>
          <a:lstStyle/>
          <a:p>
            <a:pPr lvl="0">
              <a:spcBef>
                <a:spcPct val="20000"/>
              </a:spcBef>
              <a:defRPr/>
            </a:pPr>
            <a:r>
              <a:rPr lang="en-US" sz="4400" b="1" dirty="0" smtClean="0">
                <a:solidFill>
                  <a:schemeClr val="bg1"/>
                </a:solidFill>
                <a:latin typeface="UlusalOkul.Com Çizgili" pitchFamily="2" charset="0"/>
              </a:rPr>
              <a:t>More Writing Stories</a:t>
            </a:r>
            <a:endParaRPr lang="en-US" sz="4400" b="1" dirty="0">
              <a:solidFill>
                <a:schemeClr val="bg1"/>
              </a:solidFill>
              <a:latin typeface="UlusalOkul.Com Çizgili" pitchFamily="2" charset="0"/>
            </a:endParaRPr>
          </a:p>
        </p:txBody>
      </p:sp>
      <p:pic>
        <p:nvPicPr>
          <p:cNvPr id="16"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81800" y="1601745"/>
            <a:ext cx="1729978" cy="2992395"/>
          </a:xfrm>
          <a:prstGeom prst="rect">
            <a:avLst/>
          </a:prstGeom>
          <a:noFill/>
          <a:effectLst>
            <a:softEdge rad="12700"/>
          </a:effectLst>
        </p:spPr>
      </p:pic>
      <p:sp>
        <p:nvSpPr>
          <p:cNvPr id="7" name="Subtitle 2"/>
          <p:cNvSpPr>
            <a:spLocks noGrp="1"/>
          </p:cNvSpPr>
          <p:nvPr>
            <p:ph type="subTitle" idx="1"/>
          </p:nvPr>
        </p:nvSpPr>
        <p:spPr>
          <a:xfrm>
            <a:off x="457200" y="1733550"/>
            <a:ext cx="5562600" cy="2971800"/>
          </a:xfrm>
        </p:spPr>
        <p:txBody>
          <a:bodyPr>
            <a:noAutofit/>
          </a:bodyPr>
          <a:lstStyle/>
          <a:p>
            <a:pPr algn="l">
              <a:buFont typeface="Wingdings" pitchFamily="2" charset="2"/>
              <a:buChar char="Ø"/>
            </a:pPr>
            <a:r>
              <a:rPr lang="en-US" sz="2400" dirty="0" smtClean="0">
                <a:solidFill>
                  <a:schemeClr val="bg1"/>
                </a:solidFill>
              </a:rPr>
              <a:t>Understand the content and structure of a short story</a:t>
            </a:r>
          </a:p>
          <a:p>
            <a:pPr algn="l">
              <a:buFont typeface="Wingdings" pitchFamily="2" charset="2"/>
              <a:buChar char="Ø"/>
            </a:pPr>
            <a:r>
              <a:rPr lang="en-US" sz="2400" dirty="0" smtClean="0">
                <a:solidFill>
                  <a:schemeClr val="bg1"/>
                </a:solidFill>
              </a:rPr>
              <a:t>Choose a topic to write about</a:t>
            </a:r>
          </a:p>
          <a:p>
            <a:pPr algn="l"/>
            <a:endParaRPr lang="en-US" sz="2400" dirty="0" smtClean="0">
              <a:solidFill>
                <a:schemeClr val="bg1"/>
              </a:solidFill>
            </a:endParaRPr>
          </a:p>
          <a:p>
            <a:pPr algn="l"/>
            <a:r>
              <a:rPr lang="en-US" sz="2400" dirty="0" smtClean="0">
                <a:solidFill>
                  <a:schemeClr val="bg1"/>
                </a:solidFill>
              </a:rPr>
              <a:t>Pages 343-345</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Creative Writing</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457200" y="1581150"/>
            <a:ext cx="8229600" cy="1569660"/>
          </a:xfrm>
          <a:prstGeom prst="rect">
            <a:avLst/>
          </a:prstGeom>
        </p:spPr>
        <p:txBody>
          <a:bodyPr wrap="square">
            <a:spAutoFit/>
          </a:bodyPr>
          <a:lstStyle/>
          <a:p>
            <a:pPr algn="ctr"/>
            <a:r>
              <a:rPr lang="en-US" sz="2400" dirty="0" smtClean="0">
                <a:solidFill>
                  <a:schemeClr val="bg1"/>
                </a:solidFill>
                <a:effectLst>
                  <a:glow rad="101600">
                    <a:schemeClr val="accent6">
                      <a:satMod val="175000"/>
                      <a:alpha val="40000"/>
                    </a:schemeClr>
                  </a:glow>
                </a:effectLst>
              </a:rPr>
              <a:t>Creative writing </a:t>
            </a:r>
            <a:r>
              <a:rPr lang="en-US" sz="2400" dirty="0" smtClean="0">
                <a:solidFill>
                  <a:schemeClr val="bg1"/>
                </a:solidFill>
              </a:rPr>
              <a:t>is writing that expresses ideas and thoughts in an imaginative way. It is any writing that goes outside the bounds of normal journalistic, academic, or technical forms, its main objective being the telling of a story.</a:t>
            </a:r>
            <a:endParaRPr lang="en-US" sz="2400" dirty="0">
              <a:solidFill>
                <a:schemeClr val="bg1"/>
              </a:solidFill>
            </a:endParaRPr>
          </a:p>
        </p:txBody>
      </p:sp>
      <p:pic>
        <p:nvPicPr>
          <p:cNvPr id="1026" name="Picture 2" descr="http://reading.phillipmartin.info/author_mark_twain_m.gif"/>
          <p:cNvPicPr>
            <a:picLocks noChangeAspect="1" noChangeArrowheads="1"/>
          </p:cNvPicPr>
          <p:nvPr/>
        </p:nvPicPr>
        <p:blipFill>
          <a:blip r:embed="rId2" cstate="print"/>
          <a:srcRect/>
          <a:stretch>
            <a:fillRect/>
          </a:stretch>
        </p:blipFill>
        <p:spPr bwMode="auto">
          <a:xfrm>
            <a:off x="6934200" y="2832734"/>
            <a:ext cx="1840923" cy="2025016"/>
          </a:xfrm>
          <a:prstGeom prst="rect">
            <a:avLst/>
          </a:prstGeom>
          <a:noFill/>
        </p:spPr>
      </p:pic>
      <p:pic>
        <p:nvPicPr>
          <p:cNvPr id="5" name="Picture 2" descr="http://reading.phillipmartin.info/author_mark_twain_m.gif"/>
          <p:cNvPicPr>
            <a:picLocks noChangeAspect="1" noChangeArrowheads="1"/>
          </p:cNvPicPr>
          <p:nvPr/>
        </p:nvPicPr>
        <p:blipFill>
          <a:blip r:embed="rId2" cstate="print"/>
          <a:srcRect/>
          <a:stretch>
            <a:fillRect/>
          </a:stretch>
        </p:blipFill>
        <p:spPr bwMode="auto">
          <a:xfrm flipH="1">
            <a:off x="381000" y="2876550"/>
            <a:ext cx="1752600" cy="2025016"/>
          </a:xfrm>
          <a:prstGeom prst="rect">
            <a:avLst/>
          </a:prstGeom>
          <a:noFill/>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4191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Short Stories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885950"/>
            <a:ext cx="4343400" cy="2667000"/>
          </a:xfrm>
          <a:prstGeom prst="rect">
            <a:avLst/>
          </a:prstGeom>
        </p:spPr>
        <p:txBody>
          <a:bodyPr>
            <a:noAutofit/>
          </a:bodyPr>
          <a:lstStyle/>
          <a:p>
            <a:pPr lvl="0">
              <a:spcBef>
                <a:spcPct val="20000"/>
              </a:spcBef>
              <a:defRPr/>
            </a:pPr>
            <a:r>
              <a:rPr lang="en-US" sz="2400" dirty="0" smtClean="0">
                <a:solidFill>
                  <a:schemeClr val="bg1"/>
                </a:solidFill>
              </a:rPr>
              <a:t>A short story has these characteristics:</a:t>
            </a:r>
          </a:p>
          <a:p>
            <a:pPr lvl="0">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It is a short piece of literature with only a few characters.</a:t>
            </a:r>
          </a:p>
          <a:p>
            <a:pPr lvl="0">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It usually concerns just one problem (or conflict). </a:t>
            </a:r>
          </a:p>
        </p:txBody>
      </p:sp>
      <p:pic>
        <p:nvPicPr>
          <p:cNvPr id="8194" name="Picture 2" descr="http://mesopotamia.mrdonn.org/gilgamesh%2001.gif"/>
          <p:cNvPicPr>
            <a:picLocks noChangeAspect="1" noChangeArrowheads="1"/>
          </p:cNvPicPr>
          <p:nvPr/>
        </p:nvPicPr>
        <p:blipFill>
          <a:blip r:embed="rId2" cstate="print"/>
          <a:srcRect/>
          <a:stretch>
            <a:fillRect/>
          </a:stretch>
        </p:blipFill>
        <p:spPr bwMode="auto">
          <a:xfrm>
            <a:off x="4953000" y="1200150"/>
            <a:ext cx="3776503" cy="3547367"/>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504950"/>
            <a:ext cx="8229600" cy="3276600"/>
          </a:xfrm>
          <a:prstGeom prst="rect">
            <a:avLst/>
          </a:prstGeom>
        </p:spPr>
        <p:txBody>
          <a:bodyPr>
            <a:noAutofit/>
          </a:bodyPr>
          <a:lstStyle/>
          <a:p>
            <a:pPr marL="342900" lvl="0" indent="-342900" algn="r">
              <a:spcBef>
                <a:spcPct val="20000"/>
              </a:spcBef>
            </a:pPr>
            <a:r>
              <a:rPr lang="en-US" sz="2400" dirty="0" smtClean="0">
                <a:solidFill>
                  <a:schemeClr val="bg1"/>
                </a:solidFill>
              </a:rPr>
              <a:t>A short story has:</a:t>
            </a:r>
          </a:p>
          <a:p>
            <a:pPr marL="342900" indent="-342900" algn="r">
              <a:spcBef>
                <a:spcPct val="20000"/>
              </a:spcBef>
              <a:buFont typeface="Wingdings" pitchFamily="2" charset="2"/>
              <a:buChar char="Ø"/>
            </a:pPr>
            <a:r>
              <a:rPr lang="en-US" sz="2400" dirty="0" smtClean="0">
                <a:solidFill>
                  <a:schemeClr val="bg1"/>
                </a:solidFill>
                <a:effectLst>
                  <a:glow rad="101600">
                    <a:schemeClr val="accent4">
                      <a:satMod val="175000"/>
                      <a:alpha val="40000"/>
                    </a:schemeClr>
                  </a:glow>
                </a:effectLst>
              </a:rPr>
              <a:t>A plot</a:t>
            </a:r>
          </a:p>
          <a:p>
            <a:pPr marL="342900" lvl="0" indent="-342900" algn="r">
              <a:spcBef>
                <a:spcPct val="20000"/>
              </a:spcBef>
              <a:buFont typeface="Wingdings" pitchFamily="2" charset="2"/>
              <a:buChar char="Ø"/>
            </a:pPr>
            <a:r>
              <a:rPr lang="en-US" sz="2400" dirty="0" smtClean="0">
                <a:solidFill>
                  <a:schemeClr val="bg1"/>
                </a:solidFill>
                <a:effectLst>
                  <a:glow rad="101600">
                    <a:schemeClr val="accent4">
                      <a:satMod val="175000"/>
                      <a:alpha val="40000"/>
                    </a:schemeClr>
                  </a:glow>
                </a:effectLst>
              </a:rPr>
              <a:t>Characters</a:t>
            </a:r>
          </a:p>
          <a:p>
            <a:pPr marL="342900" lvl="0" indent="-342900" algn="r">
              <a:spcBef>
                <a:spcPct val="20000"/>
              </a:spcBef>
              <a:buFont typeface="Wingdings" pitchFamily="2" charset="2"/>
              <a:buChar char="Ø"/>
            </a:pPr>
            <a:r>
              <a:rPr lang="en-US" sz="2400" dirty="0" smtClean="0">
                <a:solidFill>
                  <a:schemeClr val="bg1"/>
                </a:solidFill>
                <a:effectLst>
                  <a:glow rad="101600">
                    <a:schemeClr val="accent4">
                      <a:satMod val="175000"/>
                      <a:alpha val="40000"/>
                    </a:schemeClr>
                  </a:glow>
                </a:effectLst>
              </a:rPr>
              <a:t>A setting</a:t>
            </a:r>
          </a:p>
          <a:p>
            <a:pPr marL="342900" lvl="0" indent="-342900" algn="r">
              <a:spcBef>
                <a:spcPct val="20000"/>
              </a:spcBef>
              <a:buFont typeface="Arial" pitchFamily="34" charset="0"/>
              <a:buChar char="•"/>
            </a:pPr>
            <a:endParaRPr lang="en-US" sz="2400" dirty="0" smtClean="0">
              <a:solidFill>
                <a:schemeClr val="bg1"/>
              </a:solidFill>
            </a:endParaRPr>
          </a:p>
          <a:p>
            <a:pPr marL="342900" lvl="0" indent="-342900" algn="r">
              <a:spcBef>
                <a:spcPct val="20000"/>
              </a:spcBef>
            </a:pPr>
            <a:r>
              <a:rPr lang="en-US" sz="2400" dirty="0" smtClean="0">
                <a:solidFill>
                  <a:schemeClr val="bg1"/>
                </a:solidFill>
              </a:rPr>
              <a:t>The greatest challenge in writing a short story is its short length. Everything must happen in  a relatively short amount of time.</a:t>
            </a:r>
          </a:p>
        </p:txBody>
      </p:sp>
      <p:sp>
        <p:nvSpPr>
          <p:cNvPr id="5" name="Subtitle 2"/>
          <p:cNvSpPr txBox="1">
            <a:spLocks/>
          </p:cNvSpPr>
          <p:nvPr/>
        </p:nvSpPr>
        <p:spPr>
          <a:xfrm>
            <a:off x="457200" y="133350"/>
            <a:ext cx="4191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Short Stories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148" name="Picture 4" descr="http://china.mrdonn.org/mulan.3.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2114550"/>
            <a:ext cx="2028825" cy="1685486"/>
          </a:xfrm>
          <a:prstGeom prst="rect">
            <a:avLst/>
          </a:prstGeom>
          <a:noFill/>
        </p:spPr>
      </p:pic>
      <p:pic>
        <p:nvPicPr>
          <p:cNvPr id="6146" name="Picture 2" descr="http://china.mrdonn.org/mulan.4.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19583304">
            <a:off x="3336211" y="633410"/>
            <a:ext cx="2791617" cy="3260992"/>
          </a:xfrm>
          <a:prstGeom prst="rect">
            <a:avLst/>
          </a:prstGeom>
          <a:noFill/>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2209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Plot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733550"/>
            <a:ext cx="5257800" cy="3048000"/>
          </a:xfrm>
          <a:prstGeom prst="rect">
            <a:avLst/>
          </a:prstGeom>
        </p:spPr>
        <p:txBody>
          <a:bodyPr>
            <a:noAutofit/>
          </a:bodyPr>
          <a:lstStyle/>
          <a:p>
            <a:pPr>
              <a:spcBef>
                <a:spcPct val="20000"/>
              </a:spcBef>
              <a:defRPr/>
            </a:pPr>
            <a:r>
              <a:rPr lang="en-US" sz="2400" dirty="0" smtClean="0">
                <a:solidFill>
                  <a:schemeClr val="bg1"/>
                </a:solidFill>
              </a:rPr>
              <a:t>Plot refers to the sequence of events that involves the characters in conflict. Plots have certain common elements. These are: </a:t>
            </a:r>
          </a:p>
          <a:p>
            <a:pPr>
              <a:buFont typeface="Wingdings" pitchFamily="2" charset="2"/>
              <a:buChar char="Ø"/>
              <a:defRPr/>
            </a:pPr>
            <a:r>
              <a:rPr lang="en-US" sz="2400" dirty="0" smtClean="0">
                <a:solidFill>
                  <a:schemeClr val="bg1"/>
                </a:solidFill>
                <a:effectLst>
                  <a:glow rad="139700">
                    <a:schemeClr val="accent6">
                      <a:satMod val="175000"/>
                      <a:alpha val="40000"/>
                    </a:schemeClr>
                  </a:glow>
                </a:effectLst>
              </a:rPr>
              <a:t>Introduction</a:t>
            </a:r>
          </a:p>
          <a:p>
            <a:pPr>
              <a:buFont typeface="Wingdings" pitchFamily="2" charset="2"/>
              <a:buChar char="Ø"/>
              <a:defRPr/>
            </a:pPr>
            <a:r>
              <a:rPr lang="en-US" sz="2400" dirty="0" smtClean="0">
                <a:solidFill>
                  <a:schemeClr val="bg1"/>
                </a:solidFill>
                <a:effectLst>
                  <a:glow rad="139700">
                    <a:schemeClr val="accent6">
                      <a:satMod val="175000"/>
                      <a:alpha val="40000"/>
                    </a:schemeClr>
                  </a:glow>
                </a:effectLst>
              </a:rPr>
              <a:t>Complication</a:t>
            </a:r>
          </a:p>
          <a:p>
            <a:pPr>
              <a:buFont typeface="Wingdings" pitchFamily="2" charset="2"/>
              <a:buChar char="Ø"/>
              <a:defRPr/>
            </a:pPr>
            <a:r>
              <a:rPr lang="en-US" sz="2400" dirty="0" smtClean="0">
                <a:solidFill>
                  <a:schemeClr val="bg1"/>
                </a:solidFill>
                <a:effectLst>
                  <a:glow rad="139700">
                    <a:schemeClr val="accent6">
                      <a:satMod val="175000"/>
                      <a:alpha val="40000"/>
                    </a:schemeClr>
                  </a:glow>
                </a:effectLst>
              </a:rPr>
              <a:t>Climax  </a:t>
            </a:r>
          </a:p>
          <a:p>
            <a:pPr>
              <a:buFont typeface="Wingdings" pitchFamily="2" charset="2"/>
              <a:buChar char="Ø"/>
              <a:defRPr/>
            </a:pPr>
            <a:r>
              <a:rPr lang="en-US" sz="2400" dirty="0" smtClean="0">
                <a:solidFill>
                  <a:schemeClr val="bg1"/>
                </a:solidFill>
                <a:effectLst>
                  <a:glow rad="139700">
                    <a:schemeClr val="accent6">
                      <a:satMod val="175000"/>
                      <a:alpha val="40000"/>
                    </a:schemeClr>
                  </a:glow>
                </a:effectLst>
              </a:rPr>
              <a:t>Resolution</a:t>
            </a:r>
            <a:endParaRPr lang="en-US" sz="2400" dirty="0" smtClean="0">
              <a:solidFill>
                <a:schemeClr val="bg1"/>
              </a:solidFill>
            </a:endParaRPr>
          </a:p>
          <a:p>
            <a:pPr lvl="0">
              <a:spcBef>
                <a:spcPct val="20000"/>
              </a:spcBef>
              <a:defRPr/>
            </a:pPr>
            <a:endParaRPr lang="en-US" sz="2400" dirty="0" smtClean="0">
              <a:solidFill>
                <a:schemeClr val="bg1"/>
              </a:solidFill>
              <a:effectLst>
                <a:glow rad="139700">
                  <a:schemeClr val="accent4">
                    <a:satMod val="175000"/>
                    <a:alpha val="40000"/>
                  </a:schemeClr>
                </a:glow>
              </a:effectLst>
            </a:endParaRPr>
          </a:p>
        </p:txBody>
      </p:sp>
      <p:pic>
        <p:nvPicPr>
          <p:cNvPr id="2050" name="Picture 2"/>
          <p:cNvPicPr>
            <a:picLocks noChangeAspect="1" noChangeArrowheads="1"/>
          </p:cNvPicPr>
          <p:nvPr/>
        </p:nvPicPr>
        <p:blipFill>
          <a:blip r:embed="rId2" cstate="print"/>
          <a:srcRect/>
          <a:stretch>
            <a:fillRect/>
          </a:stretch>
        </p:blipFill>
        <p:spPr bwMode="auto">
          <a:xfrm>
            <a:off x="5410200" y="1657350"/>
            <a:ext cx="3352801" cy="31242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28194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Characters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885950"/>
            <a:ext cx="5029200" cy="1828800"/>
          </a:xfrm>
          <a:prstGeom prst="rect">
            <a:avLst/>
          </a:prstGeom>
        </p:spPr>
        <p:txBody>
          <a:bodyPr>
            <a:noAutofit/>
          </a:bodyPr>
          <a:lstStyle/>
          <a:p>
            <a:pPr lvl="0">
              <a:spcBef>
                <a:spcPct val="20000"/>
              </a:spcBef>
              <a:defRPr/>
            </a:pPr>
            <a:r>
              <a:rPr lang="en-US" sz="2400" dirty="0" smtClean="0">
                <a:solidFill>
                  <a:schemeClr val="bg1"/>
                </a:solidFill>
              </a:rPr>
              <a:t>A fictional construct, a character is the representation of a person  in a narrative or dramatic work of art (such as a novel, play, or film). </a:t>
            </a:r>
          </a:p>
        </p:txBody>
      </p:sp>
      <p:pic>
        <p:nvPicPr>
          <p:cNvPr id="1026" name="Picture 2"/>
          <p:cNvPicPr>
            <a:picLocks noChangeAspect="1" noChangeArrowheads="1"/>
          </p:cNvPicPr>
          <p:nvPr/>
        </p:nvPicPr>
        <p:blipFill>
          <a:blip r:embed="rId2" cstate="print"/>
          <a:srcRect/>
          <a:stretch>
            <a:fillRect/>
          </a:stretch>
        </p:blipFill>
        <p:spPr bwMode="auto">
          <a:xfrm>
            <a:off x="6172200" y="1276350"/>
            <a:ext cx="2381250" cy="3371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2209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Setting</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885950"/>
            <a:ext cx="4419600" cy="2057400"/>
          </a:xfrm>
          <a:prstGeom prst="rect">
            <a:avLst/>
          </a:prstGeom>
        </p:spPr>
        <p:txBody>
          <a:bodyPr>
            <a:noAutofit/>
          </a:bodyPr>
          <a:lstStyle/>
          <a:p>
            <a:pPr lvl="0">
              <a:spcBef>
                <a:spcPct val="20000"/>
              </a:spcBef>
              <a:defRPr/>
            </a:pPr>
            <a:r>
              <a:rPr lang="en-US" sz="2400" dirty="0" smtClean="0">
                <a:solidFill>
                  <a:schemeClr val="bg1"/>
                </a:solidFill>
              </a:rPr>
              <a:t>The setting of a story is the time and location in which it takes place. Broadly speaking, the setting provides the main backdrop for the story.</a:t>
            </a:r>
            <a:endParaRPr lang="en-US" sz="2400" dirty="0" smtClean="0">
              <a:solidFill>
                <a:schemeClr val="bg1"/>
              </a:solidFill>
              <a:effectLst>
                <a:glow rad="139700">
                  <a:schemeClr val="accent4">
                    <a:satMod val="175000"/>
                    <a:alpha val="40000"/>
                  </a:schemeClr>
                </a:glow>
              </a:effectLst>
            </a:endParaRPr>
          </a:p>
        </p:txBody>
      </p:sp>
      <p:pic>
        <p:nvPicPr>
          <p:cNvPr id="3074" name="Picture 2"/>
          <p:cNvPicPr>
            <a:picLocks noChangeAspect="1" noChangeArrowheads="1"/>
          </p:cNvPicPr>
          <p:nvPr/>
        </p:nvPicPr>
        <p:blipFill>
          <a:blip r:embed="rId2" cstate="print"/>
          <a:srcRect/>
          <a:stretch>
            <a:fillRect/>
          </a:stretch>
        </p:blipFill>
        <p:spPr bwMode="auto">
          <a:xfrm>
            <a:off x="4771654" y="1352550"/>
            <a:ext cx="3989640" cy="3352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xplosion 2 22"/>
          <p:cNvSpPr/>
          <p:nvPr/>
        </p:nvSpPr>
        <p:spPr>
          <a:xfrm>
            <a:off x="7010400" y="1581150"/>
            <a:ext cx="1066800" cy="685800"/>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2"/>
          <p:cNvSpPr txBox="1">
            <a:spLocks/>
          </p:cNvSpPr>
          <p:nvPr/>
        </p:nvSpPr>
        <p:spPr>
          <a:xfrm>
            <a:off x="457200" y="133350"/>
            <a:ext cx="3810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Plot Map</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grpSp>
        <p:nvGrpSpPr>
          <p:cNvPr id="29" name="Group 28"/>
          <p:cNvGrpSpPr/>
          <p:nvPr/>
        </p:nvGrpSpPr>
        <p:grpSpPr>
          <a:xfrm>
            <a:off x="4800600" y="1809750"/>
            <a:ext cx="4114800" cy="2701920"/>
            <a:chOff x="4724400" y="1809750"/>
            <a:chExt cx="4114800" cy="2701920"/>
          </a:xfrm>
        </p:grpSpPr>
        <p:cxnSp>
          <p:nvCxnSpPr>
            <p:cNvPr id="5" name="Straight Connector 4"/>
            <p:cNvCxnSpPr/>
            <p:nvPr/>
          </p:nvCxnSpPr>
          <p:spPr>
            <a:xfrm>
              <a:off x="4724400" y="4511670"/>
              <a:ext cx="10287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753100" y="2094163"/>
              <a:ext cx="1440180" cy="2417507"/>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193280" y="2094163"/>
              <a:ext cx="51435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07630" y="2094163"/>
              <a:ext cx="205740" cy="2275301"/>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24400" y="4227257"/>
              <a:ext cx="1066800" cy="253916"/>
            </a:xfrm>
            <a:prstGeom prst="rect">
              <a:avLst/>
            </a:prstGeom>
            <a:noFill/>
          </p:spPr>
          <p:txBody>
            <a:bodyPr wrap="square" rtlCol="0">
              <a:spAutoFit/>
            </a:bodyPr>
            <a:lstStyle/>
            <a:p>
              <a:pPr algn="ctr"/>
              <a:r>
                <a:rPr lang="en-US" sz="1050" b="1" dirty="0" smtClean="0"/>
                <a:t>INTRODUCTION</a:t>
              </a:r>
              <a:endParaRPr lang="en-US" sz="1050" b="1" dirty="0"/>
            </a:p>
          </p:txBody>
        </p:sp>
        <p:sp>
          <p:nvSpPr>
            <p:cNvPr id="16" name="TextBox 15"/>
            <p:cNvSpPr txBox="1"/>
            <p:nvPr/>
          </p:nvSpPr>
          <p:spPr>
            <a:xfrm>
              <a:off x="7090410" y="1809750"/>
              <a:ext cx="720090" cy="253916"/>
            </a:xfrm>
            <a:prstGeom prst="rect">
              <a:avLst/>
            </a:prstGeom>
            <a:noFill/>
          </p:spPr>
          <p:txBody>
            <a:bodyPr wrap="square" rtlCol="0">
              <a:spAutoFit/>
            </a:bodyPr>
            <a:lstStyle/>
            <a:p>
              <a:pPr algn="ctr"/>
              <a:r>
                <a:rPr lang="en-US" sz="1050" b="1" dirty="0" smtClean="0"/>
                <a:t>CLIMAX</a:t>
              </a:r>
              <a:endParaRPr lang="en-US" sz="1050" b="1" dirty="0"/>
            </a:p>
          </p:txBody>
        </p:sp>
        <p:sp>
          <p:nvSpPr>
            <p:cNvPr id="19" name="TextBox 18"/>
            <p:cNvSpPr txBox="1"/>
            <p:nvPr/>
          </p:nvSpPr>
          <p:spPr>
            <a:xfrm rot="18087456">
              <a:off x="5493491" y="2954859"/>
              <a:ext cx="1564270" cy="415499"/>
            </a:xfrm>
            <a:prstGeom prst="rect">
              <a:avLst/>
            </a:prstGeom>
            <a:noFill/>
          </p:spPr>
          <p:txBody>
            <a:bodyPr wrap="square" rtlCol="0">
              <a:spAutoFit/>
            </a:bodyPr>
            <a:lstStyle/>
            <a:p>
              <a:pPr algn="ctr"/>
              <a:r>
                <a:rPr lang="en-US" sz="1050" b="1" dirty="0" smtClean="0"/>
                <a:t>RISING ACTION</a:t>
              </a:r>
            </a:p>
            <a:p>
              <a:pPr algn="ctr"/>
              <a:r>
                <a:rPr lang="en-US" sz="1050" b="1" dirty="0" smtClean="0"/>
                <a:t>(COMPLICATION)</a:t>
              </a:r>
              <a:endParaRPr lang="en-US" sz="1050" b="1" dirty="0"/>
            </a:p>
          </p:txBody>
        </p:sp>
        <p:sp>
          <p:nvSpPr>
            <p:cNvPr id="20" name="TextBox 19"/>
            <p:cNvSpPr txBox="1"/>
            <p:nvPr/>
          </p:nvSpPr>
          <p:spPr>
            <a:xfrm>
              <a:off x="7848600" y="4085051"/>
              <a:ext cx="990600" cy="253916"/>
            </a:xfrm>
            <a:prstGeom prst="rect">
              <a:avLst/>
            </a:prstGeom>
            <a:noFill/>
          </p:spPr>
          <p:txBody>
            <a:bodyPr wrap="square" rtlCol="0">
              <a:spAutoFit/>
            </a:bodyPr>
            <a:lstStyle/>
            <a:p>
              <a:pPr algn="ctr"/>
              <a:r>
                <a:rPr lang="en-US" sz="1050" b="1" dirty="0" smtClean="0"/>
                <a:t>RESOLUTION</a:t>
              </a:r>
              <a:endParaRPr lang="en-US" sz="1050" b="1" dirty="0"/>
            </a:p>
          </p:txBody>
        </p:sp>
        <p:sp>
          <p:nvSpPr>
            <p:cNvPr id="21" name="TextBox 20"/>
            <p:cNvSpPr txBox="1"/>
            <p:nvPr/>
          </p:nvSpPr>
          <p:spPr>
            <a:xfrm rot="5099599">
              <a:off x="7128527" y="3192886"/>
              <a:ext cx="1564270" cy="253916"/>
            </a:xfrm>
            <a:prstGeom prst="rect">
              <a:avLst/>
            </a:prstGeom>
            <a:noFill/>
          </p:spPr>
          <p:txBody>
            <a:bodyPr wrap="square" rtlCol="0">
              <a:spAutoFit/>
            </a:bodyPr>
            <a:lstStyle/>
            <a:p>
              <a:pPr algn="ctr"/>
              <a:r>
                <a:rPr lang="en-US" sz="1050" b="1" dirty="0" smtClean="0"/>
                <a:t>FALLING ACTION</a:t>
              </a:r>
            </a:p>
          </p:txBody>
        </p:sp>
      </p:grpSp>
      <p:cxnSp>
        <p:nvCxnSpPr>
          <p:cNvPr id="25" name="Straight Arrow Connector 24"/>
          <p:cNvCxnSpPr/>
          <p:nvPr/>
        </p:nvCxnSpPr>
        <p:spPr>
          <a:xfrm flipV="1">
            <a:off x="6324600" y="3181350"/>
            <a:ext cx="4572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696200" y="2419350"/>
            <a:ext cx="76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Subtitle 2"/>
          <p:cNvSpPr txBox="1">
            <a:spLocks/>
          </p:cNvSpPr>
          <p:nvPr/>
        </p:nvSpPr>
        <p:spPr>
          <a:xfrm>
            <a:off x="457200" y="1885950"/>
            <a:ext cx="4800600" cy="2590800"/>
          </a:xfrm>
          <a:prstGeom prst="rect">
            <a:avLst/>
          </a:prstGeom>
        </p:spPr>
        <p:txBody>
          <a:bodyPr>
            <a:noAutofit/>
          </a:bodyPr>
          <a:lstStyle/>
          <a:p>
            <a:pPr lvl="0">
              <a:spcBef>
                <a:spcPct val="20000"/>
              </a:spcBef>
              <a:defRPr/>
            </a:pPr>
            <a:r>
              <a:rPr lang="en-US" sz="2400" dirty="0" smtClean="0">
                <a:solidFill>
                  <a:schemeClr val="bg1"/>
                </a:solidFill>
              </a:rPr>
              <a:t>A </a:t>
            </a:r>
            <a:r>
              <a:rPr lang="en-US" sz="2400" b="1" dirty="0" smtClean="0">
                <a:solidFill>
                  <a:schemeClr val="bg1"/>
                </a:solidFill>
              </a:rPr>
              <a:t>plot </a:t>
            </a:r>
            <a:r>
              <a:rPr lang="en-US" sz="2400" b="1" dirty="0" smtClean="0">
                <a:solidFill>
                  <a:schemeClr val="bg1"/>
                </a:solidFill>
              </a:rPr>
              <a:t>map</a:t>
            </a:r>
            <a:r>
              <a:rPr lang="en-US" sz="2400" dirty="0" smtClean="0">
                <a:solidFill>
                  <a:schemeClr val="bg1"/>
                </a:solidFill>
              </a:rPr>
              <a:t> </a:t>
            </a:r>
            <a:r>
              <a:rPr lang="en-US" sz="2400" dirty="0" smtClean="0">
                <a:solidFill>
                  <a:schemeClr val="bg1"/>
                </a:solidFill>
              </a:rPr>
              <a:t>is a tool </a:t>
            </a:r>
            <a:r>
              <a:rPr lang="en-US" sz="2400" dirty="0" smtClean="0">
                <a:solidFill>
                  <a:schemeClr val="bg1"/>
                </a:solidFill>
              </a:rPr>
              <a:t>used </a:t>
            </a:r>
            <a:r>
              <a:rPr lang="en-US" sz="2400" dirty="0" smtClean="0">
                <a:solidFill>
                  <a:schemeClr val="bg1"/>
                </a:solidFill>
              </a:rPr>
              <a:t>to organize a story into certain segments. Once the parts of the plot </a:t>
            </a:r>
            <a:r>
              <a:rPr lang="en-US" sz="2400" dirty="0" smtClean="0">
                <a:solidFill>
                  <a:schemeClr val="bg1"/>
                </a:solidFill>
              </a:rPr>
              <a:t>map </a:t>
            </a:r>
            <a:r>
              <a:rPr lang="en-US" sz="2400" dirty="0" smtClean="0">
                <a:solidFill>
                  <a:schemeClr val="bg1"/>
                </a:solidFill>
              </a:rPr>
              <a:t>are identified, it is easier to analyze the content. A plot </a:t>
            </a:r>
            <a:r>
              <a:rPr lang="en-US" sz="2400" dirty="0" smtClean="0">
                <a:solidFill>
                  <a:schemeClr val="bg1"/>
                </a:solidFill>
              </a:rPr>
              <a:t>map </a:t>
            </a:r>
            <a:r>
              <a:rPr lang="en-US" sz="2400" dirty="0" smtClean="0">
                <a:solidFill>
                  <a:schemeClr val="bg1"/>
                </a:solidFill>
              </a:rPr>
              <a:t>also gives a common framework for analyzing and understanding </a:t>
            </a:r>
            <a:r>
              <a:rPr lang="en-US" sz="2400" dirty="0" smtClean="0">
                <a:solidFill>
                  <a:schemeClr val="bg1"/>
                </a:solidFill>
              </a:rPr>
              <a:t>stories.</a:t>
            </a:r>
            <a:endParaRPr lang="en-US" sz="2400" dirty="0" smtClean="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534</Words>
  <Application>Microsoft Office PowerPoint</Application>
  <PresentationFormat>On-screen Show (16:9)</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240</cp:revision>
  <dcterms:created xsi:type="dcterms:W3CDTF">2014-07-21T19:21:28Z</dcterms:created>
  <dcterms:modified xsi:type="dcterms:W3CDTF">2016-02-09T13:33:07Z</dcterms:modified>
</cp:coreProperties>
</file>