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80" r:id="rId5"/>
    <p:sldId id="266" r:id="rId6"/>
    <p:sldId id="261" r:id="rId7"/>
    <p:sldId id="283" r:id="rId8"/>
    <p:sldId id="284" r:id="rId9"/>
    <p:sldId id="270" r:id="rId10"/>
    <p:sldId id="287" r:id="rId11"/>
    <p:sldId id="281" r:id="rId12"/>
    <p:sldId id="286" r:id="rId13"/>
    <p:sldId id="285" r:id="rId14"/>
    <p:sldId id="288" r:id="rId15"/>
    <p:sldId id="282" r:id="rId16"/>
    <p:sldId id="289" r:id="rId17"/>
    <p:sldId id="290" r:id="rId18"/>
    <p:sldId id="291" r:id="rId19"/>
    <p:sldId id="274" r:id="rId20"/>
    <p:sldId id="263"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433" autoAdjust="0"/>
  </p:normalViewPr>
  <p:slideViewPr>
    <p:cSldViewPr>
      <p:cViewPr varScale="1">
        <p:scale>
          <a:sx n="135" d="100"/>
          <a:sy n="135" d="100"/>
        </p:scale>
        <p:origin x="126" y="34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11/5/2018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11/5/2018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11/5/2018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11/5/2018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11/5/2018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11/5/2018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youtube.com/watch?v=aGcPeJ00CHs"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AK3imt3nC4"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EkNMZoHlUzw"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mage result for sacrifice 2010"/>
          <p:cNvPicPr>
            <a:picLocks noChangeAspect="1" noChangeArrowheads="1"/>
          </p:cNvPicPr>
          <p:nvPr/>
        </p:nvPicPr>
        <p:blipFill>
          <a:blip r:embed="rId2" cstate="print"/>
          <a:srcRect t="10718" b="28205"/>
          <a:stretch>
            <a:fillRect/>
          </a:stretch>
        </p:blipFill>
        <p:spPr bwMode="auto">
          <a:xfrm>
            <a:off x="0" y="0"/>
            <a:ext cx="9144000" cy="5164084"/>
          </a:xfrm>
          <a:prstGeom prst="rect">
            <a:avLst/>
          </a:prstGeom>
          <a:noFill/>
        </p:spPr>
      </p:pic>
      <p:sp>
        <p:nvSpPr>
          <p:cNvPr id="9" name="Title 1"/>
          <p:cNvSpPr>
            <a:spLocks noGrp="1"/>
          </p:cNvSpPr>
          <p:nvPr>
            <p:ph type="ctrTitle"/>
          </p:nvPr>
        </p:nvSpPr>
        <p:spPr>
          <a:xfrm>
            <a:off x="0" y="971551"/>
            <a:ext cx="9144000" cy="1143000"/>
          </a:xfrm>
        </p:spPr>
        <p:txBody>
          <a:bodyPr>
            <a:noAutofit/>
          </a:bodyPr>
          <a:lstStyle/>
          <a:p>
            <a:r>
              <a:rPr lang="en-US" sz="8800" b="1" dirty="0" smtClean="0">
                <a:solidFill>
                  <a:schemeClr val="bg1"/>
                </a:solidFill>
                <a:effectLst>
                  <a:glow rad="101600">
                    <a:schemeClr val="accent3">
                      <a:satMod val="175000"/>
                      <a:alpha val="40000"/>
                    </a:schemeClr>
                  </a:glow>
                </a:effectLst>
                <a:latin typeface="BIRTH OF A HERO" pitchFamily="2" charset="0"/>
              </a:rPr>
              <a:t>WORLD HISTORY</a:t>
            </a:r>
            <a:endParaRPr lang="en-US" sz="8800" b="1" dirty="0">
              <a:solidFill>
                <a:schemeClr val="bg1"/>
              </a:solidFill>
              <a:effectLst>
                <a:glow rad="101600">
                  <a:schemeClr val="accent3">
                    <a:satMod val="175000"/>
                    <a:alpha val="40000"/>
                  </a:schemeClr>
                </a:glow>
              </a:effectLst>
              <a:latin typeface="BIRTH OF A HERO" pitchFamily="2" charset="0"/>
            </a:endParaRPr>
          </a:p>
        </p:txBody>
      </p:sp>
      <p:sp>
        <p:nvSpPr>
          <p:cNvPr id="10" name="Subtitle 2"/>
          <p:cNvSpPr>
            <a:spLocks noGrp="1"/>
          </p:cNvSpPr>
          <p:nvPr>
            <p:ph type="subTitle" idx="1"/>
          </p:nvPr>
        </p:nvSpPr>
        <p:spPr>
          <a:xfrm>
            <a:off x="0" y="3867150"/>
            <a:ext cx="9144000" cy="762000"/>
          </a:xfrm>
        </p:spPr>
        <p:txBody>
          <a:bodyPr>
            <a:noAutofit/>
          </a:bodyPr>
          <a:lstStyle/>
          <a:p>
            <a:r>
              <a:rPr lang="en-US" b="1" dirty="0" smtClean="0">
                <a:ln w="18415" cmpd="sng">
                  <a:noFill/>
                  <a:prstDash val="solid"/>
                </a:ln>
                <a:solidFill>
                  <a:schemeClr val="bg1"/>
                </a:solidFill>
                <a:effectLst>
                  <a:glow rad="101600">
                    <a:schemeClr val="accent3">
                      <a:satMod val="175000"/>
                      <a:alpha val="40000"/>
                    </a:schemeClr>
                  </a:glow>
                </a:effectLst>
                <a:latin typeface="BIRTH OF A HERO" pitchFamily="2" charset="0"/>
              </a:rPr>
              <a:t>The Zhou Dynasty &amp; New Ideas</a:t>
            </a:r>
            <a:endParaRPr lang="en-US" b="1" dirty="0">
              <a:ln w="18415" cmpd="sng">
                <a:noFill/>
                <a:prstDash val="solid"/>
              </a:ln>
              <a:solidFill>
                <a:schemeClr val="bg1"/>
              </a:solidFill>
              <a:effectLst>
                <a:glow rad="101600">
                  <a:schemeClr val="accent3">
                    <a:satMod val="175000"/>
                    <a:alpha val="40000"/>
                  </a:schemeClr>
                </a:glow>
              </a:effectLst>
              <a:latin typeface="BIRTH OF A HERO" pitchFamily="2" charset="0"/>
            </a:endParaRPr>
          </a:p>
        </p:txBody>
      </p:sp>
      <p:sp>
        <p:nvSpPr>
          <p:cNvPr id="11" name="Subtitle 2"/>
          <p:cNvSpPr txBox="1">
            <a:spLocks/>
          </p:cNvSpPr>
          <p:nvPr/>
        </p:nvSpPr>
        <p:spPr>
          <a:xfrm>
            <a:off x="5867400" y="21907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noFill/>
                  <a:prstDash val="solid"/>
                </a:ln>
                <a:uLnTx/>
                <a:uFillTx/>
                <a:latin typeface="BIRTH OF A HERO" panose="02000000000000000000" pitchFamily="2" charset="0"/>
              </a:rPr>
              <a:t>with</a:t>
            </a:r>
            <a:r>
              <a:rPr kumimoji="0" lang="en-US" sz="2400" b="1" i="0" u="none" strike="noStrike" kern="1200" cap="none" spc="0" normalizeH="0" baseline="0" noProof="0" dirty="0" smtClean="0">
                <a:ln w="18415" cmpd="sng">
                  <a:solidFill>
                    <a:srgbClr val="FFFFFF"/>
                  </a:solidFill>
                  <a:prstDash val="solid"/>
                </a:ln>
                <a:solidFill>
                  <a:srgbClr val="FFFFFF"/>
                </a:solidFill>
                <a:uLnTx/>
                <a:uFillTx/>
                <a:latin typeface="BIRTH OF A HERO" panose="02000000000000000000" pitchFamily="2" charset="0"/>
              </a:rPr>
              <a:t> Mr. Jim Soto</a:t>
            </a:r>
            <a:endParaRPr kumimoji="0" lang="en-US" sz="2400" b="1" i="0" u="none" strike="noStrike" kern="1200" cap="none" spc="0" normalizeH="0" baseline="0" noProof="0" dirty="0">
              <a:ln w="18415" cmpd="sng">
                <a:solidFill>
                  <a:srgbClr val="FFFFFF"/>
                </a:solidFill>
                <a:prstDash val="solid"/>
              </a:ln>
              <a:solidFill>
                <a:srgbClr val="FFFFFF"/>
              </a:solidFill>
              <a:uLnTx/>
              <a:uFillTx/>
              <a:latin typeface="BIRTH OF A HERO" panose="02000000000000000000" pitchFamily="2"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 calcmode="lin" valueType="num">
                                      <p:cBhvr additive="base">
                                        <p:cTn id="11" dur="20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anim calcmode="lin" valueType="num">
                                      <p:cBhvr>
                                        <p:cTn id="17" dur="2000" fill="hold"/>
                                        <p:tgtEl>
                                          <p:spTgt spid="11"/>
                                        </p:tgtEl>
                                        <p:attrNameLst>
                                          <p:attrName>ppt_x</p:attrName>
                                        </p:attrNameLst>
                                      </p:cBhvr>
                                      <p:tavLst>
                                        <p:tav tm="0">
                                          <p:val>
                                            <p:strVal val="#ppt_x"/>
                                          </p:val>
                                        </p:tav>
                                        <p:tav tm="100000">
                                          <p:val>
                                            <p:strVal val="#ppt_x"/>
                                          </p:val>
                                        </p:tav>
                                      </p:tavLst>
                                    </p:anim>
                                    <p:anim calcmode="lin" valueType="num">
                                      <p:cBhvr>
                                        <p:cTn id="18"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666750"/>
            <a:ext cx="8382000" cy="1323439"/>
          </a:xfrm>
          <a:prstGeom prst="rect">
            <a:avLst/>
          </a:prstGeom>
        </p:spPr>
        <p:txBody>
          <a:bodyPr wrap="square">
            <a:spAutoFit/>
          </a:bodyPr>
          <a:lstStyle/>
          <a:p>
            <a:pPr algn="ctr"/>
            <a:r>
              <a:rPr lang="en-US" sz="2000" dirty="0" smtClean="0"/>
              <a:t>The </a:t>
            </a:r>
            <a:r>
              <a:rPr lang="en-US" sz="2000" b="1" dirty="0" smtClean="0">
                <a:effectLst/>
              </a:rPr>
              <a:t>Warring States</a:t>
            </a:r>
            <a:r>
              <a:rPr lang="en-US" sz="2000" dirty="0" smtClean="0">
                <a:effectLst/>
              </a:rPr>
              <a:t> </a:t>
            </a:r>
            <a:r>
              <a:rPr lang="en-US" sz="2000" dirty="0" smtClean="0"/>
              <a:t>period saw a great deterioration of the family. It was not uncommon to see loyalties between brothers and brothers, and children and parents weaken in a frenzy to grab wealth and power. China fell into great chaos.</a:t>
            </a:r>
            <a:endParaRPr lang="en-US" sz="2000" dirty="0"/>
          </a:p>
        </p:txBody>
      </p:sp>
      <p:pic>
        <p:nvPicPr>
          <p:cNvPr id="28674" name="Picture 2" descr="Related image"/>
          <p:cNvPicPr>
            <a:picLocks noChangeAspect="1" noChangeArrowheads="1"/>
          </p:cNvPicPr>
          <p:nvPr/>
        </p:nvPicPr>
        <p:blipFill>
          <a:blip r:embed="rId2" cstate="print">
            <a:lum contrast="8000"/>
          </a:blip>
          <a:srcRect t="12514" b="28497"/>
          <a:stretch>
            <a:fillRect/>
          </a:stretch>
        </p:blipFill>
        <p:spPr bwMode="auto">
          <a:xfrm>
            <a:off x="0" y="2114550"/>
            <a:ext cx="9144000" cy="3028950"/>
          </a:xfrm>
          <a:prstGeom prst="rect">
            <a:avLst/>
          </a:prstGeom>
          <a:noFill/>
        </p:spPr>
      </p:pic>
    </p:spTree>
    <p:extLst>
      <p:ext uri="{BB962C8B-B14F-4D97-AF65-F5344CB8AC3E}">
        <p14:creationId xmlns:p14="http://schemas.microsoft.com/office/powerpoint/2010/main" val="264118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81400" y="1428750"/>
            <a:ext cx="5105400" cy="2862322"/>
          </a:xfrm>
          <a:prstGeom prst="rect">
            <a:avLst/>
          </a:prstGeom>
        </p:spPr>
        <p:txBody>
          <a:bodyPr wrap="square">
            <a:spAutoFit/>
          </a:bodyPr>
          <a:lstStyle/>
          <a:p>
            <a:pPr algn="r"/>
            <a:r>
              <a:rPr lang="en-US" sz="2000" dirty="0" smtClean="0">
                <a:effectLst/>
              </a:rPr>
              <a:t>During the late Zhou period, thinkers came up with ideas on how to restore order to the country. The most famous of them was </a:t>
            </a:r>
            <a:r>
              <a:rPr lang="en-US" sz="2000" b="1" dirty="0" smtClean="0">
                <a:effectLst>
                  <a:glow rad="101600">
                    <a:schemeClr val="accent6">
                      <a:satMod val="175000"/>
                      <a:alpha val="40000"/>
                    </a:schemeClr>
                  </a:glow>
                </a:effectLst>
              </a:rPr>
              <a:t>Confucius</a:t>
            </a:r>
            <a:r>
              <a:rPr lang="en-US" sz="2000" dirty="0" smtClean="0"/>
              <a:t> (551 BC to 479 BC), also </a:t>
            </a:r>
            <a:r>
              <a:rPr lang="en-US" sz="2000" b="1" dirty="0" smtClean="0"/>
              <a:t>known</a:t>
            </a:r>
            <a:r>
              <a:rPr lang="en-US" sz="2000" dirty="0" smtClean="0"/>
              <a:t> as Kong Qui or </a:t>
            </a:r>
            <a:r>
              <a:rPr lang="en-US" sz="2000" dirty="0" err="1" smtClean="0"/>
              <a:t>K'ung</a:t>
            </a:r>
            <a:r>
              <a:rPr lang="en-US" sz="2000" dirty="0" smtClean="0"/>
              <a:t> Fu-</a:t>
            </a:r>
            <a:r>
              <a:rPr lang="en-US" sz="2000" dirty="0" err="1" smtClean="0"/>
              <a:t>tzu</a:t>
            </a:r>
            <a:r>
              <a:rPr lang="en-US" sz="2000" dirty="0" smtClean="0"/>
              <a:t>, was a Chinese philosopher, teacher and political figure. His teachings, preserved in the </a:t>
            </a:r>
            <a:r>
              <a:rPr lang="en-US" sz="2000" b="1" dirty="0" smtClean="0">
                <a:effectLst>
                  <a:glow rad="101600">
                    <a:schemeClr val="accent6">
                      <a:satMod val="175000"/>
                      <a:alpha val="40000"/>
                    </a:schemeClr>
                  </a:glow>
                </a:effectLst>
              </a:rPr>
              <a:t>Analects</a:t>
            </a:r>
            <a:r>
              <a:rPr lang="en-US" sz="2000" dirty="0" smtClean="0"/>
              <a:t>, focused on creating ethical models of family and public interaction and setting educational standards.</a:t>
            </a:r>
            <a:endParaRPr lang="en-US" sz="2000" dirty="0"/>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Confucius &amp; Society</a:t>
            </a:r>
          </a:p>
        </p:txBody>
      </p:sp>
      <p:pic>
        <p:nvPicPr>
          <p:cNvPr id="5122" name="Picture 2" descr="Image result for confucius"/>
          <p:cNvPicPr>
            <a:picLocks noChangeAspect="1" noChangeArrowheads="1"/>
          </p:cNvPicPr>
          <p:nvPr/>
        </p:nvPicPr>
        <p:blipFill>
          <a:blip r:embed="rId2" cstate="print"/>
          <a:srcRect r="8462" b="4255"/>
          <a:stretch>
            <a:fillRect/>
          </a:stretch>
        </p:blipFill>
        <p:spPr bwMode="auto">
          <a:xfrm>
            <a:off x="519513" y="1200150"/>
            <a:ext cx="2757087" cy="3526464"/>
          </a:xfrm>
          <a:prstGeom prst="rect">
            <a:avLst/>
          </a:prstGeom>
          <a:noFill/>
        </p:spPr>
      </p:pic>
    </p:spTree>
    <p:extLst>
      <p:ext uri="{BB962C8B-B14F-4D97-AF65-F5344CB8AC3E}">
        <p14:creationId xmlns:p14="http://schemas.microsoft.com/office/powerpoint/2010/main" val="303751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029200" y="819150"/>
            <a:ext cx="3657600" cy="3785652"/>
          </a:xfrm>
          <a:prstGeom prst="rect">
            <a:avLst/>
          </a:prstGeom>
        </p:spPr>
        <p:txBody>
          <a:bodyPr wrap="square">
            <a:spAutoFit/>
          </a:bodyPr>
          <a:lstStyle/>
          <a:p>
            <a:pPr algn="r"/>
            <a:r>
              <a:rPr lang="en-US" sz="2000" dirty="0" smtClean="0">
                <a:effectLst>
                  <a:glow rad="101600">
                    <a:schemeClr val="accent6">
                      <a:satMod val="175000"/>
                      <a:alpha val="40000"/>
                    </a:schemeClr>
                  </a:glow>
                </a:effectLst>
              </a:rPr>
              <a:t>The teachings of </a:t>
            </a:r>
            <a:r>
              <a:rPr lang="en-US" sz="2000" b="1" dirty="0" smtClean="0">
                <a:effectLst>
                  <a:glow rad="101600">
                    <a:schemeClr val="accent6">
                      <a:satMod val="175000"/>
                      <a:alpha val="40000"/>
                    </a:schemeClr>
                  </a:glow>
                </a:effectLst>
              </a:rPr>
              <a:t>Confucius</a:t>
            </a:r>
            <a:r>
              <a:rPr lang="en-US" sz="2000" dirty="0" smtClean="0">
                <a:effectLst>
                  <a:glow rad="101600">
                    <a:schemeClr val="accent6">
                      <a:satMod val="175000"/>
                      <a:alpha val="40000"/>
                    </a:schemeClr>
                  </a:glow>
                </a:effectLst>
              </a:rPr>
              <a:t> became known as </a:t>
            </a:r>
            <a:r>
              <a:rPr lang="en-US" sz="2000" b="1" dirty="0" smtClean="0">
                <a:effectLst>
                  <a:glow rad="101600">
                    <a:schemeClr val="accent6">
                      <a:satMod val="175000"/>
                      <a:alpha val="40000"/>
                    </a:schemeClr>
                  </a:glow>
                </a:effectLst>
              </a:rPr>
              <a:t>Confucianism</a:t>
            </a:r>
            <a:r>
              <a:rPr lang="en-US" sz="2000" dirty="0" smtClean="0"/>
              <a:t>. These teachings have played an important role in forming Chinese character, behavior and way of living. Because of people’s lack of decency, he said the Chinese needed </a:t>
            </a:r>
            <a:r>
              <a:rPr lang="en-US" sz="2000" b="1" dirty="0" smtClean="0">
                <a:effectLst>
                  <a:glow rad="101600">
                    <a:schemeClr val="accent6">
                      <a:satMod val="175000"/>
                      <a:alpha val="40000"/>
                    </a:schemeClr>
                  </a:glow>
                </a:effectLst>
              </a:rPr>
              <a:t>ethics</a:t>
            </a:r>
            <a:r>
              <a:rPr lang="en-US" sz="2000" dirty="0" smtClean="0">
                <a:effectLst>
                  <a:glow rad="101600">
                    <a:schemeClr val="accent6">
                      <a:satMod val="175000"/>
                      <a:alpha val="40000"/>
                    </a:schemeClr>
                  </a:glow>
                </a:effectLst>
              </a:rPr>
              <a:t>, or moral values</a:t>
            </a:r>
            <a:r>
              <a:rPr lang="en-US" sz="2000" dirty="0" smtClean="0"/>
              <a:t>. Its primary purpose is to achieve harmony, the most important social value.</a:t>
            </a:r>
            <a:endParaRPr lang="en-US" sz="2000" dirty="0"/>
          </a:p>
        </p:txBody>
      </p:sp>
      <p:pic>
        <p:nvPicPr>
          <p:cNvPr id="27650" name="Picture 2" descr="Related image"/>
          <p:cNvPicPr>
            <a:picLocks noChangeAspect="1" noChangeArrowheads="1"/>
          </p:cNvPicPr>
          <p:nvPr/>
        </p:nvPicPr>
        <p:blipFill>
          <a:blip r:embed="rId2" cstate="print"/>
          <a:srcRect l="10000" t="13333" r="20000" b="13333"/>
          <a:stretch>
            <a:fillRect/>
          </a:stretch>
        </p:blipFill>
        <p:spPr bwMode="auto">
          <a:xfrm>
            <a:off x="457199" y="1428750"/>
            <a:ext cx="4525818" cy="2667000"/>
          </a:xfrm>
          <a:prstGeom prst="rect">
            <a:avLst/>
          </a:prstGeom>
          <a:noFill/>
        </p:spPr>
      </p:pic>
    </p:spTree>
    <p:extLst>
      <p:ext uri="{BB962C8B-B14F-4D97-AF65-F5344CB8AC3E}">
        <p14:creationId xmlns:p14="http://schemas.microsoft.com/office/powerpoint/2010/main" val="3037517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90550"/>
            <a:ext cx="8229600" cy="1323439"/>
          </a:xfrm>
          <a:prstGeom prst="rect">
            <a:avLst/>
          </a:prstGeom>
        </p:spPr>
        <p:txBody>
          <a:bodyPr wrap="square">
            <a:spAutoFit/>
          </a:bodyPr>
          <a:lstStyle/>
          <a:p>
            <a:pPr algn="ctr"/>
            <a:r>
              <a:rPr lang="en-US" sz="2000" dirty="0" smtClean="0"/>
              <a:t>To </a:t>
            </a:r>
            <a:r>
              <a:rPr lang="en-US" sz="2000" b="1" dirty="0" smtClean="0"/>
              <a:t>Confucius</a:t>
            </a:r>
            <a:r>
              <a:rPr lang="en-US" sz="2000" dirty="0" smtClean="0"/>
              <a:t>, the main objective was to teach people to live with integrity. Through his teachings, he strove to resurrect the traditional values of benevolence, propriety and ritual in </a:t>
            </a:r>
            <a:r>
              <a:rPr lang="en-US" sz="2000" b="1" dirty="0" smtClean="0"/>
              <a:t>Chinese</a:t>
            </a:r>
            <a:r>
              <a:rPr lang="en-US" sz="2000" dirty="0" smtClean="0"/>
              <a:t> society and the importance of family loyalty, which was severely damaged during the </a:t>
            </a:r>
            <a:r>
              <a:rPr lang="en-US" sz="2000" b="1" dirty="0" smtClean="0">
                <a:effectLst/>
              </a:rPr>
              <a:t>Warring States</a:t>
            </a:r>
            <a:r>
              <a:rPr lang="en-US" sz="2000" dirty="0" smtClean="0">
                <a:effectLst/>
              </a:rPr>
              <a:t> </a:t>
            </a:r>
            <a:r>
              <a:rPr lang="en-US" sz="2000" dirty="0" smtClean="0"/>
              <a:t>period.</a:t>
            </a:r>
            <a:endParaRPr lang="en-US" sz="2000" dirty="0"/>
          </a:p>
        </p:txBody>
      </p:sp>
      <p:pic>
        <p:nvPicPr>
          <p:cNvPr id="4098" name="Picture 2" descr="Related image"/>
          <p:cNvPicPr>
            <a:picLocks noChangeAspect="1" noChangeArrowheads="1"/>
          </p:cNvPicPr>
          <p:nvPr/>
        </p:nvPicPr>
        <p:blipFill>
          <a:blip r:embed="rId2" cstate="print">
            <a:lum contrast="5000"/>
          </a:blip>
          <a:srcRect t="12717" b="10430"/>
          <a:stretch>
            <a:fillRect/>
          </a:stretch>
        </p:blipFill>
        <p:spPr bwMode="auto">
          <a:xfrm>
            <a:off x="0" y="2067079"/>
            <a:ext cx="9144000" cy="3076421"/>
          </a:xfrm>
          <a:prstGeom prst="rect">
            <a:avLst/>
          </a:prstGeom>
          <a:noFill/>
        </p:spPr>
      </p:pic>
    </p:spTree>
    <p:extLst>
      <p:ext uri="{BB962C8B-B14F-4D97-AF65-F5344CB8AC3E}">
        <p14:creationId xmlns:p14="http://schemas.microsoft.com/office/powerpoint/2010/main" val="112495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analects">
            <a:hlinkClick r:id="rId2"/>
          </p:cNvPr>
          <p:cNvPicPr>
            <a:picLocks noChangeAspect="1" noChangeArrowheads="1"/>
          </p:cNvPicPr>
          <p:nvPr/>
        </p:nvPicPr>
        <p:blipFill>
          <a:blip r:embed="rId3" cstate="print"/>
          <a:srcRect/>
          <a:stretch>
            <a:fillRect/>
          </a:stretch>
        </p:blipFill>
        <p:spPr bwMode="auto">
          <a:xfrm>
            <a:off x="533400" y="817848"/>
            <a:ext cx="3657600" cy="3657601"/>
          </a:xfrm>
          <a:prstGeom prst="rect">
            <a:avLst/>
          </a:prstGeom>
          <a:noFill/>
        </p:spPr>
      </p:pic>
      <p:sp>
        <p:nvSpPr>
          <p:cNvPr id="4" name="Rectangle 3"/>
          <p:cNvSpPr/>
          <p:nvPr/>
        </p:nvSpPr>
        <p:spPr>
          <a:xfrm>
            <a:off x="4648200" y="666750"/>
            <a:ext cx="4038600" cy="3785652"/>
          </a:xfrm>
          <a:prstGeom prst="rect">
            <a:avLst/>
          </a:prstGeom>
        </p:spPr>
        <p:txBody>
          <a:bodyPr wrap="square">
            <a:spAutoFit/>
          </a:bodyPr>
          <a:lstStyle/>
          <a:p>
            <a:pPr algn="r"/>
            <a:r>
              <a:rPr lang="en-US" sz="2000" dirty="0" smtClean="0"/>
              <a:t>The </a:t>
            </a:r>
            <a:r>
              <a:rPr lang="en-US" sz="2000" b="1" dirty="0" smtClean="0">
                <a:effectLst>
                  <a:glow rad="101600">
                    <a:schemeClr val="accent6">
                      <a:satMod val="175000"/>
                      <a:alpha val="40000"/>
                    </a:schemeClr>
                  </a:glow>
                </a:effectLst>
              </a:rPr>
              <a:t>Analects</a:t>
            </a:r>
            <a:r>
              <a:rPr lang="en-US" sz="2000" dirty="0" smtClean="0">
                <a:effectLst>
                  <a:glow rad="101600">
                    <a:schemeClr val="accent6">
                      <a:satMod val="175000"/>
                      <a:alpha val="40000"/>
                    </a:schemeClr>
                  </a:glow>
                </a:effectLst>
              </a:rPr>
              <a:t> are a collection of the teachings and thoughts of Confucius</a:t>
            </a:r>
            <a:r>
              <a:rPr lang="en-US" sz="2000" dirty="0" smtClean="0"/>
              <a:t>. They have greatly influenced the moral and philosophical values of China. They contain </a:t>
            </a:r>
            <a:r>
              <a:rPr lang="en-US" sz="2000" b="1" dirty="0" smtClean="0"/>
              <a:t>The Five Constant Relationships</a:t>
            </a:r>
            <a:r>
              <a:rPr lang="en-US" sz="2000" dirty="0" smtClean="0"/>
              <a:t> which outline how one should act in society, being the relationships between </a:t>
            </a:r>
            <a:r>
              <a:rPr lang="en-US" sz="2000" b="1" dirty="0" smtClean="0"/>
              <a:t>parent</a:t>
            </a:r>
            <a:r>
              <a:rPr lang="en-US" sz="2000" dirty="0" smtClean="0"/>
              <a:t> and </a:t>
            </a:r>
            <a:r>
              <a:rPr lang="en-US" sz="2000" b="1" dirty="0" smtClean="0"/>
              <a:t>child</a:t>
            </a:r>
            <a:r>
              <a:rPr lang="en-US" sz="2000" dirty="0" smtClean="0"/>
              <a:t>, </a:t>
            </a:r>
            <a:r>
              <a:rPr lang="en-US" sz="2000" b="1" dirty="0" smtClean="0"/>
              <a:t>husband</a:t>
            </a:r>
            <a:r>
              <a:rPr lang="en-US" sz="2000" dirty="0" smtClean="0"/>
              <a:t> and </a:t>
            </a:r>
            <a:r>
              <a:rPr lang="en-US" sz="2000" b="1" dirty="0" smtClean="0"/>
              <a:t>wife</a:t>
            </a:r>
            <a:r>
              <a:rPr lang="en-US" sz="2000" dirty="0" smtClean="0"/>
              <a:t>, elder </a:t>
            </a:r>
            <a:r>
              <a:rPr lang="en-US" sz="2000" b="1" dirty="0" smtClean="0"/>
              <a:t>sibling</a:t>
            </a:r>
            <a:r>
              <a:rPr lang="en-US" sz="2000" dirty="0" smtClean="0"/>
              <a:t> and junior </a:t>
            </a:r>
            <a:r>
              <a:rPr lang="en-US" sz="2000" b="1" dirty="0" smtClean="0"/>
              <a:t>sibling</a:t>
            </a:r>
            <a:r>
              <a:rPr lang="en-US" sz="2000" dirty="0" smtClean="0"/>
              <a:t>, elder friend and junior friend, and ruler and </a:t>
            </a:r>
            <a:r>
              <a:rPr lang="en-US" sz="2000" b="1" dirty="0" smtClean="0"/>
              <a:t>subject</a:t>
            </a:r>
            <a:r>
              <a:rPr lang="en-US" sz="2000" dirty="0" smtClean="0"/>
              <a:t>.</a:t>
            </a:r>
            <a:endParaRPr lang="en-US" sz="2000" dirty="0"/>
          </a:p>
        </p:txBody>
      </p:sp>
      <p:sp>
        <p:nvSpPr>
          <p:cNvPr id="5" name="Title 3"/>
          <p:cNvSpPr txBox="1">
            <a:spLocks/>
          </p:cNvSpPr>
          <p:nvPr/>
        </p:nvSpPr>
        <p:spPr>
          <a:xfrm rot="20490518">
            <a:off x="418792" y="919967"/>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Daoism &amp; Legalism</a:t>
            </a:r>
          </a:p>
        </p:txBody>
      </p:sp>
      <p:sp>
        <p:nvSpPr>
          <p:cNvPr id="5" name="Rectangle 4"/>
          <p:cNvSpPr/>
          <p:nvPr/>
        </p:nvSpPr>
        <p:spPr>
          <a:xfrm>
            <a:off x="457200" y="1299867"/>
            <a:ext cx="8229600" cy="707886"/>
          </a:xfrm>
          <a:prstGeom prst="rect">
            <a:avLst/>
          </a:prstGeom>
        </p:spPr>
        <p:txBody>
          <a:bodyPr wrap="square">
            <a:spAutoFit/>
          </a:bodyPr>
          <a:lstStyle/>
          <a:p>
            <a:r>
              <a:rPr lang="en-US" sz="2000" dirty="0" smtClean="0"/>
              <a:t>In addition to Confucianism, two other belief systems emerged during the  Zhou period that attracted many followers: Daoism and Legalism.</a:t>
            </a:r>
            <a:endParaRPr lang="en-US" sz="2000" dirty="0"/>
          </a:p>
        </p:txBody>
      </p:sp>
      <p:pic>
        <p:nvPicPr>
          <p:cNvPr id="3074" name="Picture 2" descr="Image result for Daoism"/>
          <p:cNvPicPr>
            <a:picLocks noChangeAspect="1" noChangeArrowheads="1"/>
          </p:cNvPicPr>
          <p:nvPr/>
        </p:nvPicPr>
        <p:blipFill>
          <a:blip r:embed="rId2" cstate="print">
            <a:clrChange>
              <a:clrFrom>
                <a:srgbClr val="FFFFFF"/>
              </a:clrFrom>
              <a:clrTo>
                <a:srgbClr val="FFFFFF">
                  <a:alpha val="0"/>
                </a:srgbClr>
              </a:clrTo>
            </a:clrChange>
            <a:lum bright="7000" contrast="20000"/>
          </a:blip>
          <a:srcRect/>
          <a:stretch>
            <a:fillRect/>
          </a:stretch>
        </p:blipFill>
        <p:spPr bwMode="auto">
          <a:xfrm>
            <a:off x="6096000" y="2114550"/>
            <a:ext cx="2514600" cy="2514600"/>
          </a:xfrm>
          <a:prstGeom prst="rect">
            <a:avLst/>
          </a:prstGeom>
          <a:noFill/>
          <a:effectLst>
            <a:softEdge rad="31750"/>
          </a:effectLst>
        </p:spPr>
      </p:pic>
      <p:sp>
        <p:nvSpPr>
          <p:cNvPr id="6" name="Content Placeholder 4"/>
          <p:cNvSpPr txBox="1">
            <a:spLocks/>
          </p:cNvSpPr>
          <p:nvPr/>
        </p:nvSpPr>
        <p:spPr>
          <a:xfrm>
            <a:off x="533400" y="2114550"/>
            <a:ext cx="5334000" cy="19812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effectLst>
                  <a:glow rad="101600">
                    <a:schemeClr val="accent6">
                      <a:satMod val="175000"/>
                      <a:alpha val="40000"/>
                    </a:schemeClr>
                  </a:glow>
                </a:effectLst>
              </a:rPr>
              <a:t>Daoism</a:t>
            </a:r>
            <a:r>
              <a:rPr lang="en-US" sz="2000" dirty="0" smtClean="0"/>
              <a:t>, or </a:t>
            </a:r>
            <a:r>
              <a:rPr lang="en-US" sz="2000" b="1" dirty="0" smtClean="0"/>
              <a:t>Taoism</a:t>
            </a:r>
            <a:r>
              <a:rPr lang="en-US" sz="2000" dirty="0" smtClean="0"/>
              <a:t>, arose about the same time as Confucianism. </a:t>
            </a:r>
            <a:r>
              <a:rPr lang="en-US" sz="2000" b="1" dirty="0" smtClean="0"/>
              <a:t>Lǎozǐ</a:t>
            </a:r>
            <a:r>
              <a:rPr lang="en-US" sz="2000" dirty="0" smtClean="0"/>
              <a:t> is considered to have written a book of 81 chapters, named </a:t>
            </a:r>
            <a:r>
              <a:rPr lang="en-US" sz="2000" b="1" dirty="0" smtClean="0"/>
              <a:t>Tao Te Ching</a:t>
            </a:r>
            <a:r>
              <a:rPr lang="en-US" sz="2000" dirty="0" smtClean="0"/>
              <a:t>, a classical Chinese text, mainly concerning dào or "way". </a:t>
            </a:r>
            <a:r>
              <a:rPr lang="en-US" sz="2000" dirty="0" smtClean="0">
                <a:effectLst>
                  <a:glow rad="101600">
                    <a:schemeClr val="accent6">
                      <a:satMod val="175000"/>
                      <a:alpha val="40000"/>
                    </a:schemeClr>
                  </a:glow>
                </a:effectLst>
              </a:rPr>
              <a:t>It stresses living in harmony with the </a:t>
            </a:r>
            <a:r>
              <a:rPr lang="en-US" sz="2000" b="1" dirty="0" smtClean="0">
                <a:effectLst>
                  <a:glow rad="101600">
                    <a:schemeClr val="accent6">
                      <a:satMod val="175000"/>
                      <a:alpha val="40000"/>
                    </a:schemeClr>
                  </a:glow>
                </a:effectLst>
              </a:rPr>
              <a:t>Dao </a:t>
            </a:r>
            <a:r>
              <a:rPr lang="en-US" sz="2000" dirty="0" smtClean="0">
                <a:effectLst>
                  <a:glow rad="101600">
                    <a:schemeClr val="accent6">
                      <a:satMod val="175000"/>
                      <a:alpha val="40000"/>
                    </a:schemeClr>
                  </a:glow>
                </a:effectLst>
              </a:rPr>
              <a:t>(or </a:t>
            </a:r>
            <a:r>
              <a:rPr lang="en-US" sz="2000" b="1" dirty="0" smtClean="0">
                <a:effectLst>
                  <a:glow rad="101600">
                    <a:schemeClr val="accent6">
                      <a:satMod val="175000"/>
                      <a:alpha val="40000"/>
                    </a:schemeClr>
                  </a:glow>
                </a:effectLst>
              </a:rPr>
              <a:t>Tao</a:t>
            </a:r>
            <a:r>
              <a:rPr lang="en-US" sz="2000" dirty="0" smtClean="0">
                <a:effectLst>
                  <a:glow rad="101600">
                    <a:schemeClr val="accent6">
                      <a:satMod val="175000"/>
                      <a:alpha val="40000"/>
                    </a:schemeClr>
                  </a:glow>
                </a:effectLst>
              </a:rPr>
              <a:t>), which is the guiding force of all reality</a:t>
            </a:r>
            <a:r>
              <a:rPr lang="en-US" sz="2000" dirty="0" smtClean="0"/>
              <a:t>.</a:t>
            </a:r>
            <a:endParaRPr lang="en-US" sz="2000" dirty="0"/>
          </a:p>
        </p:txBody>
      </p:sp>
    </p:spTree>
    <p:extLst>
      <p:ext uri="{BB962C8B-B14F-4D97-AF65-F5344CB8AC3E}">
        <p14:creationId xmlns:p14="http://schemas.microsoft.com/office/powerpoint/2010/main" val="68368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95350"/>
            <a:ext cx="4038600" cy="3785652"/>
          </a:xfrm>
          <a:prstGeom prst="rect">
            <a:avLst/>
          </a:prstGeom>
        </p:spPr>
        <p:txBody>
          <a:bodyPr wrap="square">
            <a:spAutoFit/>
          </a:bodyPr>
          <a:lstStyle/>
          <a:p>
            <a:r>
              <a:rPr lang="en-US" sz="2000" b="1" dirty="0" smtClean="0"/>
              <a:t>Daoism</a:t>
            </a:r>
            <a:r>
              <a:rPr lang="en-US" sz="2000" dirty="0" smtClean="0"/>
              <a:t> developed as a reaction against </a:t>
            </a:r>
            <a:r>
              <a:rPr lang="en-US" sz="2000" b="1" dirty="0" smtClean="0"/>
              <a:t>Confucianism</a:t>
            </a:r>
            <a:r>
              <a:rPr lang="en-US" sz="2000" dirty="0" smtClean="0"/>
              <a:t> because they didn’t believe that active involved leaders could bring social harmony.</a:t>
            </a:r>
          </a:p>
          <a:p>
            <a:r>
              <a:rPr lang="en-US" sz="2000" dirty="0" smtClean="0"/>
              <a:t>They believed that people should not interfere with nature or other people and, like water, let things flow in a natural way.</a:t>
            </a:r>
          </a:p>
          <a:p>
            <a:r>
              <a:rPr lang="en-US" sz="2000" dirty="0" smtClean="0"/>
              <a:t>Daoists admired nature so much, they worshipped it , which contrasted with Confucianism’s focus on the human arena.</a:t>
            </a:r>
            <a:endParaRPr lang="en-US"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3333" t="2796" r="9333"/>
          <a:stretch/>
        </p:blipFill>
        <p:spPr bwMode="auto">
          <a:xfrm>
            <a:off x="5334000" y="1415328"/>
            <a:ext cx="3276600" cy="27456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aozi"/>
          <p:cNvPicPr>
            <a:picLocks noChangeAspect="1" noChangeArrowheads="1"/>
          </p:cNvPicPr>
          <p:nvPr/>
        </p:nvPicPr>
        <p:blipFill rotWithShape="1">
          <a:blip r:embed="rId2">
            <a:extLst>
              <a:ext uri="{28A0092B-C50C-407E-A947-70E740481C1C}">
                <a14:useLocalDpi xmlns:a14="http://schemas.microsoft.com/office/drawing/2010/main" val="0"/>
              </a:ext>
            </a:extLst>
          </a:blip>
          <a:srcRect l="16923" r="9231" b="7461"/>
          <a:stretch/>
        </p:blipFill>
        <p:spPr bwMode="auto">
          <a:xfrm>
            <a:off x="5562600" y="1504950"/>
            <a:ext cx="3124200" cy="26035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4"/>
          <p:cNvSpPr txBox="1">
            <a:spLocks/>
          </p:cNvSpPr>
          <p:nvPr/>
        </p:nvSpPr>
        <p:spPr>
          <a:xfrm>
            <a:off x="533400" y="971550"/>
            <a:ext cx="4953000" cy="34290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effectLst>
                  <a:glow rad="101600">
                    <a:schemeClr val="accent6">
                      <a:satMod val="175000"/>
                      <a:alpha val="40000"/>
                    </a:schemeClr>
                  </a:glow>
                </a:effectLst>
              </a:rPr>
              <a:t>Lǎozǐ</a:t>
            </a:r>
            <a:r>
              <a:rPr lang="en-US" sz="2000" dirty="0" smtClean="0">
                <a:effectLst>
                  <a:glow rad="101600">
                    <a:schemeClr val="accent6">
                      <a:satMod val="175000"/>
                      <a:alpha val="40000"/>
                    </a:schemeClr>
                  </a:glow>
                </a:effectLst>
              </a:rPr>
              <a:t>, the most famous Daoist philosopher</a:t>
            </a:r>
            <a:r>
              <a:rPr lang="en-US" sz="2000" dirty="0" smtClean="0"/>
              <a:t>, taught that </a:t>
            </a:r>
            <a:r>
              <a:rPr lang="en-US" sz="2000" dirty="0"/>
              <a:t>Dao is the </a:t>
            </a:r>
            <a:r>
              <a:rPr lang="en-US" sz="2000" dirty="0" smtClean="0"/>
              <a:t>law </a:t>
            </a:r>
            <a:r>
              <a:rPr lang="en-US" sz="2000" dirty="0"/>
              <a:t>of nature. It is not only just laws of nature, it is the </a:t>
            </a:r>
            <a:r>
              <a:rPr lang="en-US" sz="2000" b="1" dirty="0"/>
              <a:t>true</a:t>
            </a:r>
            <a:r>
              <a:rPr lang="en-US" sz="2000" dirty="0"/>
              <a:t> laws of nature. </a:t>
            </a:r>
            <a:r>
              <a:rPr lang="en-US" sz="2000" dirty="0" smtClean="0"/>
              <a:t>He </a:t>
            </a:r>
            <a:r>
              <a:rPr lang="en-US" sz="2000" dirty="0"/>
              <a:t>believed that rulers should take little control and do only what would help people achieve </a:t>
            </a:r>
            <a:r>
              <a:rPr lang="en-US" sz="2000" dirty="0" smtClean="0"/>
              <a:t>their </a:t>
            </a:r>
            <a:r>
              <a:rPr lang="en-US" sz="2000" dirty="0"/>
              <a:t>natural desires</a:t>
            </a:r>
            <a:r>
              <a:rPr lang="en-US" sz="2000" dirty="0" smtClean="0"/>
              <a:t>.</a:t>
            </a:r>
            <a:r>
              <a:rPr lang="en-US" sz="2000" dirty="0"/>
              <a:t> </a:t>
            </a:r>
            <a:endParaRPr lang="en-US" sz="2000" dirty="0" smtClean="0"/>
          </a:p>
          <a:p>
            <a:pPr marL="0" indent="0">
              <a:buNone/>
            </a:pPr>
            <a:r>
              <a:rPr lang="en-US" sz="2000" dirty="0" smtClean="0"/>
              <a:t>He </a:t>
            </a:r>
            <a:r>
              <a:rPr lang="en-US" sz="2000" dirty="0"/>
              <a:t>was </a:t>
            </a:r>
            <a:r>
              <a:rPr lang="en-US" sz="2000" dirty="0" smtClean="0"/>
              <a:t>later worshipped </a:t>
            </a:r>
            <a:r>
              <a:rPr lang="en-US" sz="2000" dirty="0"/>
              <a:t>as a god. Belief in the revelation of the </a:t>
            </a:r>
            <a:r>
              <a:rPr lang="en-US" sz="2000" dirty="0" smtClean="0"/>
              <a:t>Dao </a:t>
            </a:r>
            <a:r>
              <a:rPr lang="en-US" sz="2000" dirty="0"/>
              <a:t>from the divine </a:t>
            </a:r>
            <a:r>
              <a:rPr lang="en-US" sz="2000" b="1" dirty="0"/>
              <a:t> Lǎozǐ </a:t>
            </a:r>
            <a:r>
              <a:rPr lang="en-US" sz="2000" dirty="0" smtClean="0"/>
              <a:t>resulted </a:t>
            </a:r>
            <a:r>
              <a:rPr lang="en-US" sz="2000" dirty="0"/>
              <a:t>in the formation of the </a:t>
            </a:r>
            <a:r>
              <a:rPr lang="en-US" sz="2000" b="1" dirty="0"/>
              <a:t>Way of the Celestial Masters</a:t>
            </a:r>
            <a:r>
              <a:rPr lang="en-US" sz="2000" dirty="0"/>
              <a:t>, the first organized religious Taoist sect.</a:t>
            </a:r>
            <a:r>
              <a:rPr lang="en-US" sz="2000" dirty="0" smtClean="0"/>
              <a:t> </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668237"/>
            <a:ext cx="4495800" cy="3785652"/>
          </a:xfrm>
          <a:prstGeom prst="rect">
            <a:avLst/>
          </a:prstGeom>
        </p:spPr>
        <p:txBody>
          <a:bodyPr wrap="square">
            <a:spAutoFit/>
          </a:bodyPr>
          <a:lstStyle/>
          <a:p>
            <a:r>
              <a:rPr lang="en-US" sz="2000" b="1" dirty="0">
                <a:effectLst>
                  <a:glow rad="101600">
                    <a:schemeClr val="accent6">
                      <a:satMod val="175000"/>
                      <a:alpha val="40000"/>
                    </a:schemeClr>
                  </a:glow>
                </a:effectLst>
              </a:rPr>
              <a:t>Legalism</a:t>
            </a:r>
            <a:r>
              <a:rPr lang="en-US" sz="2000" dirty="0"/>
              <a:t>, </a:t>
            </a:r>
            <a:r>
              <a:rPr lang="en-US" sz="2000" dirty="0" smtClean="0"/>
              <a:t>a school </a:t>
            </a:r>
            <a:r>
              <a:rPr lang="en-US" sz="2000" dirty="0"/>
              <a:t>of Chinese philosophy that attained prominence during the turbulent </a:t>
            </a:r>
            <a:r>
              <a:rPr lang="en-US" sz="2000" b="1" dirty="0"/>
              <a:t>Warring States </a:t>
            </a:r>
            <a:r>
              <a:rPr lang="en-US" sz="2000" dirty="0"/>
              <a:t>era </a:t>
            </a:r>
            <a:r>
              <a:rPr lang="en-US" sz="2000" dirty="0" smtClean="0"/>
              <a:t>and</a:t>
            </a:r>
            <a:r>
              <a:rPr lang="en-US" sz="2000" dirty="0"/>
              <a:t>, through the influence of the philosophers Shang Yang, Li Si, and Hanfeizi</a:t>
            </a:r>
            <a:r>
              <a:rPr lang="en-US" sz="2000" dirty="0" smtClean="0"/>
              <a:t>, </a:t>
            </a:r>
            <a:r>
              <a:rPr lang="en-US" sz="2000" dirty="0" smtClean="0">
                <a:effectLst>
                  <a:glow rad="101600">
                    <a:schemeClr val="accent6">
                      <a:satMod val="175000"/>
                      <a:alpha val="40000"/>
                    </a:schemeClr>
                  </a:glow>
                </a:effectLst>
              </a:rPr>
              <a:t>proposed that people were so morally corrupted that a strong government was needed to control them and maintain social order</a:t>
            </a:r>
            <a:r>
              <a:rPr lang="en-US" sz="2000" dirty="0" smtClean="0"/>
              <a:t>.</a:t>
            </a:r>
          </a:p>
          <a:p>
            <a:r>
              <a:rPr lang="en-US" sz="2000" dirty="0"/>
              <a:t> </a:t>
            </a:r>
            <a:r>
              <a:rPr lang="en-US" sz="2000" dirty="0" smtClean="0"/>
              <a:t>Legalists disagreed with the morality </a:t>
            </a:r>
            <a:r>
              <a:rPr lang="en-US" sz="2000" dirty="0"/>
              <a:t>of </a:t>
            </a:r>
            <a:r>
              <a:rPr lang="en-US" sz="2000" dirty="0" smtClean="0"/>
              <a:t>Confucianism and what they saw as Daoism’s lack of respect toward authority.</a:t>
            </a:r>
            <a:endParaRPr lang="en-US" sz="2000" dirty="0"/>
          </a:p>
        </p:txBody>
      </p:sp>
      <p:pic>
        <p:nvPicPr>
          <p:cNvPr id="1026"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l="11915" t="2273" r="9787"/>
          <a:stretch/>
        </p:blipFill>
        <p:spPr bwMode="auto">
          <a:xfrm>
            <a:off x="5181600" y="922763"/>
            <a:ext cx="3505200"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339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1477328"/>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t>When the Zhou dynasty crumbled, political and social chaos erupted.</a:t>
            </a:r>
          </a:p>
          <a:p>
            <a:pPr marL="457200" indent="-457200">
              <a:lnSpc>
                <a:spcPct val="150000"/>
              </a:lnSpc>
              <a:buFont typeface="+mj-lt"/>
              <a:buAutoNum type="arabicPeriod"/>
              <a:defRPr/>
            </a:pPr>
            <a:r>
              <a:rPr lang="en-US" sz="2000" kern="0" dirty="0" smtClean="0"/>
              <a:t>As a response, the new teachings of Confucianism, Daoism &amp; Legalism emerged.</a:t>
            </a:r>
          </a:p>
        </p:txBody>
      </p:sp>
    </p:spTree>
    <p:extLst>
      <p:ext uri="{BB962C8B-B14F-4D97-AF65-F5344CB8AC3E}">
        <p14:creationId xmlns:p14="http://schemas.microsoft.com/office/powerpoint/2010/main" val="229189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914400" y="1657350"/>
            <a:ext cx="7162801" cy="26670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You are a student of the famous teacher Confucius. Like many older Chinese, he thinks that society has changed- and not for the best! He believes in old values and a strict social order. He is trying to teach you and your fellow students how to behave as gentlemen. You must respect those who are superiors in society. You must set a good example for others. </a:t>
            </a:r>
            <a:r>
              <a:rPr lang="en-US" sz="2000" b="1" dirty="0" smtClean="0"/>
              <a:t>How will these teachings affect your life?</a:t>
            </a:r>
          </a:p>
          <a:p>
            <a:pPr marL="0" indent="0" algn="ctr">
              <a:buNone/>
            </a:pPr>
            <a:r>
              <a:rPr lang="en-US" sz="2000" dirty="0" smtClean="0"/>
              <a:t>Take a minute to write your answer down.</a:t>
            </a:r>
          </a:p>
          <a:p>
            <a:pPr>
              <a:buFont typeface="Arial" pitchFamily="34" charset="0"/>
              <a:buNone/>
            </a:pPr>
            <a:endParaRPr lang="en-US" sz="2000" dirty="0" smtClean="0"/>
          </a:p>
        </p:txBody>
      </p:sp>
    </p:spTree>
  </p:cSld>
  <p:clrMapOvr>
    <a:masterClrMapping/>
  </p:clrMapOvr>
  <p:transition spd="slow">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Qin</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val="231726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p:cNvSpPr>
          <p:nvPr/>
        </p:nvSpPr>
        <p:spPr>
          <a:xfrm>
            <a:off x="533400" y="901583"/>
            <a:ext cx="3417094" cy="36576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The people of the Shang dynasty made many advances, including beautiful metalwork, a writing system and a calendar. The next dynasty, the Zhou, established other Chinese traditions. Some of these traditions included the importance of family and social order. Later thinkers looked back with admiration to the values of the Zhou period.</a:t>
            </a:r>
            <a:endParaRPr lang="en-US" sz="2000" dirty="0"/>
          </a:p>
        </p:txBody>
      </p:sp>
      <p:pic>
        <p:nvPicPr>
          <p:cNvPr id="7170" name="Picture 2" descr="Related image"/>
          <p:cNvPicPr>
            <a:picLocks noChangeAspect="1" noChangeArrowheads="1"/>
          </p:cNvPicPr>
          <p:nvPr/>
        </p:nvPicPr>
        <p:blipFill>
          <a:blip r:embed="rId2" cstate="print"/>
          <a:srcRect l="5993" r="11610" b="14873"/>
          <a:stretch>
            <a:fillRect/>
          </a:stretch>
        </p:blipFill>
        <p:spPr bwMode="auto">
          <a:xfrm>
            <a:off x="4191000" y="1441218"/>
            <a:ext cx="4431506" cy="2578331"/>
          </a:xfrm>
          <a:prstGeom prst="rect">
            <a:avLst/>
          </a:prstGeom>
          <a:noFill/>
        </p:spPr>
      </p:pic>
    </p:spTree>
    <p:extLst>
      <p:ext uri="{BB962C8B-B14F-4D97-AF65-F5344CB8AC3E}">
        <p14:creationId xmlns:p14="http://schemas.microsoft.com/office/powerpoint/2010/main" val="26558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38150"/>
            <a:ext cx="7315200" cy="1015663"/>
          </a:xfrm>
          <a:prstGeom prst="rect">
            <a:avLst/>
          </a:prstGeom>
        </p:spPr>
        <p:txBody>
          <a:bodyPr wrap="square">
            <a:spAutoFit/>
          </a:bodyPr>
          <a:lstStyle/>
          <a:p>
            <a:pPr algn="ctr"/>
            <a:r>
              <a:rPr lang="en-US" sz="2000" kern="0" dirty="0" smtClean="0"/>
              <a:t>To learn more about this topic read pages 166 thru 171 and complete the </a:t>
            </a:r>
            <a:r>
              <a:rPr lang="en-US" sz="2000" i="1" kern="0" dirty="0" smtClean="0">
                <a:effectLst>
                  <a:glow rad="139700">
                    <a:schemeClr val="accent6">
                      <a:satMod val="175000"/>
                      <a:alpha val="40000"/>
                    </a:schemeClr>
                  </a:glow>
                </a:effectLst>
              </a:rPr>
              <a:t>section 2 assessment</a:t>
            </a:r>
            <a:r>
              <a:rPr lang="en-US" sz="2000" kern="0" dirty="0" smtClean="0"/>
              <a:t>. Show me the completed work when complete.</a:t>
            </a:r>
            <a:endParaRPr lang="en-US" sz="2000" dirty="0"/>
          </a:p>
        </p:txBody>
      </p:sp>
      <p:pic>
        <p:nvPicPr>
          <p:cNvPr id="3" name="Picture 2"/>
          <p:cNvPicPr>
            <a:picLocks noChangeAspect="1"/>
          </p:cNvPicPr>
          <p:nvPr/>
        </p:nvPicPr>
        <p:blipFill rotWithShape="1">
          <a:blip r:embed="rId2" cstate="print">
            <a:lum bright="5000" contrast="8000"/>
          </a:blip>
          <a:srcRect t="7936" b="9360"/>
          <a:stretch/>
        </p:blipFill>
        <p:spPr>
          <a:xfrm>
            <a:off x="-19756" y="1721222"/>
            <a:ext cx="9163756" cy="34222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Zhou Dynasty</a:t>
            </a:r>
          </a:p>
        </p:txBody>
      </p:sp>
      <p:sp>
        <p:nvSpPr>
          <p:cNvPr id="4" name="Rectangle 3"/>
          <p:cNvSpPr/>
          <p:nvPr/>
        </p:nvSpPr>
        <p:spPr>
          <a:xfrm>
            <a:off x="457200" y="1885950"/>
            <a:ext cx="5257800" cy="2246769"/>
          </a:xfrm>
          <a:prstGeom prst="rect">
            <a:avLst/>
          </a:prstGeom>
        </p:spPr>
        <p:txBody>
          <a:bodyPr wrap="square">
            <a:spAutoFit/>
          </a:bodyPr>
          <a:lstStyle/>
          <a:p>
            <a:r>
              <a:rPr lang="en-US" sz="2000" b="1" dirty="0"/>
              <a:t>he Zhou Dynasty</a:t>
            </a:r>
            <a:r>
              <a:rPr lang="en-US" sz="2000" dirty="0"/>
              <a:t> followed the </a:t>
            </a:r>
            <a:r>
              <a:rPr lang="en-US" sz="2000" dirty="0" smtClean="0"/>
              <a:t>Shang </a:t>
            </a:r>
            <a:r>
              <a:rPr lang="en-US" sz="2000" b="1" dirty="0" smtClean="0"/>
              <a:t>Dynasty</a:t>
            </a:r>
            <a:r>
              <a:rPr lang="en-US" sz="2000" dirty="0"/>
              <a:t>, ruling from 1046 </a:t>
            </a:r>
            <a:r>
              <a:rPr lang="en-US" sz="2000" dirty="0" smtClean="0"/>
              <a:t>BC </a:t>
            </a:r>
            <a:r>
              <a:rPr lang="en-US" sz="2000" dirty="0"/>
              <a:t>to 256 </a:t>
            </a:r>
            <a:r>
              <a:rPr lang="en-US" sz="2000" dirty="0" smtClean="0"/>
              <a:t>BC </a:t>
            </a:r>
            <a:r>
              <a:rPr lang="en-US" sz="2000" dirty="0"/>
              <a:t>making it the longest ruling Chinese </a:t>
            </a:r>
            <a:r>
              <a:rPr lang="en-US" sz="2000" b="1" dirty="0"/>
              <a:t>dynasty</a:t>
            </a:r>
            <a:r>
              <a:rPr lang="en-US" sz="2000" dirty="0"/>
              <a:t> in history. </a:t>
            </a:r>
            <a:r>
              <a:rPr lang="en-US" sz="2000" b="1" dirty="0"/>
              <a:t>The Zhou Dynasty</a:t>
            </a:r>
            <a:r>
              <a:rPr lang="en-US" sz="2000" dirty="0"/>
              <a:t> is usually divided into the Western </a:t>
            </a:r>
            <a:r>
              <a:rPr lang="en-US" sz="2000" b="1" dirty="0"/>
              <a:t>Zhou</a:t>
            </a:r>
            <a:r>
              <a:rPr lang="en-US" sz="2000" dirty="0"/>
              <a:t>, which ruled from 1046 B.C. to 771 </a:t>
            </a:r>
            <a:r>
              <a:rPr lang="en-US" sz="2000" dirty="0" smtClean="0"/>
              <a:t>BC, </a:t>
            </a:r>
            <a:r>
              <a:rPr lang="en-US" sz="2000" dirty="0"/>
              <a:t>and the Eastern </a:t>
            </a:r>
            <a:r>
              <a:rPr lang="en-US" sz="2000" b="1" dirty="0"/>
              <a:t>Zhou</a:t>
            </a:r>
            <a:r>
              <a:rPr lang="en-US" sz="2000" dirty="0"/>
              <a:t>, which ruled from 770 </a:t>
            </a:r>
            <a:r>
              <a:rPr lang="en-US" sz="2000" dirty="0" smtClean="0"/>
              <a:t>BC to </a:t>
            </a:r>
            <a:r>
              <a:rPr lang="en-US" sz="2000" dirty="0"/>
              <a:t>256 </a:t>
            </a:r>
            <a:r>
              <a:rPr lang="en-US" sz="2000" dirty="0" smtClean="0"/>
              <a:t>BC</a:t>
            </a:r>
            <a:r>
              <a:rPr lang="en-US" sz="2000" dirty="0"/>
              <a:t>.</a:t>
            </a:r>
          </a:p>
        </p:txBody>
      </p:sp>
      <p:pic>
        <p:nvPicPr>
          <p:cNvPr id="2050"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701789"/>
            <a:ext cx="2971800" cy="2683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0991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343400" y="1299867"/>
            <a:ext cx="4343400" cy="3170099"/>
          </a:xfrm>
          <a:prstGeom prst="rect">
            <a:avLst/>
          </a:prstGeom>
        </p:spPr>
        <p:txBody>
          <a:bodyPr wrap="square">
            <a:spAutoFit/>
          </a:bodyPr>
          <a:lstStyle/>
          <a:p>
            <a:pPr algn="r"/>
            <a:r>
              <a:rPr lang="en-US" sz="2000" b="1" dirty="0" smtClean="0"/>
              <a:t>1046</a:t>
            </a:r>
            <a:r>
              <a:rPr lang="en-US" sz="2000" dirty="0"/>
              <a:t> </a:t>
            </a:r>
            <a:r>
              <a:rPr lang="en-US" sz="2000" dirty="0" smtClean="0"/>
              <a:t>BC, </a:t>
            </a:r>
            <a:r>
              <a:rPr lang="en-US" sz="2000" dirty="0"/>
              <a:t>the </a:t>
            </a:r>
            <a:r>
              <a:rPr lang="en-US" sz="2000" b="1" dirty="0"/>
              <a:t>Shang Dynasty</a:t>
            </a:r>
            <a:r>
              <a:rPr lang="en-US" sz="2000" dirty="0"/>
              <a:t> was overthrown at the Battle of Muye, and </a:t>
            </a:r>
            <a:r>
              <a:rPr lang="en-US" sz="2000" dirty="0" smtClean="0"/>
              <a:t>the </a:t>
            </a:r>
            <a:r>
              <a:rPr lang="en-US" sz="2000" b="1" dirty="0" smtClean="0"/>
              <a:t>Zhou </a:t>
            </a:r>
            <a:r>
              <a:rPr lang="en-US" sz="2000" b="1" dirty="0"/>
              <a:t>Dynasty</a:t>
            </a:r>
            <a:r>
              <a:rPr lang="en-US" sz="2000" dirty="0"/>
              <a:t> was established. The </a:t>
            </a:r>
            <a:r>
              <a:rPr lang="en-US" sz="2000" b="1" dirty="0"/>
              <a:t>Zhou</a:t>
            </a:r>
            <a:r>
              <a:rPr lang="en-US" sz="2000" dirty="0"/>
              <a:t> created the </a:t>
            </a:r>
            <a:r>
              <a:rPr lang="en-US" sz="2000" b="1" dirty="0">
                <a:effectLst>
                  <a:glow rad="101600">
                    <a:schemeClr val="accent6">
                      <a:satMod val="175000"/>
                      <a:alpha val="40000"/>
                    </a:schemeClr>
                  </a:glow>
                </a:effectLst>
              </a:rPr>
              <a:t>Mandate of Heaven</a:t>
            </a:r>
            <a:r>
              <a:rPr lang="en-US" sz="2000" dirty="0"/>
              <a:t>: </a:t>
            </a:r>
            <a:r>
              <a:rPr lang="en-US" sz="2000" dirty="0">
                <a:effectLst>
                  <a:glow rad="101600">
                    <a:schemeClr val="accent6">
                      <a:satMod val="175000"/>
                      <a:alpha val="40000"/>
                    </a:schemeClr>
                  </a:glow>
                </a:effectLst>
              </a:rPr>
              <a:t>the idea that there could be only one legitimate ruler of China at a time, and that this ruler had the blessing of the gods</a:t>
            </a:r>
            <a:r>
              <a:rPr lang="en-US" sz="2000" dirty="0" smtClean="0"/>
              <a:t>. </a:t>
            </a:r>
            <a:r>
              <a:rPr lang="en-US" sz="2000" dirty="0"/>
              <a:t>They used this </a:t>
            </a:r>
            <a:r>
              <a:rPr lang="en-US" sz="2000" b="1" dirty="0"/>
              <a:t>Mandate</a:t>
            </a:r>
            <a:r>
              <a:rPr lang="en-US" sz="2000" dirty="0"/>
              <a:t> to justify their overthrow of the Shang, and their subsequent rule.</a:t>
            </a:r>
          </a:p>
        </p:txBody>
      </p:sp>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Zhou Political System</a:t>
            </a:r>
          </a:p>
        </p:txBody>
      </p:sp>
      <p:pic>
        <p:nvPicPr>
          <p:cNvPr id="1026" name="Picture 2" descr="Related image">
            <a:hlinkClick r:id="rId2"/>
          </p:cNvPr>
          <p:cNvPicPr>
            <a:picLocks noChangeAspect="1" noChangeArrowheads="1"/>
          </p:cNvPicPr>
          <p:nvPr/>
        </p:nvPicPr>
        <p:blipFill rotWithShape="1">
          <a:blip r:embed="rId3" cstate="print">
            <a:lum contrast="15000"/>
            <a:extLst>
              <a:ext uri="{28A0092B-C50C-407E-A947-70E740481C1C}">
                <a14:useLocalDpi xmlns:a14="http://schemas.microsoft.com/office/drawing/2010/main" val="0"/>
              </a:ext>
            </a:extLst>
          </a:blip>
          <a:srcRect l="11557" r="32526"/>
          <a:stretch/>
        </p:blipFill>
        <p:spPr bwMode="auto">
          <a:xfrm>
            <a:off x="483476" y="1478571"/>
            <a:ext cx="3657600" cy="28126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3"/>
          <p:cNvSpPr txBox="1">
            <a:spLocks/>
          </p:cNvSpPr>
          <p:nvPr/>
        </p:nvSpPr>
        <p:spPr>
          <a:xfrm rot="20490518">
            <a:off x="494994" y="3843913"/>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2511788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895350"/>
            <a:ext cx="5105400" cy="3477875"/>
          </a:xfrm>
          <a:prstGeom prst="rect">
            <a:avLst/>
          </a:prstGeom>
        </p:spPr>
        <p:txBody>
          <a:bodyPr wrap="square">
            <a:spAutoFit/>
          </a:bodyPr>
          <a:lstStyle/>
          <a:p>
            <a:r>
              <a:rPr lang="en-US" sz="2000" dirty="0"/>
              <a:t>The Zhou period as a whole was a time of dramatic change for ancient China, in government, war, philosophy, economy and society</a:t>
            </a:r>
            <a:r>
              <a:rPr lang="en-US" sz="2000" dirty="0" smtClean="0"/>
              <a:t>.</a:t>
            </a:r>
          </a:p>
          <a:p>
            <a:endParaRPr lang="en-US" sz="2000" dirty="0"/>
          </a:p>
          <a:p>
            <a:r>
              <a:rPr lang="en-US" sz="2000" dirty="0" smtClean="0"/>
              <a:t>In their new political order, they granted land to others in return for their loyalty, military support, and other services. The king, being at the highest level granted plots of land to </a:t>
            </a:r>
            <a:r>
              <a:rPr lang="en-US" sz="2000" b="1" dirty="0" smtClean="0">
                <a:effectLst>
                  <a:glow rad="101600">
                    <a:schemeClr val="accent6">
                      <a:satMod val="175000"/>
                      <a:alpha val="40000"/>
                    </a:schemeClr>
                  </a:glow>
                </a:effectLst>
              </a:rPr>
              <a:t>lords</a:t>
            </a:r>
            <a:r>
              <a:rPr lang="en-US" sz="2000" dirty="0" smtClean="0"/>
              <a:t>, </a:t>
            </a:r>
            <a:r>
              <a:rPr lang="en-US" sz="2000" dirty="0" smtClean="0">
                <a:effectLst>
                  <a:glow rad="101600">
                    <a:schemeClr val="accent6">
                      <a:satMod val="175000"/>
                      <a:alpha val="40000"/>
                    </a:schemeClr>
                  </a:glow>
                </a:effectLst>
              </a:rPr>
              <a:t>or people high rank</a:t>
            </a:r>
            <a:r>
              <a:rPr lang="en-US" sz="2000" dirty="0" smtClean="0"/>
              <a:t>. Lords paid taxes and provide soldiers to the king as needed.</a:t>
            </a:r>
            <a:endParaRPr lang="en-US" sz="2000" dirty="0"/>
          </a:p>
        </p:txBody>
      </p:sp>
      <p:pic>
        <p:nvPicPr>
          <p:cNvPr id="3074"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489052"/>
            <a:ext cx="2894052" cy="4271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89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90550"/>
            <a:ext cx="4343400" cy="4093428"/>
          </a:xfrm>
          <a:prstGeom prst="rect">
            <a:avLst/>
          </a:prstGeom>
        </p:spPr>
        <p:txBody>
          <a:bodyPr wrap="square">
            <a:spAutoFit/>
          </a:bodyPr>
          <a:lstStyle/>
          <a:p>
            <a:r>
              <a:rPr lang="en-US" sz="2000" b="1" dirty="0" smtClean="0">
                <a:effectLst>
                  <a:glow rad="101600">
                    <a:schemeClr val="accent6">
                      <a:satMod val="175000"/>
                      <a:alpha val="40000"/>
                    </a:schemeClr>
                  </a:glow>
                </a:effectLst>
              </a:rPr>
              <a:t>Peasants</a:t>
            </a:r>
            <a:r>
              <a:rPr lang="en-US" sz="2000" dirty="0" smtClean="0"/>
              <a:t>, </a:t>
            </a:r>
            <a:r>
              <a:rPr lang="en-US" sz="2000" dirty="0" smtClean="0">
                <a:effectLst>
                  <a:glow rad="101600">
                    <a:schemeClr val="accent6">
                      <a:satMod val="175000"/>
                      <a:alpha val="40000"/>
                    </a:schemeClr>
                  </a:glow>
                </a:effectLst>
              </a:rPr>
              <a:t>or farmers with small farms</a:t>
            </a:r>
            <a:r>
              <a:rPr lang="en-US" sz="2000" dirty="0" smtClean="0"/>
              <a:t>, were at the bottom of the order. Each peasant family received a small plot of land and had to farm additional land for the noble.</a:t>
            </a:r>
          </a:p>
          <a:p>
            <a:endParaRPr lang="en-US" sz="2000" dirty="0" smtClean="0"/>
          </a:p>
          <a:p>
            <a:r>
              <a:rPr lang="en-US" sz="2000" dirty="0" smtClean="0"/>
              <a:t>Ruling through the lords, helped the Zhou control distant locations and ensured loyalty to the king and stability to the kingdom. Eventually, this order broke down because after each succession lords were less loyal and gained more power.</a:t>
            </a:r>
          </a:p>
        </p:txBody>
      </p:sp>
      <p:pic>
        <p:nvPicPr>
          <p:cNvPr id="7170" name="Picture 2" descr="Image result for Red Cliff"/>
          <p:cNvPicPr>
            <a:picLocks noChangeAspect="1" noChangeArrowheads="1"/>
          </p:cNvPicPr>
          <p:nvPr/>
        </p:nvPicPr>
        <p:blipFill>
          <a:blip r:embed="rId2" cstate="print">
            <a:lum contrast="10000"/>
          </a:blip>
          <a:srcRect l="8000" r="8000"/>
          <a:stretch>
            <a:fillRect/>
          </a:stretch>
        </p:blipFill>
        <p:spPr bwMode="auto">
          <a:xfrm>
            <a:off x="4950914" y="1432152"/>
            <a:ext cx="3735886" cy="2434998"/>
          </a:xfrm>
          <a:prstGeom prst="rect">
            <a:avLst/>
          </a:prstGeom>
          <a:noFill/>
        </p:spPr>
      </p:pic>
    </p:spTree>
    <p:extLst>
      <p:ext uri="{BB962C8B-B14F-4D97-AF65-F5344CB8AC3E}">
        <p14:creationId xmlns:p14="http://schemas.microsoft.com/office/powerpoint/2010/main" val="3883275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Zhou Decline</a:t>
            </a:r>
          </a:p>
        </p:txBody>
      </p:sp>
      <p:sp>
        <p:nvSpPr>
          <p:cNvPr id="3" name="Rectangle 2"/>
          <p:cNvSpPr/>
          <p:nvPr/>
        </p:nvSpPr>
        <p:spPr>
          <a:xfrm>
            <a:off x="4114800" y="1123950"/>
            <a:ext cx="4572000" cy="3477875"/>
          </a:xfrm>
          <a:prstGeom prst="rect">
            <a:avLst/>
          </a:prstGeom>
        </p:spPr>
        <p:txBody>
          <a:bodyPr wrap="square">
            <a:spAutoFit/>
          </a:bodyPr>
          <a:lstStyle/>
          <a:p>
            <a:pPr algn="r"/>
            <a:r>
              <a:rPr lang="en-US" sz="2000" dirty="0" smtClean="0"/>
              <a:t> At the end of the Zhou dynasty it became unstable with constant wars with raiders from the north. Its capitol moved east to avoid more raiding. The government had become corrupt with help of a king who only cared about himself, the cruel King Zhou Li Wang. Nobles became powerful as the king's power declined. Eventually, the unity of the Zhou dynasty split off into the </a:t>
            </a:r>
            <a:r>
              <a:rPr lang="en-US" sz="2000" b="1" dirty="0" smtClean="0">
                <a:effectLst>
                  <a:glow rad="101600">
                    <a:schemeClr val="accent6">
                      <a:satMod val="175000"/>
                      <a:alpha val="40000"/>
                    </a:schemeClr>
                  </a:glow>
                </a:effectLst>
              </a:rPr>
              <a:t>Warring States</a:t>
            </a:r>
            <a:r>
              <a:rPr lang="en-US" sz="2000" dirty="0" smtClean="0"/>
              <a:t> period where powerful lords fought for the domination of China.</a:t>
            </a:r>
            <a:endParaRPr lang="en-US" sz="2000" dirty="0"/>
          </a:p>
        </p:txBody>
      </p:sp>
      <p:pic>
        <p:nvPicPr>
          <p:cNvPr id="6146" name="Picture 2" descr="Related image">
            <a:hlinkClick r:id="rId2"/>
          </p:cNvPr>
          <p:cNvPicPr>
            <a:picLocks noChangeAspect="1" noChangeArrowheads="1"/>
          </p:cNvPicPr>
          <p:nvPr/>
        </p:nvPicPr>
        <p:blipFill>
          <a:blip r:embed="rId3" cstate="print"/>
          <a:srcRect l="15998" r="19999"/>
          <a:stretch>
            <a:fillRect/>
          </a:stretch>
        </p:blipFill>
        <p:spPr bwMode="auto">
          <a:xfrm>
            <a:off x="457200" y="1581151"/>
            <a:ext cx="3442449" cy="2667000"/>
          </a:xfrm>
          <a:prstGeom prst="rect">
            <a:avLst/>
          </a:prstGeom>
          <a:noFill/>
        </p:spPr>
      </p:pic>
      <p:sp>
        <p:nvSpPr>
          <p:cNvPr id="6" name="Title 3"/>
          <p:cNvSpPr txBox="1">
            <a:spLocks/>
          </p:cNvSpPr>
          <p:nvPr/>
        </p:nvSpPr>
        <p:spPr>
          <a:xfrm rot="20490518">
            <a:off x="494994" y="3843913"/>
            <a:ext cx="876507"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solidFill>
                  <a:schemeClr val="bg1"/>
                </a:solidFill>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val="2641185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1859</TotalTime>
  <Words>862</Words>
  <Application>Microsoft Office PowerPoint</Application>
  <PresentationFormat>On-screen Show (16:9)</PresentationFormat>
  <Paragraphs>45</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Baron Kuffner</vt:lpstr>
      <vt:lpstr>BIRTH OF A HERO</vt:lpstr>
      <vt:lpstr>Bookman Old Style</vt:lpstr>
      <vt:lpstr>Calibri</vt:lpstr>
      <vt:lpstr>Office Theme</vt:lpstr>
      <vt:lpstr>WORLD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Grizli777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Cinematografia FBS</cp:lastModifiedBy>
  <cp:revision>162</cp:revision>
  <dcterms:created xsi:type="dcterms:W3CDTF">2018-08-02T00:45:41Z</dcterms:created>
  <dcterms:modified xsi:type="dcterms:W3CDTF">2018-11-05T20:38:51Z</dcterms:modified>
</cp:coreProperties>
</file>