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80" r:id="rId5"/>
    <p:sldId id="261" r:id="rId6"/>
    <p:sldId id="281" r:id="rId7"/>
    <p:sldId id="270" r:id="rId8"/>
    <p:sldId id="285" r:id="rId9"/>
    <p:sldId id="282" r:id="rId10"/>
    <p:sldId id="283" r:id="rId11"/>
    <p:sldId id="286" r:id="rId12"/>
    <p:sldId id="288" r:id="rId13"/>
    <p:sldId id="284" r:id="rId14"/>
    <p:sldId id="287" r:id="rId15"/>
    <p:sldId id="290" r:id="rId16"/>
    <p:sldId id="291" r:id="rId17"/>
    <p:sldId id="289" r:id="rId18"/>
    <p:sldId id="292" r:id="rId19"/>
    <p:sldId id="274" r:id="rId20"/>
    <p:sldId id="263"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564" y="-5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11/4/2018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3Js0cdcKr44" TargetMode="External"/><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A90jB9WlvYY"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s9gfIqOo__I" TargetMode="External"/><Relationship Id="rId1" Type="http://schemas.openxmlformats.org/officeDocument/2006/relationships/slideLayout" Target="../slideLayouts/slideLayout7.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SJxJlWC6LB0"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im\Desktop\Picture1.jpg"/>
          <p:cNvPicPr>
            <a:picLocks noChangeAspect="1" noChangeArrowheads="1"/>
          </p:cNvPicPr>
          <p:nvPr/>
        </p:nvPicPr>
        <p:blipFill>
          <a:blip r:embed="rId2" cstate="print"/>
          <a:srcRect/>
          <a:stretch>
            <a:fillRect/>
          </a:stretch>
        </p:blipFill>
        <p:spPr bwMode="auto">
          <a:xfrm>
            <a:off x="0" y="-5080"/>
            <a:ext cx="9144000" cy="5151120"/>
          </a:xfrm>
          <a:prstGeom prst="rect">
            <a:avLst/>
          </a:prstGeom>
          <a:noFill/>
        </p:spPr>
      </p:pic>
      <p:sp>
        <p:nvSpPr>
          <p:cNvPr id="9" name="Title 1"/>
          <p:cNvSpPr>
            <a:spLocks noGrp="1"/>
          </p:cNvSpPr>
          <p:nvPr>
            <p:ph type="ctrTitle"/>
          </p:nvPr>
        </p:nvSpPr>
        <p:spPr>
          <a:xfrm>
            <a:off x="0" y="1657350"/>
            <a:ext cx="9144000" cy="1295399"/>
          </a:xfrm>
        </p:spPr>
        <p:txBody>
          <a:bodyPr>
            <a:noAutofit/>
          </a:bodyPr>
          <a:lstStyle/>
          <a:p>
            <a:r>
              <a:rPr lang="en-US" sz="8800" b="1" dirty="0" smtClean="0">
                <a:latin typeface="BIRTH OF A HERO" pitchFamily="2" charset="0"/>
              </a:rPr>
              <a:t>WORLD HISTORY</a:t>
            </a:r>
            <a:endParaRPr lang="en-US" sz="8800" b="1" dirty="0">
              <a:latin typeface="BIRTH OF A HERO" pitchFamily="2" charset="0"/>
            </a:endParaRPr>
          </a:p>
        </p:txBody>
      </p:sp>
      <p:sp>
        <p:nvSpPr>
          <p:cNvPr id="10" name="Subtitle 2"/>
          <p:cNvSpPr>
            <a:spLocks noGrp="1"/>
          </p:cNvSpPr>
          <p:nvPr>
            <p:ph type="subTitle" idx="1"/>
          </p:nvPr>
        </p:nvSpPr>
        <p:spPr>
          <a:xfrm>
            <a:off x="1676400" y="2800350"/>
            <a:ext cx="5334000" cy="742950"/>
          </a:xfrm>
        </p:spPr>
        <p:txBody>
          <a:bodyPr>
            <a:noAutofit/>
          </a:bodyPr>
          <a:lstStyle/>
          <a:p>
            <a:pPr algn="l"/>
            <a:r>
              <a:rPr lang="en-US" b="1" dirty="0" smtClean="0">
                <a:ln w="18415" cmpd="sng">
                  <a:noFill/>
                  <a:prstDash val="solid"/>
                </a:ln>
                <a:solidFill>
                  <a:schemeClr val="tx1"/>
                </a:solidFill>
                <a:effectLst>
                  <a:glow rad="101600">
                    <a:schemeClr val="accent3">
                      <a:satMod val="175000"/>
                      <a:alpha val="40000"/>
                    </a:schemeClr>
                  </a:glow>
                </a:effectLst>
                <a:latin typeface="BIRTH OF A HERO" pitchFamily="2" charset="0"/>
              </a:rPr>
              <a:t>Geography &amp; Early China</a:t>
            </a:r>
            <a:endParaRPr lang="en-US" b="1" dirty="0">
              <a:ln w="18415" cmpd="sng">
                <a:noFill/>
                <a:prstDash val="solid"/>
              </a:ln>
              <a:solidFill>
                <a:schemeClr val="tx1"/>
              </a:solidFill>
              <a:effectLst>
                <a:glow rad="101600">
                  <a:schemeClr val="accent3">
                    <a:satMod val="175000"/>
                    <a:alpha val="40000"/>
                  </a:schemeClr>
                </a:glow>
              </a:effectLst>
              <a:latin typeface="BIRTH OF A HERO" pitchFamily="2" charset="0"/>
            </a:endParaRPr>
          </a:p>
        </p:txBody>
      </p:sp>
      <p:sp>
        <p:nvSpPr>
          <p:cNvPr id="6" name="Subtitle 2"/>
          <p:cNvSpPr txBox="1">
            <a:spLocks/>
          </p:cNvSpPr>
          <p:nvPr/>
        </p:nvSpPr>
        <p:spPr>
          <a:xfrm>
            <a:off x="5867400" y="38671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solidFill>
                  <a:srgbClr val="FFFFFF"/>
                </a:solidFill>
                <a:uLnTx/>
                <a:uFillTx/>
                <a:latin typeface="BIRTH OF A HERO" panose="02000000000000000000" pitchFamily="2" charset="0"/>
              </a:rPr>
              <a:t>with Mr. Jim Soto</a:t>
            </a:r>
            <a:endParaRPr kumimoji="0" lang="en-US" sz="2400" b="1" i="0" u="none" strike="noStrike" kern="1200" cap="none" spc="0" normalizeH="0" baseline="0" noProof="0" dirty="0">
              <a:ln w="18415" cmpd="sng">
                <a:no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0"/>
                                        <p:tgtEl>
                                          <p:spTgt spid="6"/>
                                        </p:tgtEl>
                                      </p:cBhvr>
                                    </p:animEffect>
                                    <p:anim calcmode="lin" valueType="num">
                                      <p:cBhvr>
                                        <p:cTn id="17" dur="2000" fill="hold"/>
                                        <p:tgtEl>
                                          <p:spTgt spid="6"/>
                                        </p:tgtEl>
                                        <p:attrNameLst>
                                          <p:attrName>ppt_x</p:attrName>
                                        </p:attrNameLst>
                                      </p:cBhvr>
                                      <p:tavLst>
                                        <p:tav tm="0">
                                          <p:val>
                                            <p:strVal val="#ppt_x"/>
                                          </p:val>
                                        </p:tav>
                                        <p:tav tm="100000">
                                          <p:val>
                                            <p:strVal val="#ppt_x"/>
                                          </p:val>
                                        </p:tav>
                                      </p:tavLst>
                                    </p:anim>
                                    <p:anim calcmode="lin" valueType="num">
                                      <p:cBhvr>
                                        <p:cTn id="18"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2400" y="971550"/>
            <a:ext cx="4724400" cy="3477875"/>
          </a:xfrm>
          <a:prstGeom prst="rect">
            <a:avLst/>
          </a:prstGeom>
        </p:spPr>
        <p:txBody>
          <a:bodyPr wrap="square">
            <a:spAutoFit/>
          </a:bodyPr>
          <a:lstStyle/>
          <a:p>
            <a:pPr algn="r"/>
            <a:r>
              <a:rPr lang="en-US" sz="2000" b="1" dirty="0"/>
              <a:t>Ancient Chinese</a:t>
            </a:r>
            <a:r>
              <a:rPr lang="en-US" sz="2000" dirty="0"/>
              <a:t> began </a:t>
            </a:r>
            <a:r>
              <a:rPr lang="en-US" sz="2000" b="1" dirty="0"/>
              <a:t>farming</a:t>
            </a:r>
            <a:r>
              <a:rPr lang="en-US" sz="2000" dirty="0"/>
              <a:t> rice </a:t>
            </a:r>
            <a:r>
              <a:rPr lang="en-US" sz="2000" dirty="0" smtClean="0"/>
              <a:t>in the middle of the Chang Jiang Valley, over </a:t>
            </a:r>
            <a:r>
              <a:rPr lang="en-US" sz="2000" dirty="0"/>
              <a:t>9,000 years ago. </a:t>
            </a:r>
            <a:r>
              <a:rPr lang="en-US" sz="2000" b="1" dirty="0"/>
              <a:t>Farming</a:t>
            </a:r>
            <a:r>
              <a:rPr lang="en-US" sz="2000" dirty="0"/>
              <a:t> made life easier because people no longer had to travel to hunt animals, but could grow their food where they lived. </a:t>
            </a:r>
            <a:r>
              <a:rPr lang="en-US" sz="2000" dirty="0" smtClean="0"/>
              <a:t>Rice, wheat </a:t>
            </a:r>
            <a:r>
              <a:rPr lang="en-US" sz="2000" dirty="0"/>
              <a:t>and millet were the </a:t>
            </a:r>
            <a:r>
              <a:rPr lang="en-US" sz="2000" dirty="0" smtClean="0"/>
              <a:t>three </a:t>
            </a:r>
            <a:r>
              <a:rPr lang="en-US" sz="2000" dirty="0"/>
              <a:t>main crops grown in </a:t>
            </a:r>
            <a:r>
              <a:rPr lang="en-US" sz="2000" b="1" dirty="0"/>
              <a:t>Ancient China</a:t>
            </a:r>
            <a:r>
              <a:rPr lang="en-US" sz="2000" dirty="0"/>
              <a:t>. </a:t>
            </a:r>
            <a:endParaRPr lang="en-US" sz="2000" dirty="0" smtClean="0"/>
          </a:p>
          <a:p>
            <a:pPr algn="r"/>
            <a:endParaRPr lang="en-US" sz="2000" dirty="0"/>
          </a:p>
          <a:p>
            <a:pPr algn="r"/>
            <a:r>
              <a:rPr lang="en-US" sz="2000" dirty="0" smtClean="0"/>
              <a:t>Animals such as: pigs and sheep were domesticated.</a:t>
            </a:r>
            <a:endParaRPr lang="en-US" sz="2000" dirty="0"/>
          </a:p>
        </p:txBody>
      </p:sp>
      <p:pic>
        <p:nvPicPr>
          <p:cNvPr id="1026"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615" r="9231"/>
          <a:stretch/>
        </p:blipFill>
        <p:spPr bwMode="auto">
          <a:xfrm>
            <a:off x="457200" y="1735946"/>
            <a:ext cx="3276600" cy="194908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29200" y="971550"/>
            <a:ext cx="3657600" cy="3170099"/>
          </a:xfrm>
          <a:prstGeom prst="rect">
            <a:avLst/>
          </a:prstGeom>
        </p:spPr>
        <p:txBody>
          <a:bodyPr wrap="square">
            <a:spAutoFit/>
          </a:bodyPr>
          <a:lstStyle/>
          <a:p>
            <a:pPr algn="r"/>
            <a:r>
              <a:rPr lang="en-US" sz="2000" dirty="0"/>
              <a:t>An urban </a:t>
            </a:r>
            <a:r>
              <a:rPr lang="en-US" sz="2000" b="1" dirty="0"/>
              <a:t>civilization</a:t>
            </a:r>
            <a:r>
              <a:rPr lang="en-US" sz="2000" dirty="0"/>
              <a:t> did not emerge in </a:t>
            </a:r>
            <a:r>
              <a:rPr lang="en-US" sz="2000" b="1" dirty="0"/>
              <a:t>China</a:t>
            </a:r>
            <a:r>
              <a:rPr lang="en-US" sz="2000" dirty="0"/>
              <a:t> until about 2000 BC, about a thousand years later than in Mesopotamia, but it emerged as a large and </a:t>
            </a:r>
            <a:r>
              <a:rPr lang="en-US" sz="2000" dirty="0" smtClean="0"/>
              <a:t>highly developed</a:t>
            </a:r>
            <a:r>
              <a:rPr lang="en-US" sz="2000" dirty="0"/>
              <a:t> kingdom. The first three dynasties to rule </a:t>
            </a:r>
            <a:r>
              <a:rPr lang="en-US" sz="2000" b="1" dirty="0"/>
              <a:t>China</a:t>
            </a:r>
            <a:r>
              <a:rPr lang="en-US" sz="2000" dirty="0"/>
              <a:t> were the </a:t>
            </a:r>
            <a:r>
              <a:rPr lang="en-US" sz="2000" b="1" dirty="0">
                <a:effectLst>
                  <a:glow rad="101600">
                    <a:schemeClr val="accent6">
                      <a:satMod val="175000"/>
                      <a:alpha val="40000"/>
                    </a:schemeClr>
                  </a:glow>
                </a:effectLst>
              </a:rPr>
              <a:t>Xia</a:t>
            </a:r>
            <a:r>
              <a:rPr lang="en-US" sz="2000" dirty="0"/>
              <a:t> (or Hsia) dynasty, the </a:t>
            </a:r>
            <a:r>
              <a:rPr lang="en-US" sz="2000" b="1" dirty="0">
                <a:effectLst>
                  <a:glow rad="101600">
                    <a:schemeClr val="accent6">
                      <a:satMod val="175000"/>
                      <a:alpha val="40000"/>
                    </a:schemeClr>
                  </a:glow>
                </a:effectLst>
              </a:rPr>
              <a:t>Shang</a:t>
            </a:r>
            <a:r>
              <a:rPr lang="en-US" sz="2000" b="1" dirty="0"/>
              <a:t> </a:t>
            </a:r>
            <a:r>
              <a:rPr lang="en-US" sz="2000" dirty="0"/>
              <a:t>dynasty, and the </a:t>
            </a:r>
            <a:r>
              <a:rPr lang="en-US" sz="2000" b="1" dirty="0">
                <a:effectLst>
                  <a:glow rad="101600">
                    <a:schemeClr val="accent6">
                      <a:satMod val="175000"/>
                      <a:alpha val="40000"/>
                    </a:schemeClr>
                  </a:glow>
                </a:effectLst>
              </a:rPr>
              <a:t>Zhou</a:t>
            </a:r>
            <a:r>
              <a:rPr lang="en-US" sz="2000" dirty="0"/>
              <a:t> (or Chou) dynasty.</a:t>
            </a:r>
          </a:p>
        </p:txBody>
      </p:sp>
      <p:pic>
        <p:nvPicPr>
          <p:cNvPr id="3074"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469"/>
          <a:stretch/>
        </p:blipFill>
        <p:spPr bwMode="auto">
          <a:xfrm>
            <a:off x="457200" y="1200150"/>
            <a:ext cx="4190808" cy="27693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02469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76800" y="1329023"/>
            <a:ext cx="3810000" cy="2554545"/>
          </a:xfrm>
          <a:prstGeom prst="rect">
            <a:avLst/>
          </a:prstGeom>
        </p:spPr>
        <p:txBody>
          <a:bodyPr wrap="square">
            <a:spAutoFit/>
          </a:bodyPr>
          <a:lstStyle/>
          <a:p>
            <a:pPr lvl="1" algn="r"/>
            <a:r>
              <a:rPr lang="en-US" sz="2000" dirty="0" smtClean="0"/>
              <a:t>As populations grew, Chinese developed pottery, tools, weapons and religious beliefs that included the concept of an afterlife. Many graves contained artifacts and jewelry made from </a:t>
            </a:r>
            <a:r>
              <a:rPr lang="en-US" sz="2000" b="1" dirty="0" smtClean="0">
                <a:effectLst>
                  <a:glow rad="101600">
                    <a:schemeClr val="accent6">
                      <a:satMod val="175000"/>
                      <a:alpha val="40000"/>
                    </a:schemeClr>
                  </a:glow>
                </a:effectLst>
              </a:rPr>
              <a:t>jade</a:t>
            </a:r>
            <a:r>
              <a:rPr lang="en-US" sz="2000" dirty="0" smtClean="0">
                <a:effectLst>
                  <a:glow rad="101600">
                    <a:schemeClr val="accent6">
                      <a:satMod val="175000"/>
                      <a:alpha val="40000"/>
                    </a:schemeClr>
                  </a:glow>
                </a:effectLst>
              </a:rPr>
              <a:t>, a hard green gemstone</a:t>
            </a:r>
            <a:r>
              <a:rPr lang="en-US" sz="2000" dirty="0" smtClean="0"/>
              <a:t>.  </a:t>
            </a:r>
            <a:endParaRPr lang="en-US" sz="2000" dirty="0"/>
          </a:p>
        </p:txBody>
      </p:sp>
      <p:pic>
        <p:nvPicPr>
          <p:cNvPr id="2050" name="Picture 2" descr="Related image"/>
          <p:cNvPicPr>
            <a:picLocks noChangeAspect="1" noChangeArrowheads="1"/>
          </p:cNvPicPr>
          <p:nvPr/>
        </p:nvPicPr>
        <p:blipFill rotWithShape="1">
          <a:blip r:embed="rId2" cstate="print">
            <a:lum bright="-8000" contrast="4000"/>
            <a:extLst>
              <a:ext uri="{28A0092B-C50C-407E-A947-70E740481C1C}">
                <a14:useLocalDpi xmlns:a14="http://schemas.microsoft.com/office/drawing/2010/main" xmlns="" val="0"/>
              </a:ext>
            </a:extLst>
          </a:blip>
          <a:srcRect l="5194" r="10389"/>
          <a:stretch/>
        </p:blipFill>
        <p:spPr bwMode="auto">
          <a:xfrm>
            <a:off x="533400" y="590550"/>
            <a:ext cx="4159919" cy="27432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Image result for jade jewelry">
            <a:hlinkClick r:id="rId3"/>
          </p:cNvPr>
          <p:cNvPicPr>
            <a:picLocks noChangeAspect="1" noChangeArrowheads="1"/>
          </p:cNvPicPr>
          <p:nvPr/>
        </p:nvPicPr>
        <p:blipFill>
          <a:blip r:embed="rId4" cstate="print"/>
          <a:srcRect t="5333"/>
          <a:stretch>
            <a:fillRect/>
          </a:stretch>
        </p:blipFill>
        <p:spPr bwMode="auto">
          <a:xfrm>
            <a:off x="3124200" y="2571750"/>
            <a:ext cx="2414789" cy="2286000"/>
          </a:xfrm>
          <a:prstGeom prst="rect">
            <a:avLst/>
          </a:prstGeom>
          <a:noFill/>
        </p:spPr>
      </p:pic>
      <p:sp>
        <p:nvSpPr>
          <p:cNvPr id="6" name="Title 3"/>
          <p:cNvSpPr txBox="1">
            <a:spLocks/>
          </p:cNvSpPr>
          <p:nvPr/>
        </p:nvSpPr>
        <p:spPr>
          <a:xfrm rot="20490518">
            <a:off x="4685994" y="43773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a:t>
            </a:r>
          </a:p>
        </p:txBody>
      </p:sp>
    </p:spTree>
    <p:extLst>
      <p:ext uri="{BB962C8B-B14F-4D97-AF65-F5344CB8AC3E}">
        <p14:creationId xmlns:p14="http://schemas.microsoft.com/office/powerpoint/2010/main" xmlns="" val="19874649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0999" y="1292110"/>
            <a:ext cx="8381999" cy="1323439"/>
          </a:xfrm>
          <a:prstGeom prst="rect">
            <a:avLst/>
          </a:prstGeom>
        </p:spPr>
        <p:txBody>
          <a:bodyPr wrap="square">
            <a:spAutoFit/>
          </a:bodyPr>
          <a:lstStyle/>
          <a:p>
            <a:pPr algn="ctr"/>
            <a:r>
              <a:rPr lang="en-US" sz="2000" dirty="0"/>
              <a:t>Throughout most of China's history it was ruled by powerful families called dynasties. The first dynasty was the</a:t>
            </a:r>
            <a:r>
              <a:rPr lang="en-US" sz="2000" b="1" dirty="0"/>
              <a:t> </a:t>
            </a:r>
            <a:r>
              <a:rPr lang="en-US" sz="2000" b="1" dirty="0" smtClean="0"/>
              <a:t>Xia</a:t>
            </a:r>
            <a:r>
              <a:rPr lang="en-US" sz="2000" dirty="0"/>
              <a:t> and the last was the Qing. Ancient China also boasts the longest lasting empire in history. It began with the </a:t>
            </a:r>
            <a:r>
              <a:rPr lang="en-US" sz="2000" b="1" dirty="0"/>
              <a:t>Qin dynasty</a:t>
            </a:r>
            <a:r>
              <a:rPr lang="en-US" sz="2000" dirty="0"/>
              <a:t> and the first emperor</a:t>
            </a:r>
            <a:r>
              <a:rPr lang="en-US" sz="2000" b="1" dirty="0"/>
              <a:t> Qin</a:t>
            </a:r>
            <a:r>
              <a:rPr lang="en-US" sz="2000" dirty="0"/>
              <a:t> who united </a:t>
            </a:r>
            <a:r>
              <a:rPr lang="en-US" sz="2000" dirty="0" smtClean="0"/>
              <a:t>China </a:t>
            </a:r>
            <a:r>
              <a:rPr lang="en-US" sz="2000" dirty="0"/>
              <a:t>under one rule in 221 BC.</a:t>
            </a: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China’s First Dynasties</a:t>
            </a:r>
          </a:p>
        </p:txBody>
      </p:sp>
      <p:pic>
        <p:nvPicPr>
          <p:cNvPr id="2050" name="Picture 2" descr="C:\Users\Jim\Desktop\Picture4.png"/>
          <p:cNvPicPr>
            <a:picLocks noChangeAspect="1" noChangeArrowheads="1"/>
          </p:cNvPicPr>
          <p:nvPr/>
        </p:nvPicPr>
        <p:blipFill>
          <a:blip r:embed="rId2" cstate="print"/>
          <a:srcRect/>
          <a:stretch>
            <a:fillRect/>
          </a:stretch>
        </p:blipFill>
        <p:spPr bwMode="auto">
          <a:xfrm>
            <a:off x="0" y="2629555"/>
            <a:ext cx="9144000" cy="2513945"/>
          </a:xfrm>
          <a:prstGeom prst="rect">
            <a:avLst/>
          </a:prstGeom>
          <a:noFill/>
        </p:spPr>
      </p:pic>
    </p:spTree>
    <p:extLst>
      <p:ext uri="{BB962C8B-B14F-4D97-AF65-F5344CB8AC3E}">
        <p14:creationId xmlns:p14="http://schemas.microsoft.com/office/powerpoint/2010/main" xmlns="" val="2511788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971550"/>
            <a:ext cx="4572000" cy="3170099"/>
          </a:xfrm>
          <a:prstGeom prst="rect">
            <a:avLst/>
          </a:prstGeom>
        </p:spPr>
        <p:txBody>
          <a:bodyPr>
            <a:spAutoFit/>
          </a:bodyPr>
          <a:lstStyle/>
          <a:p>
            <a:r>
              <a:rPr lang="en-US" sz="2000" dirty="0"/>
              <a:t>The </a:t>
            </a:r>
            <a:r>
              <a:rPr lang="en-US" sz="2000" b="1" dirty="0">
                <a:effectLst>
                  <a:glow rad="101600">
                    <a:schemeClr val="accent6">
                      <a:satMod val="175000"/>
                      <a:alpha val="40000"/>
                    </a:schemeClr>
                  </a:glow>
                </a:effectLst>
              </a:rPr>
              <a:t>Xia Dynasty </a:t>
            </a:r>
            <a:r>
              <a:rPr lang="en-US" sz="2000" dirty="0"/>
              <a:t>(c. 2070-1600 BCE) was the first government to emerge in ancient China and became the first to adhere to the policy of dynastic succession; thus making it the first dynasty of China</a:t>
            </a:r>
            <a:r>
              <a:rPr lang="en-US" sz="2000" dirty="0" smtClean="0"/>
              <a:t>. It is said to have been founded by </a:t>
            </a:r>
            <a:r>
              <a:rPr lang="en-US" sz="2000" b="1" dirty="0" smtClean="0">
                <a:effectLst>
                  <a:glow rad="101600">
                    <a:schemeClr val="accent6">
                      <a:satMod val="175000"/>
                      <a:alpha val="40000"/>
                    </a:schemeClr>
                  </a:glow>
                </a:effectLst>
              </a:rPr>
              <a:t>Yu the Great</a:t>
            </a:r>
            <a:r>
              <a:rPr lang="en-US" sz="2000" dirty="0" smtClean="0"/>
              <a:t>. Legend says that he dug the major waterways of north China to channel away  the terrible </a:t>
            </a:r>
            <a:r>
              <a:rPr lang="en-US" sz="2000" dirty="0" err="1" smtClean="0"/>
              <a:t>floodings</a:t>
            </a:r>
            <a:r>
              <a:rPr lang="en-US" sz="2000" dirty="0" smtClean="0"/>
              <a:t> that occurred during his lifetime.</a:t>
            </a:r>
            <a:endParaRPr lang="en-US" sz="2000" dirty="0"/>
          </a:p>
        </p:txBody>
      </p:sp>
      <p:pic>
        <p:nvPicPr>
          <p:cNvPr id="6146" name="Picture 2" descr="Image result for yu the great">
            <a:hlinkClick r:id="rId2"/>
          </p:cNvPr>
          <p:cNvPicPr>
            <a:picLocks noChangeAspect="1" noChangeArrowheads="1"/>
          </p:cNvPicPr>
          <p:nvPr/>
        </p:nvPicPr>
        <p:blipFill>
          <a:blip r:embed="rId3" cstate="print"/>
          <a:srcRect r="48571"/>
          <a:stretch>
            <a:fillRect/>
          </a:stretch>
        </p:blipFill>
        <p:spPr bwMode="auto">
          <a:xfrm>
            <a:off x="5181600" y="742950"/>
            <a:ext cx="3429000" cy="4000501"/>
          </a:xfrm>
          <a:prstGeom prst="rect">
            <a:avLst/>
          </a:prstGeom>
          <a:noFill/>
        </p:spPr>
      </p:pic>
      <p:sp>
        <p:nvSpPr>
          <p:cNvPr id="6" name="Title 3"/>
          <p:cNvSpPr txBox="1">
            <a:spLocks/>
          </p:cNvSpPr>
          <p:nvPr/>
        </p:nvSpPr>
        <p:spPr>
          <a:xfrm rot="20490518">
            <a:off x="7657792" y="4148711"/>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xmlns="" val="28771460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971550"/>
            <a:ext cx="4495800" cy="3785652"/>
          </a:xfrm>
          <a:prstGeom prst="rect">
            <a:avLst/>
          </a:prstGeom>
        </p:spPr>
        <p:txBody>
          <a:bodyPr wrap="square">
            <a:spAutoFit/>
          </a:bodyPr>
          <a:lstStyle/>
          <a:p>
            <a:r>
              <a:rPr lang="en-US" sz="2000" dirty="0"/>
              <a:t>The </a:t>
            </a:r>
            <a:r>
              <a:rPr lang="en-US" sz="2000" b="1" dirty="0">
                <a:effectLst>
                  <a:glow rad="101600">
                    <a:schemeClr val="accent6">
                      <a:satMod val="175000"/>
                      <a:alpha val="40000"/>
                    </a:schemeClr>
                  </a:glow>
                </a:effectLst>
              </a:rPr>
              <a:t>Shang Dynasty</a:t>
            </a:r>
            <a:r>
              <a:rPr lang="en-US" sz="2000" dirty="0">
                <a:effectLst>
                  <a:glow rad="101600">
                    <a:schemeClr val="accent6">
                      <a:satMod val="175000"/>
                      <a:alpha val="40000"/>
                    </a:schemeClr>
                  </a:glow>
                </a:effectLst>
              </a:rPr>
              <a:t> </a:t>
            </a:r>
            <a:r>
              <a:rPr lang="en-US" sz="2000" dirty="0"/>
              <a:t>was a period </a:t>
            </a:r>
            <a:r>
              <a:rPr lang="en-US" sz="2000" dirty="0" smtClean="0"/>
              <a:t>that </a:t>
            </a:r>
            <a:r>
              <a:rPr lang="en-US" sz="2000" dirty="0"/>
              <a:t>began </a:t>
            </a:r>
            <a:r>
              <a:rPr lang="en-US" sz="2000" dirty="0" smtClean="0"/>
              <a:t>in </a:t>
            </a:r>
            <a:r>
              <a:rPr lang="en-US" altLang="en-US" sz="2000" dirty="0" smtClean="0"/>
              <a:t>Yellow </a:t>
            </a:r>
            <a:r>
              <a:rPr lang="en-US" altLang="en-US" sz="2000" dirty="0"/>
              <a:t>River valley </a:t>
            </a:r>
            <a:r>
              <a:rPr lang="en-US" sz="2000" dirty="0" smtClean="0"/>
              <a:t>around </a:t>
            </a:r>
            <a:r>
              <a:rPr lang="en-US" sz="2000" dirty="0"/>
              <a:t>1600 BC and lasted to 1046 BC. The </a:t>
            </a:r>
            <a:r>
              <a:rPr lang="en-US" sz="2000" b="1" dirty="0"/>
              <a:t>Shang Dynasty</a:t>
            </a:r>
            <a:r>
              <a:rPr lang="en-US" sz="2000" dirty="0"/>
              <a:t> is </a:t>
            </a:r>
            <a:r>
              <a:rPr lang="en-US" sz="2000" b="1" dirty="0"/>
              <a:t>known for</a:t>
            </a:r>
            <a:r>
              <a:rPr lang="en-US" sz="2000" dirty="0"/>
              <a:t> its technological advancement and sophisticated craftsmanship in bronze and ceramic</a:t>
            </a:r>
            <a:r>
              <a:rPr lang="en-US" sz="2000" dirty="0" smtClean="0"/>
              <a:t>.</a:t>
            </a:r>
            <a:r>
              <a:rPr lang="en-US" altLang="en-US" sz="2000" dirty="0"/>
              <a:t> </a:t>
            </a:r>
            <a:r>
              <a:rPr lang="en-US" altLang="en-US" sz="2000" dirty="0" smtClean="0"/>
              <a:t>They strengthened </a:t>
            </a:r>
            <a:r>
              <a:rPr lang="en-US" altLang="en-US" sz="2000" dirty="0"/>
              <a:t>their rule by </a:t>
            </a:r>
            <a:r>
              <a:rPr lang="en-US" altLang="en-US" sz="2000" dirty="0" smtClean="0"/>
              <a:t>continuing </a:t>
            </a:r>
            <a:r>
              <a:rPr lang="en-US" altLang="en-US" sz="2000" dirty="0"/>
              <a:t>irrigation and flood control </a:t>
            </a:r>
            <a:r>
              <a:rPr lang="en-US" altLang="en-US" sz="2000" dirty="0" smtClean="0"/>
              <a:t>systems.</a:t>
            </a:r>
            <a:endParaRPr lang="en-US" altLang="en-US" sz="2000" dirty="0"/>
          </a:p>
          <a:p>
            <a:r>
              <a:rPr lang="en-US" altLang="en-US" sz="2000" dirty="0" smtClean="0"/>
              <a:t>They used </a:t>
            </a:r>
            <a:r>
              <a:rPr lang="en-US" altLang="en-US" sz="2000" dirty="0"/>
              <a:t>war chariots and bronze weapons to defend kingdom’s </a:t>
            </a:r>
            <a:r>
              <a:rPr lang="en-US" altLang="en-US" sz="2000" dirty="0" smtClean="0"/>
              <a:t>borders.</a:t>
            </a:r>
            <a:endParaRPr lang="en-US" altLang="en-US" sz="2000" dirty="0"/>
          </a:p>
          <a:p>
            <a:r>
              <a:rPr lang="en-US" altLang="en-US" sz="2000" dirty="0"/>
              <a:t>Economy </a:t>
            </a:r>
            <a:r>
              <a:rPr lang="en-US" altLang="en-US" sz="2000" dirty="0" smtClean="0"/>
              <a:t>was based </a:t>
            </a:r>
            <a:r>
              <a:rPr lang="en-US" altLang="en-US" sz="2000" dirty="0"/>
              <a:t>on </a:t>
            </a:r>
            <a:r>
              <a:rPr lang="en-US" altLang="en-US" sz="2000" dirty="0" smtClean="0"/>
              <a:t>agriculture.</a:t>
            </a:r>
            <a:endParaRPr lang="en-US" sz="2000" dirty="0"/>
          </a:p>
        </p:txBody>
      </p:sp>
      <p:pic>
        <p:nvPicPr>
          <p:cNvPr id="2" name="Picture 2" descr="C:\Users\Jim\Desktop\Picture5.png"/>
          <p:cNvPicPr>
            <a:picLocks noChangeAspect="1" noChangeArrowheads="1"/>
          </p:cNvPicPr>
          <p:nvPr/>
        </p:nvPicPr>
        <p:blipFill>
          <a:blip r:embed="rId2" cstate="print"/>
          <a:srcRect/>
          <a:stretch>
            <a:fillRect/>
          </a:stretch>
        </p:blipFill>
        <p:spPr bwMode="auto">
          <a:xfrm>
            <a:off x="5029200" y="1657350"/>
            <a:ext cx="3615423" cy="2465718"/>
          </a:xfrm>
          <a:prstGeom prst="rect">
            <a:avLst/>
          </a:prstGeom>
          <a:noFill/>
        </p:spPr>
      </p:pic>
    </p:spTree>
    <p:extLst>
      <p:ext uri="{BB962C8B-B14F-4D97-AF65-F5344CB8AC3E}">
        <p14:creationId xmlns:p14="http://schemas.microsoft.com/office/powerpoint/2010/main" xmlns="" val="42643027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971550"/>
            <a:ext cx="4953000" cy="3477875"/>
          </a:xfrm>
          <a:prstGeom prst="rect">
            <a:avLst/>
          </a:prstGeom>
        </p:spPr>
        <p:txBody>
          <a:bodyPr wrap="square">
            <a:spAutoFit/>
          </a:bodyPr>
          <a:lstStyle/>
          <a:p>
            <a:r>
              <a:rPr lang="en-US" sz="2000" dirty="0"/>
              <a:t>The </a:t>
            </a:r>
            <a:r>
              <a:rPr lang="en-US" sz="2000" b="1" dirty="0">
                <a:effectLst>
                  <a:glow rad="101600">
                    <a:schemeClr val="accent6">
                      <a:satMod val="175000"/>
                      <a:alpha val="40000"/>
                    </a:schemeClr>
                  </a:glow>
                </a:effectLst>
              </a:rPr>
              <a:t>Zhou Dynasty</a:t>
            </a:r>
            <a:r>
              <a:rPr lang="en-US" sz="2000" dirty="0"/>
              <a:t> (1046-256 </a:t>
            </a:r>
            <a:r>
              <a:rPr lang="en-US" sz="2000" dirty="0" smtClean="0"/>
              <a:t>BC) </a:t>
            </a:r>
            <a:r>
              <a:rPr lang="en-US" sz="2000" dirty="0"/>
              <a:t>was the longest-lasting of ancient China's </a:t>
            </a:r>
            <a:r>
              <a:rPr lang="en-US" sz="2000" b="1" dirty="0"/>
              <a:t>dynasties</a:t>
            </a:r>
            <a:r>
              <a:rPr lang="en-US" sz="2000" dirty="0"/>
              <a:t>. It followed the Shang </a:t>
            </a:r>
            <a:r>
              <a:rPr lang="en-US" sz="2000" b="1" dirty="0"/>
              <a:t>Dynasty</a:t>
            </a:r>
            <a:r>
              <a:rPr lang="en-US" sz="2000" dirty="0"/>
              <a:t> (c. 1600-1046 </a:t>
            </a:r>
            <a:r>
              <a:rPr lang="en-US" sz="2000" dirty="0" smtClean="0"/>
              <a:t>BC) </a:t>
            </a:r>
            <a:r>
              <a:rPr lang="en-US" sz="2000" dirty="0"/>
              <a:t>and it finished when the army of the state of Qin captured the city of Chengzhou in 256 </a:t>
            </a:r>
            <a:r>
              <a:rPr lang="en-US" sz="2000" dirty="0" smtClean="0"/>
              <a:t>BC.</a:t>
            </a:r>
          </a:p>
          <a:p>
            <a:r>
              <a:rPr lang="en-US" sz="2000" dirty="0" smtClean="0"/>
              <a:t>It had no </a:t>
            </a:r>
            <a:r>
              <a:rPr lang="en-US" sz="2000" dirty="0"/>
              <a:t>centralized </a:t>
            </a:r>
            <a:r>
              <a:rPr lang="en-US" sz="2000" dirty="0" smtClean="0"/>
              <a:t>government. They believed </a:t>
            </a:r>
            <a:r>
              <a:rPr lang="en-US" sz="2000" dirty="0"/>
              <a:t>in “Mandate of Heaven</a:t>
            </a:r>
            <a:r>
              <a:rPr lang="en-US" sz="2000" dirty="0" smtClean="0"/>
              <a:t>” or that God </a:t>
            </a:r>
            <a:r>
              <a:rPr lang="en-US" sz="2000" dirty="0"/>
              <a:t>chose </a:t>
            </a:r>
            <a:r>
              <a:rPr lang="en-US" sz="2000" dirty="0" smtClean="0"/>
              <a:t>rulers.</a:t>
            </a:r>
            <a:endParaRPr lang="en-US" sz="2000" dirty="0"/>
          </a:p>
          <a:p>
            <a:r>
              <a:rPr lang="en-US" sz="2000" dirty="0"/>
              <a:t>Local leaders fought amongst </a:t>
            </a:r>
            <a:r>
              <a:rPr lang="en-US" sz="2000" dirty="0" smtClean="0"/>
              <a:t>themselves most of the time. Eventually one </a:t>
            </a:r>
            <a:r>
              <a:rPr lang="en-US" sz="2000" dirty="0"/>
              <a:t>of the Warring States, the </a:t>
            </a:r>
            <a:r>
              <a:rPr lang="en-US" sz="2000" b="1" dirty="0"/>
              <a:t>Qin</a:t>
            </a:r>
            <a:r>
              <a:rPr lang="en-US" sz="2000" dirty="0"/>
              <a:t>, took over as </a:t>
            </a:r>
            <a:r>
              <a:rPr lang="en-US" sz="2000" dirty="0" smtClean="0"/>
              <a:t>rulers.</a:t>
            </a:r>
            <a:endParaRPr lang="en-US" sz="2000" dirty="0"/>
          </a:p>
        </p:txBody>
      </p:sp>
      <p:pic>
        <p:nvPicPr>
          <p:cNvPr id="2050" name="Picture 2" descr="Related imag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661" t="9262" b="5367"/>
          <a:stretch/>
        </p:blipFill>
        <p:spPr bwMode="auto">
          <a:xfrm>
            <a:off x="5486400" y="1122864"/>
            <a:ext cx="3179372" cy="32020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2800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Chinese Writing</a:t>
            </a:r>
          </a:p>
        </p:txBody>
      </p:sp>
      <p:sp>
        <p:nvSpPr>
          <p:cNvPr id="4" name="Rectangle 3"/>
          <p:cNvSpPr/>
          <p:nvPr/>
        </p:nvSpPr>
        <p:spPr>
          <a:xfrm>
            <a:off x="457200" y="1694587"/>
            <a:ext cx="4343400" cy="2862322"/>
          </a:xfrm>
          <a:prstGeom prst="rect">
            <a:avLst/>
          </a:prstGeom>
        </p:spPr>
        <p:txBody>
          <a:bodyPr wrap="square">
            <a:spAutoFit/>
          </a:bodyPr>
          <a:lstStyle/>
          <a:p>
            <a:r>
              <a:rPr lang="en-US" sz="2000" dirty="0"/>
              <a:t>Whatever the obscure initial phase of written Chinese was, its appearance during the Shang dynasty already exhibited sign of a very complex </a:t>
            </a:r>
            <a:r>
              <a:rPr lang="en-US" sz="2000" dirty="0" smtClean="0"/>
              <a:t>system, which had more than 2,000 symbols to express words or ideas. </a:t>
            </a:r>
            <a:r>
              <a:rPr lang="en-US" sz="2000" dirty="0"/>
              <a:t>The earliest form of Chinese writing is called the </a:t>
            </a:r>
            <a:r>
              <a:rPr lang="en-US" sz="2000" b="1" dirty="0">
                <a:effectLst>
                  <a:glow rad="101600">
                    <a:schemeClr val="accent6">
                      <a:satMod val="175000"/>
                      <a:alpha val="40000"/>
                    </a:schemeClr>
                  </a:glow>
                </a:effectLst>
              </a:rPr>
              <a:t>oracle bone script</a:t>
            </a:r>
            <a:r>
              <a:rPr lang="en-US" sz="2000" dirty="0"/>
              <a:t>, used from 1500 to 1000 </a:t>
            </a:r>
            <a:r>
              <a:rPr lang="en-US" sz="2000" dirty="0" smtClean="0"/>
              <a:t>BC.</a:t>
            </a:r>
            <a:endParaRPr lang="en-US" sz="2000" dirty="0"/>
          </a:p>
        </p:txBody>
      </p:sp>
      <p:pic>
        <p:nvPicPr>
          <p:cNvPr id="3074" name="Picture 2" descr="Image result for development of chinese writi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0989" t="24907" r="9890" b="10624"/>
          <a:stretch/>
        </p:blipFill>
        <p:spPr bwMode="auto">
          <a:xfrm>
            <a:off x="4953000" y="1809750"/>
            <a:ext cx="3657600" cy="2362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50352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38586"/>
            <a:ext cx="5257800" cy="2246769"/>
          </a:xfrm>
          <a:prstGeom prst="rect">
            <a:avLst/>
          </a:prstGeom>
        </p:spPr>
        <p:txBody>
          <a:bodyPr wrap="square">
            <a:spAutoFit/>
          </a:bodyPr>
          <a:lstStyle/>
          <a:p>
            <a:r>
              <a:rPr lang="en-US" sz="2000" dirty="0" smtClean="0"/>
              <a:t>Shang writing has been found in thousands of cattle bones and turtle shells. Priests carved questions about the future on them, which were then heated, causing them to crack. Priests “read</a:t>
            </a:r>
            <a:r>
              <a:rPr lang="en-US" sz="2000" dirty="0"/>
              <a:t>” these cracks </a:t>
            </a:r>
            <a:r>
              <a:rPr lang="en-US" sz="2000" dirty="0" smtClean="0"/>
              <a:t>believing that they revealed the future. The bones were called oracle bones because an </a:t>
            </a:r>
            <a:r>
              <a:rPr lang="en-US" sz="2000" b="1" dirty="0" smtClean="0">
                <a:effectLst>
                  <a:glow rad="101600">
                    <a:schemeClr val="accent6">
                      <a:satMod val="175000"/>
                      <a:alpha val="40000"/>
                    </a:schemeClr>
                  </a:glow>
                </a:effectLst>
              </a:rPr>
              <a:t>oracle</a:t>
            </a:r>
            <a:r>
              <a:rPr lang="en-US" sz="2000" dirty="0" smtClean="0">
                <a:effectLst>
                  <a:glow rad="101600">
                    <a:schemeClr val="accent6">
                      <a:satMod val="175000"/>
                      <a:alpha val="40000"/>
                    </a:schemeClr>
                  </a:glow>
                </a:effectLst>
              </a:rPr>
              <a:t> is a prediction of divine origin</a:t>
            </a:r>
            <a:r>
              <a:rPr lang="en-US" sz="2000" dirty="0" smtClean="0"/>
              <a:t>. </a:t>
            </a:r>
            <a:endParaRPr lang="en-US" sz="2000" dirty="0"/>
          </a:p>
        </p:txBody>
      </p:sp>
      <p:pic>
        <p:nvPicPr>
          <p:cNvPr id="1026" name="Picture 2" descr="Image result for chinese oracle bones">
            <a:hlinkClick r:id="rId2"/>
          </p:cNvPr>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rcRect/>
          <a:stretch>
            <a:fillRect/>
          </a:stretch>
        </p:blipFill>
        <p:spPr bwMode="auto">
          <a:xfrm>
            <a:off x="5867400" y="620878"/>
            <a:ext cx="2985330" cy="388391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3"/>
          <p:cNvSpPr txBox="1">
            <a:spLocks/>
          </p:cNvSpPr>
          <p:nvPr/>
        </p:nvSpPr>
        <p:spPr>
          <a:xfrm rot="20490518">
            <a:off x="7657793" y="37677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xmlns="" val="25450769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2862322"/>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t>China is a vast land with a diverse geography.</a:t>
            </a:r>
          </a:p>
          <a:p>
            <a:pPr marL="457200" lvl="0" indent="-457200">
              <a:lnSpc>
                <a:spcPct val="150000"/>
              </a:lnSpc>
              <a:buFont typeface="+mj-lt"/>
              <a:buAutoNum type="arabicPeriod"/>
              <a:defRPr/>
            </a:pPr>
            <a:r>
              <a:rPr lang="en-US" sz="2000" kern="0" dirty="0" smtClean="0"/>
              <a:t>Ancient Chinese civilization developed in the fertile valleys of the Huang He and the Chang Jiang.</a:t>
            </a:r>
          </a:p>
          <a:p>
            <a:pPr marL="457200" lvl="0" indent="-457200">
              <a:lnSpc>
                <a:spcPct val="150000"/>
              </a:lnSpc>
              <a:buFont typeface="+mj-lt"/>
              <a:buAutoNum type="arabicPeriod"/>
              <a:defRPr/>
            </a:pPr>
            <a:r>
              <a:rPr lang="en-US" sz="2000" kern="0" dirty="0" smtClean="0"/>
              <a:t>Civilization there advanced under Shang rule.</a:t>
            </a:r>
          </a:p>
          <a:p>
            <a:pPr marL="457200" lvl="0" indent="-457200">
              <a:lnSpc>
                <a:spcPct val="150000"/>
              </a:lnSpc>
              <a:buFont typeface="+mj-lt"/>
              <a:buAutoNum type="arabicPeriod"/>
              <a:defRPr/>
            </a:pPr>
            <a:r>
              <a:rPr lang="en-US" sz="2000" kern="0" dirty="0" smtClean="0"/>
              <a:t>People developed a social order, a writing system, and made other achievement.</a:t>
            </a:r>
          </a:p>
        </p:txBody>
      </p:sp>
    </p:spTree>
    <p:extLst>
      <p:ext uri="{BB962C8B-B14F-4D97-AF65-F5344CB8AC3E}">
        <p14:creationId xmlns:p14="http://schemas.microsoft.com/office/powerpoint/2010/main" xmlns="" val="2291890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448965" y="1733550"/>
            <a:ext cx="8229600" cy="2667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You live along a broad river in China in about 1400 BC. Your grandfather is a farmer, He tells you wonderful stories about an ancient king. Long ago, this legendary hero tamed the river’s raging floods. He even created new rivers. Without him, no one could farm or live in this rich land. Why is this legend important to your family?</a:t>
            </a:r>
          </a:p>
          <a:p>
            <a:pPr marL="0" indent="0" algn="ctr">
              <a:buNone/>
            </a:pPr>
            <a:r>
              <a:rPr lang="en-US" sz="2000" dirty="0" smtClean="0"/>
              <a:t>Take a minute to write down your answer.</a:t>
            </a:r>
          </a:p>
          <a:p>
            <a:pPr>
              <a:buFont typeface="Arial" pitchFamily="34" charset="0"/>
              <a:buNone/>
            </a:pPr>
            <a:endParaRPr lang="en-US" sz="2000" dirty="0" smtClean="0"/>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ZHOU</a:t>
            </a:r>
            <a:endParaRPr lang="en-US" sz="9600" spc="300" dirty="0">
              <a:solidFill>
                <a:srgbClr val="FF0000"/>
              </a:solidFill>
              <a:latin typeface="Baron Kuffner" pitchFamily="34" charset="0"/>
            </a:endParaRPr>
          </a:p>
        </p:txBody>
      </p:sp>
    </p:spTree>
    <p:extLst>
      <p:ext uri="{BB962C8B-B14F-4D97-AF65-F5344CB8AC3E}">
        <p14:creationId xmlns:p14="http://schemas.microsoft.com/office/powerpoint/2010/main" xmlns="" val="231726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457200" y="1200150"/>
            <a:ext cx="2971800" cy="2667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Like other river civilizations, the Chinese people had to learn to control floods and irrigate their fields. China’s geographical features divided the country into distinct regions</a:t>
            </a:r>
            <a:endParaRPr lang="en-US" sz="2000" dirty="0"/>
          </a:p>
        </p:txBody>
      </p:sp>
      <p:pic>
        <p:nvPicPr>
          <p:cNvPr id="5122" name="Picture 2" descr="C:\Users\Jim\Desktop\Picture1.jpg"/>
          <p:cNvPicPr>
            <a:picLocks noChangeAspect="1" noChangeArrowheads="1"/>
          </p:cNvPicPr>
          <p:nvPr/>
        </p:nvPicPr>
        <p:blipFill>
          <a:blip r:embed="rId2" cstate="print"/>
          <a:srcRect/>
          <a:stretch>
            <a:fillRect/>
          </a:stretch>
        </p:blipFill>
        <p:spPr bwMode="auto">
          <a:xfrm>
            <a:off x="3733800" y="971550"/>
            <a:ext cx="4914900" cy="3460090"/>
          </a:xfrm>
          <a:prstGeom prst="rect">
            <a:avLst/>
          </a:prstGeom>
          <a:noFill/>
        </p:spPr>
      </p:pic>
    </p:spTree>
    <p:extLst>
      <p:ext uri="{BB962C8B-B14F-4D97-AF65-F5344CB8AC3E}">
        <p14:creationId xmlns:p14="http://schemas.microsoft.com/office/powerpoint/2010/main" xmlns="" val="2655872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95350"/>
            <a:ext cx="8305800" cy="1015663"/>
          </a:xfrm>
          <a:prstGeom prst="rect">
            <a:avLst/>
          </a:prstGeom>
        </p:spPr>
        <p:txBody>
          <a:bodyPr wrap="square">
            <a:spAutoFit/>
          </a:bodyPr>
          <a:lstStyle/>
          <a:p>
            <a:pPr algn="ctr"/>
            <a:r>
              <a:rPr lang="en-US" sz="2000" kern="0" dirty="0" smtClean="0"/>
              <a:t>To learn more about this topic read pages 160 thru 165 and complete the </a:t>
            </a:r>
            <a:r>
              <a:rPr lang="en-US" sz="2000" i="1" kern="0" dirty="0" smtClean="0">
                <a:effectLst>
                  <a:glow rad="139700">
                    <a:schemeClr val="accent6">
                      <a:satMod val="175000"/>
                      <a:alpha val="40000"/>
                    </a:schemeClr>
                  </a:glow>
                </a:effectLst>
              </a:rPr>
              <a:t>section 1 assessment</a:t>
            </a:r>
            <a:r>
              <a:rPr lang="en-US" sz="2000" kern="0" dirty="0" smtClean="0"/>
              <a:t>. Show me the completed work when complete.</a:t>
            </a:r>
            <a:endParaRPr lang="en-US" sz="2000" i="1" kern="0" dirty="0" smtClean="0"/>
          </a:p>
          <a:p>
            <a:pPr algn="ctr"/>
            <a:endParaRPr lang="en-US" sz="2000" dirty="0"/>
          </a:p>
        </p:txBody>
      </p:sp>
      <p:pic>
        <p:nvPicPr>
          <p:cNvPr id="5122" name="Picture 2" descr="Related image"/>
          <p:cNvPicPr>
            <a:picLocks noChangeAspect="1" noChangeArrowheads="1"/>
          </p:cNvPicPr>
          <p:nvPr/>
        </p:nvPicPr>
        <p:blipFill>
          <a:blip r:embed="rId2" cstate="print">
            <a:lum bright="-4000" contrast="10000"/>
          </a:blip>
          <a:srcRect/>
          <a:stretch>
            <a:fillRect/>
          </a:stretch>
        </p:blipFill>
        <p:spPr bwMode="auto">
          <a:xfrm>
            <a:off x="0" y="2293421"/>
            <a:ext cx="9144000" cy="2850079"/>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76801" y="1581150"/>
            <a:ext cx="3810000" cy="2862322"/>
          </a:xfrm>
          <a:prstGeom prst="rect">
            <a:avLst/>
          </a:prstGeom>
        </p:spPr>
        <p:txBody>
          <a:bodyPr wrap="square">
            <a:spAutoFit/>
          </a:bodyPr>
          <a:lstStyle/>
          <a:p>
            <a:pPr algn="r"/>
            <a:r>
              <a:rPr lang="en-US" sz="2000" dirty="0"/>
              <a:t>China makes up roughly 4 million sq. </a:t>
            </a:r>
            <a:r>
              <a:rPr lang="en-US" sz="2000" dirty="0" smtClean="0"/>
              <a:t>miles of very varied landscapes.</a:t>
            </a:r>
            <a:endParaRPr lang="en-US" sz="2000" dirty="0"/>
          </a:p>
          <a:p>
            <a:pPr algn="r"/>
            <a:r>
              <a:rPr lang="en-US" sz="2000" dirty="0"/>
              <a:t>It comprises about 6.5 per cent of </a:t>
            </a:r>
            <a:r>
              <a:rPr lang="en-US" sz="2000" dirty="0" smtClean="0"/>
              <a:t>the world </a:t>
            </a:r>
            <a:r>
              <a:rPr lang="en-US" sz="2000" dirty="0"/>
              <a:t>total land area. </a:t>
            </a:r>
          </a:p>
          <a:p>
            <a:pPr algn="r"/>
            <a:r>
              <a:rPr lang="en-US" sz="2000" dirty="0"/>
              <a:t>Modern China is the third largest country in the world, just behind Russia and </a:t>
            </a:r>
            <a:r>
              <a:rPr lang="en-US" sz="2000" dirty="0" smtClean="0"/>
              <a:t>Canada. Two-thirds </a:t>
            </a:r>
            <a:r>
              <a:rPr lang="en-US" sz="2000" dirty="0"/>
              <a:t>of its total land area covered by mountains, hills and plateaus. </a:t>
            </a: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A Vast and Varied Land</a:t>
            </a:r>
          </a:p>
        </p:txBody>
      </p:sp>
      <p:pic>
        <p:nvPicPr>
          <p:cNvPr id="4098" name="Picture 2" descr="C:\Users\Jim\Desktop\Picture2.jpg"/>
          <p:cNvPicPr>
            <a:picLocks noChangeAspect="1" noChangeArrowheads="1"/>
          </p:cNvPicPr>
          <p:nvPr/>
        </p:nvPicPr>
        <p:blipFill>
          <a:blip r:embed="rId2" cstate="print"/>
          <a:srcRect/>
          <a:stretch>
            <a:fillRect/>
          </a:stretch>
        </p:blipFill>
        <p:spPr bwMode="auto">
          <a:xfrm>
            <a:off x="381000" y="1352550"/>
            <a:ext cx="4368801" cy="3276601"/>
          </a:xfrm>
          <a:prstGeom prst="rect">
            <a:avLst/>
          </a:prstGeom>
          <a:noFill/>
        </p:spPr>
      </p:pic>
    </p:spTree>
    <p:extLst>
      <p:ext uri="{BB962C8B-B14F-4D97-AF65-F5344CB8AC3E}">
        <p14:creationId xmlns:p14="http://schemas.microsoft.com/office/powerpoint/2010/main" xmlns="" val="2511788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27"/>
          <p:cNvSpPr txBox="1">
            <a:spLocks noRot="1" noChangeArrowheads="1"/>
          </p:cNvSpPr>
          <p:nvPr/>
        </p:nvSpPr>
        <p:spPr>
          <a:xfrm>
            <a:off x="228600" y="1200150"/>
            <a:ext cx="5029200" cy="3581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1775" lvl="2" indent="0">
              <a:buNone/>
            </a:pPr>
            <a:r>
              <a:rPr lang="en-US" sz="2000" dirty="0" smtClean="0"/>
              <a:t>The </a:t>
            </a:r>
            <a:r>
              <a:rPr lang="en-US" sz="2000" b="1" dirty="0" smtClean="0"/>
              <a:t>Gobi desert </a:t>
            </a:r>
            <a:r>
              <a:rPr lang="en-US" sz="2000" dirty="0" smtClean="0"/>
              <a:t>in northern China separates the country from its neighbors.</a:t>
            </a:r>
          </a:p>
          <a:p>
            <a:pPr marL="231775" lvl="2" indent="0">
              <a:buNone/>
            </a:pPr>
            <a:r>
              <a:rPr lang="en-US" sz="2000" dirty="0" smtClean="0"/>
              <a:t>Eastern China has low-lying plains which form one of the largest farming regions.</a:t>
            </a:r>
          </a:p>
          <a:p>
            <a:pPr marL="231775" lvl="2" indent="0">
              <a:buNone/>
            </a:pPr>
            <a:r>
              <a:rPr lang="en-US" sz="2000" dirty="0" smtClean="0"/>
              <a:t>The Pacific Ocean makes up the eastern border.</a:t>
            </a:r>
          </a:p>
          <a:p>
            <a:pPr marL="231775" lvl="2" indent="0">
              <a:buNone/>
            </a:pPr>
            <a:r>
              <a:rPr lang="en-US" sz="2000" dirty="0" smtClean="0"/>
              <a:t>Rugged mountains make up western China. </a:t>
            </a:r>
            <a:r>
              <a:rPr lang="en-US" sz="2000" b="1" dirty="0" smtClean="0"/>
              <a:t>Qinling Shandi</a:t>
            </a:r>
            <a:r>
              <a:rPr lang="en-US" sz="2000" dirty="0" smtClean="0"/>
              <a:t>, an important mountain range, separates N. China from S. China. </a:t>
            </a:r>
          </a:p>
          <a:p>
            <a:pPr marL="231775" lvl="2" indent="0">
              <a:buNone/>
            </a:pPr>
            <a:r>
              <a:rPr lang="en-US" sz="2000" dirty="0" smtClean="0"/>
              <a:t>The tropical south east is the wettest region.</a:t>
            </a:r>
            <a:endParaRPr lang="en-US" sz="2000" dirty="0"/>
          </a:p>
        </p:txBody>
      </p:sp>
      <p:pic>
        <p:nvPicPr>
          <p:cNvPr id="2050" name="Picture 2" descr="Image result for qinling shandi">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524" t="1956" r="11894" b="14774"/>
          <a:stretch/>
        </p:blipFill>
        <p:spPr bwMode="auto">
          <a:xfrm>
            <a:off x="5410200" y="1733550"/>
            <a:ext cx="3303639" cy="21336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3"/>
          <p:cNvSpPr txBox="1">
            <a:spLocks/>
          </p:cNvSpPr>
          <p:nvPr/>
        </p:nvSpPr>
        <p:spPr>
          <a:xfrm rot="20490518">
            <a:off x="7810193" y="3386712"/>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a:t>
            </a: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The Rivers of China</a:t>
            </a:r>
          </a:p>
        </p:txBody>
      </p:sp>
      <p:sp>
        <p:nvSpPr>
          <p:cNvPr id="3" name="Rectangle 2"/>
          <p:cNvSpPr/>
          <p:nvPr/>
        </p:nvSpPr>
        <p:spPr>
          <a:xfrm>
            <a:off x="838200" y="1535516"/>
            <a:ext cx="7342496" cy="707886"/>
          </a:xfrm>
          <a:prstGeom prst="rect">
            <a:avLst/>
          </a:prstGeom>
        </p:spPr>
        <p:txBody>
          <a:bodyPr wrap="square">
            <a:spAutoFit/>
          </a:bodyPr>
          <a:lstStyle/>
          <a:p>
            <a:pPr algn="ctr"/>
            <a:r>
              <a:rPr lang="en-US" sz="2000" dirty="0"/>
              <a:t>Rivers also play a major role in China, both for transportation and for irrigation. </a:t>
            </a:r>
            <a:r>
              <a:rPr lang="en-US" sz="2000" dirty="0" smtClean="0"/>
              <a:t>Two </a:t>
            </a:r>
            <a:r>
              <a:rPr lang="en-US" sz="2000" dirty="0"/>
              <a:t>major rivers flow west to east.</a:t>
            </a:r>
          </a:p>
        </p:txBody>
      </p:sp>
      <p:pic>
        <p:nvPicPr>
          <p:cNvPr id="3074" name="Picture 2" descr="Image result for huang he river wide"/>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2323" b="19192"/>
          <a:stretch/>
        </p:blipFill>
        <p:spPr bwMode="auto">
          <a:xfrm>
            <a:off x="-1" y="2734219"/>
            <a:ext cx="9143999" cy="24092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41185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027"/>
          <p:cNvSpPr txBox="1">
            <a:spLocks noRot="1" noChangeArrowheads="1"/>
          </p:cNvSpPr>
          <p:nvPr/>
        </p:nvSpPr>
        <p:spPr>
          <a:xfrm>
            <a:off x="2743200" y="666750"/>
            <a:ext cx="5943600" cy="4038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14400" lvl="2" indent="0" algn="r">
              <a:lnSpc>
                <a:spcPct val="80000"/>
              </a:lnSpc>
              <a:buNone/>
            </a:pPr>
            <a:r>
              <a:rPr lang="en-US" sz="2000" b="1" dirty="0" smtClean="0">
                <a:effectLst>
                  <a:glow rad="101600">
                    <a:schemeClr val="accent6">
                      <a:satMod val="175000"/>
                      <a:alpha val="40000"/>
                    </a:schemeClr>
                  </a:glow>
                </a:effectLst>
              </a:rPr>
              <a:t>Huang </a:t>
            </a:r>
            <a:r>
              <a:rPr lang="en-US" sz="2000" b="1" dirty="0">
                <a:effectLst>
                  <a:glow rad="101600">
                    <a:schemeClr val="accent6">
                      <a:satMod val="175000"/>
                      <a:alpha val="40000"/>
                    </a:schemeClr>
                  </a:glow>
                </a:effectLst>
              </a:rPr>
              <a:t>He or Yellow River</a:t>
            </a:r>
          </a:p>
          <a:p>
            <a:pPr lvl="3" algn="r">
              <a:lnSpc>
                <a:spcPct val="80000"/>
              </a:lnSpc>
              <a:buFont typeface="Wingdings" panose="05000000000000000000" pitchFamily="2" charset="2"/>
              <a:buChar char="Ø"/>
            </a:pPr>
            <a:r>
              <a:rPr lang="en-US" dirty="0"/>
              <a:t>Stretches 3000 mi across N. China</a:t>
            </a:r>
          </a:p>
          <a:p>
            <a:pPr lvl="3" algn="r">
              <a:lnSpc>
                <a:spcPct val="80000"/>
              </a:lnSpc>
              <a:buFont typeface="Wingdings" panose="05000000000000000000" pitchFamily="2" charset="2"/>
              <a:buChar char="Ø"/>
            </a:pPr>
            <a:r>
              <a:rPr lang="en-US" dirty="0"/>
              <a:t>River often floods and leaves layers of silt</a:t>
            </a:r>
          </a:p>
          <a:p>
            <a:pPr lvl="3" algn="r">
              <a:lnSpc>
                <a:spcPct val="80000"/>
              </a:lnSpc>
              <a:buFont typeface="Wingdings" panose="05000000000000000000" pitchFamily="2" charset="2"/>
              <a:buChar char="Ø"/>
            </a:pPr>
            <a:r>
              <a:rPr lang="en-US" dirty="0"/>
              <a:t>Nicknamed “China’s Sorrow” because these floods can be very destructive</a:t>
            </a:r>
          </a:p>
          <a:p>
            <a:pPr marL="914400" lvl="2" indent="0" algn="r">
              <a:lnSpc>
                <a:spcPct val="80000"/>
              </a:lnSpc>
              <a:buNone/>
            </a:pPr>
            <a:endParaRPr lang="en-US" sz="2000" b="1" dirty="0" smtClean="0"/>
          </a:p>
          <a:p>
            <a:pPr marL="914400" lvl="2" indent="0" algn="r">
              <a:lnSpc>
                <a:spcPct val="80000"/>
              </a:lnSpc>
              <a:buNone/>
            </a:pPr>
            <a:r>
              <a:rPr lang="en-US" sz="2000" b="1" dirty="0" smtClean="0">
                <a:effectLst>
                  <a:glow rad="101600">
                    <a:schemeClr val="accent6">
                      <a:satMod val="175000"/>
                      <a:alpha val="40000"/>
                    </a:schemeClr>
                  </a:glow>
                </a:effectLst>
              </a:rPr>
              <a:t>Chang </a:t>
            </a:r>
            <a:r>
              <a:rPr lang="en-US" sz="2000" b="1" dirty="0">
                <a:effectLst>
                  <a:glow rad="101600">
                    <a:schemeClr val="accent6">
                      <a:satMod val="175000"/>
                      <a:alpha val="40000"/>
                    </a:schemeClr>
                  </a:glow>
                </a:effectLst>
              </a:rPr>
              <a:t>Jiang or Yangzi River</a:t>
            </a:r>
          </a:p>
          <a:p>
            <a:pPr lvl="3" algn="r">
              <a:lnSpc>
                <a:spcPct val="80000"/>
              </a:lnSpc>
              <a:buFont typeface="Wingdings" panose="05000000000000000000" pitchFamily="2" charset="2"/>
              <a:buChar char="Ø"/>
            </a:pPr>
            <a:r>
              <a:rPr lang="en-US" dirty="0"/>
              <a:t>Cuts through central China</a:t>
            </a:r>
          </a:p>
          <a:p>
            <a:pPr lvl="3" algn="r">
              <a:lnSpc>
                <a:spcPct val="80000"/>
              </a:lnSpc>
              <a:buFont typeface="Wingdings" panose="05000000000000000000" pitchFamily="2" charset="2"/>
              <a:buChar char="Ø"/>
            </a:pPr>
            <a:r>
              <a:rPr lang="en-US" dirty="0"/>
              <a:t>Third longest river in the world</a:t>
            </a:r>
          </a:p>
          <a:p>
            <a:pPr lvl="3" algn="r">
              <a:lnSpc>
                <a:spcPct val="80000"/>
              </a:lnSpc>
              <a:buFont typeface="Wingdings" panose="05000000000000000000" pitchFamily="2" charset="2"/>
              <a:buChar char="Ø"/>
            </a:pPr>
            <a:r>
              <a:rPr lang="en-US" dirty="0" smtClean="0"/>
              <a:t>River </a:t>
            </a:r>
            <a:r>
              <a:rPr lang="en-US" dirty="0"/>
              <a:t>often floods and leaves layers of silt</a:t>
            </a:r>
          </a:p>
          <a:p>
            <a:pPr lvl="3" algn="r">
              <a:lnSpc>
                <a:spcPct val="80000"/>
              </a:lnSpc>
              <a:buFont typeface="Wingdings" panose="05000000000000000000" pitchFamily="2" charset="2"/>
              <a:buChar char="Ø"/>
            </a:pPr>
            <a:r>
              <a:rPr lang="en-US" dirty="0"/>
              <a:t>Nicknamed “China’s Sorrow” because these floods can be very </a:t>
            </a:r>
            <a:r>
              <a:rPr lang="en-US" dirty="0" smtClean="0"/>
              <a:t>destructive</a:t>
            </a:r>
            <a:endParaRPr lang="en-US" dirty="0"/>
          </a:p>
        </p:txBody>
      </p:sp>
      <p:pic>
        <p:nvPicPr>
          <p:cNvPr id="3074" name="Picture 2" descr="C:\Users\Jim\Desktop\Picture3.jpg"/>
          <p:cNvPicPr>
            <a:picLocks noChangeAspect="1" noChangeArrowheads="1"/>
          </p:cNvPicPr>
          <p:nvPr/>
        </p:nvPicPr>
        <p:blipFill>
          <a:blip r:embed="rId2" cstate="print"/>
          <a:srcRect/>
          <a:stretch>
            <a:fillRect/>
          </a:stretch>
        </p:blipFill>
        <p:spPr bwMode="auto">
          <a:xfrm>
            <a:off x="457200" y="1352550"/>
            <a:ext cx="3829050" cy="2994317"/>
          </a:xfrm>
          <a:prstGeom prst="rect">
            <a:avLst/>
          </a:prstGeom>
          <a:noFill/>
        </p:spPr>
      </p:pic>
    </p:spTree>
    <p:extLst>
      <p:ext uri="{BB962C8B-B14F-4D97-AF65-F5344CB8AC3E}">
        <p14:creationId xmlns:p14="http://schemas.microsoft.com/office/powerpoint/2010/main" xmlns="" val="19497895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52800" y="1902920"/>
            <a:ext cx="5334000" cy="2246769"/>
          </a:xfrm>
          <a:prstGeom prst="rect">
            <a:avLst/>
          </a:prstGeom>
        </p:spPr>
        <p:txBody>
          <a:bodyPr wrap="square">
            <a:spAutoFit/>
          </a:bodyPr>
          <a:lstStyle/>
          <a:p>
            <a:pPr algn="r"/>
            <a:r>
              <a:rPr lang="en-US" sz="2000" dirty="0"/>
              <a:t>Early Settlement and Isolation Archaeologists have found remains of what may be the first inhabitants of China. These hunter-gatherers lived in caves more than 500,000 years ago. Later, farmers </a:t>
            </a:r>
            <a:r>
              <a:rPr lang="en-US" sz="2000" b="1" dirty="0"/>
              <a:t>established</a:t>
            </a:r>
            <a:r>
              <a:rPr lang="en-US" sz="2000" dirty="0"/>
              <a:t> the first permanent settlements on the North China Plain, near the </a:t>
            </a:r>
            <a:r>
              <a:rPr lang="en-US" sz="2000" b="1" dirty="0"/>
              <a:t>Huang He</a:t>
            </a:r>
            <a:r>
              <a:rPr lang="en-US" sz="2000" dirty="0"/>
              <a:t>, or </a:t>
            </a:r>
            <a:r>
              <a:rPr lang="en-US" sz="2000" b="1" dirty="0"/>
              <a:t>Yellow River</a:t>
            </a:r>
            <a:r>
              <a:rPr lang="en-US" sz="2000" dirty="0"/>
              <a:t>.</a:t>
            </a:r>
            <a:r>
              <a:rPr lang="en-US" sz="2000" dirty="0" smtClean="0"/>
              <a:t>.</a:t>
            </a:r>
            <a:endParaRPr lang="en-US" sz="2000" dirty="0"/>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Civilization Begins</a:t>
            </a:r>
          </a:p>
        </p:txBody>
      </p:sp>
      <p:pic>
        <p:nvPicPr>
          <p:cNvPr id="5" name="Picture 14" descr="sanqingshan"/>
          <p:cNvPicPr>
            <a:picLocks noChangeAspect="1" noChangeArrowheads="1"/>
          </p:cNvPicPr>
          <p:nvPr/>
        </p:nvPicPr>
        <p:blipFill>
          <a:blip r:embed="rId2" cstate="print"/>
          <a:srcRect/>
          <a:stretch>
            <a:fillRect/>
          </a:stretch>
        </p:blipFill>
        <p:spPr bwMode="auto">
          <a:xfrm>
            <a:off x="533400" y="1299867"/>
            <a:ext cx="2590800" cy="3452877"/>
          </a:xfrm>
          <a:prstGeom prst="rect">
            <a:avLst/>
          </a:prstGeom>
          <a:noFill/>
          <a:ln w="9525">
            <a:noFill/>
            <a:miter lim="800000"/>
            <a:headEnd/>
            <a:tailEnd/>
          </a:ln>
        </p:spPr>
      </p:pic>
    </p:spTree>
    <p:extLst>
      <p:ext uri="{BB962C8B-B14F-4D97-AF65-F5344CB8AC3E}">
        <p14:creationId xmlns:p14="http://schemas.microsoft.com/office/powerpoint/2010/main" xmlns="" val="2511788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2111</TotalTime>
  <Words>736</Words>
  <Application>Microsoft Office PowerPoint</Application>
  <PresentationFormat>On-screen Show (16:9)</PresentationFormat>
  <Paragraphs>60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WORLD HISTORY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163</cp:revision>
  <dcterms:created xsi:type="dcterms:W3CDTF">2018-08-02T00:45:41Z</dcterms:created>
  <dcterms:modified xsi:type="dcterms:W3CDTF">2018-11-05T01:11:03Z</dcterms:modified>
</cp:coreProperties>
</file>