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78" r:id="rId4"/>
    <p:sldId id="270" r:id="rId5"/>
    <p:sldId id="276" r:id="rId6"/>
    <p:sldId id="279" r:id="rId7"/>
    <p:sldId id="280" r:id="rId8"/>
    <p:sldId id="281" r:id="rId9"/>
    <p:sldId id="282" r:id="rId10"/>
    <p:sldId id="277" r:id="rId11"/>
    <p:sldId id="263" r:id="rId12"/>
    <p:sldId id="259"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8" d="100"/>
          <a:sy n="98" d="100"/>
        </p:scale>
        <p:origin x="-270"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12/2/2015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12/2/2015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12/2/2015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12/2/2015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12/2/2015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12/2/2015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457200" y="1962150"/>
            <a:ext cx="5867400" cy="22860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Response to Literature</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6" name="Subtitle 2"/>
          <p:cNvSpPr>
            <a:spLocks noGrp="1"/>
          </p:cNvSpPr>
          <p:nvPr>
            <p:ph type="subTitle" idx="1"/>
          </p:nvPr>
        </p:nvSpPr>
        <p:spPr>
          <a:xfrm>
            <a:off x="381000" y="39433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pic>
        <p:nvPicPr>
          <p:cNvPr id="6146" name="Picture 2" descr="http://rome.phillipmartin.info/rome_mirror.gif"/>
          <p:cNvPicPr>
            <a:picLocks noChangeAspect="1" noChangeArrowheads="1"/>
          </p:cNvPicPr>
          <p:nvPr/>
        </p:nvPicPr>
        <p:blipFill>
          <a:blip r:embed="rId4" cstate="print">
            <a:lum contrast="10000"/>
          </a:blip>
          <a:srcRect/>
          <a:stretch>
            <a:fillRect/>
          </a:stretch>
        </p:blipFill>
        <p:spPr bwMode="auto">
          <a:xfrm>
            <a:off x="5486400" y="1346099"/>
            <a:ext cx="3295939" cy="3435451"/>
          </a:xfrm>
          <a:prstGeom prst="rect">
            <a:avLst/>
          </a:prstGeom>
          <a:noFill/>
        </p:spPr>
      </p:pic>
      <p:sp>
        <p:nvSpPr>
          <p:cNvPr id="7" name="Subtitle 2"/>
          <p:cNvSpPr txBox="1">
            <a:spLocks/>
          </p:cNvSpPr>
          <p:nvPr/>
        </p:nvSpPr>
        <p:spPr>
          <a:xfrm>
            <a:off x="228600" y="209550"/>
            <a:ext cx="457200" cy="381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b="1" i="0" u="none" strike="noStrike" kern="1200" cap="none" spc="0" normalizeH="0" baseline="0" noProof="0" dirty="0" smtClean="0">
                <a:ln>
                  <a:noFill/>
                </a:ln>
                <a:solidFill>
                  <a:schemeClr val="bg1"/>
                </a:solidFill>
                <a:effectLst/>
                <a:uLnTx/>
                <a:uFillTx/>
                <a:latin typeface="+mn-lt"/>
                <a:ea typeface="+mn-ea"/>
                <a:cs typeface="+mn-cs"/>
              </a:rPr>
              <a:t>Q2</a:t>
            </a:r>
            <a:endParaRPr kumimoji="0" lang="en-US"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Effect transition="in" filter="fade">
                                      <p:cBhvr>
                                        <p:cTn id="19" dur="1000"/>
                                        <p:tgtEl>
                                          <p:spTgt spid="7">
                                            <p:txEl>
                                              <p:pRg st="0" end="0"/>
                                            </p:txEl>
                                          </p:spTgt>
                                        </p:tgtEl>
                                      </p:cBhvr>
                                    </p:animEffect>
                                    <p:anim calcmode="lin" valueType="num">
                                      <p:cBhvr>
                                        <p:cTn id="20"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Time to Get Our Feet Wet...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Rectangle 2"/>
          <p:cNvSpPr/>
          <p:nvPr/>
        </p:nvSpPr>
        <p:spPr>
          <a:xfrm>
            <a:off x="457200" y="1733550"/>
            <a:ext cx="4800600" cy="2677656"/>
          </a:xfrm>
          <a:prstGeom prst="rect">
            <a:avLst/>
          </a:prstGeom>
        </p:spPr>
        <p:txBody>
          <a:bodyPr wrap="square">
            <a:spAutoFit/>
          </a:bodyPr>
          <a:lstStyle/>
          <a:p>
            <a:r>
              <a:rPr lang="en-US" sz="2400" dirty="0" smtClean="0">
                <a:solidFill>
                  <a:schemeClr val="bg1"/>
                </a:solidFill>
              </a:rPr>
              <a:t>You will work in your response to literature by gathering with your team leader and working with your peers for the next four days. Help each other out. Read and complete the activities at the bottom of pages 291-316.</a:t>
            </a:r>
          </a:p>
        </p:txBody>
      </p:sp>
      <p:pic>
        <p:nvPicPr>
          <p:cNvPr id="3074" name="Picture 2" descr="http://fairytales.phillipmartin.info/cl_cinderella.gif"/>
          <p:cNvPicPr>
            <a:picLocks noChangeAspect="1" noChangeArrowheads="1"/>
          </p:cNvPicPr>
          <p:nvPr/>
        </p:nvPicPr>
        <p:blipFill>
          <a:blip r:embed="rId2" cstate="print"/>
          <a:srcRect/>
          <a:stretch>
            <a:fillRect/>
          </a:stretch>
        </p:blipFill>
        <p:spPr bwMode="auto">
          <a:xfrm>
            <a:off x="5257800" y="1422473"/>
            <a:ext cx="3563823" cy="3270230"/>
          </a:xfrm>
          <a:prstGeom prst="rect">
            <a:avLst/>
          </a:prstGeom>
          <a:noFill/>
        </p:spPr>
      </p:pic>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Oval Callout 4"/>
          <p:cNvSpPr/>
          <p:nvPr/>
        </p:nvSpPr>
        <p:spPr>
          <a:xfrm>
            <a:off x="1752600" y="2800350"/>
            <a:ext cx="1371600" cy="533400"/>
          </a:xfrm>
          <a:prstGeom prst="wedgeEllipseCallout">
            <a:avLst>
              <a:gd name="adj1" fmla="val -61840"/>
              <a:gd name="adj2" fmla="val 653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cap="all" dirty="0" smtClean="0">
                <a:solidFill>
                  <a:schemeClr val="tx1">
                    <a:lumMod val="85000"/>
                    <a:lumOff val="15000"/>
                  </a:schemeClr>
                </a:solidFill>
                <a:latin typeface="Comic Sans MS" pitchFamily="66" charset="0"/>
              </a:rPr>
              <a:t>Merry!</a:t>
            </a:r>
          </a:p>
        </p:txBody>
      </p:sp>
      <p:sp>
        <p:nvSpPr>
          <p:cNvPr id="7" name="Rectangle 6"/>
          <p:cNvSpPr/>
          <p:nvPr/>
        </p:nvSpPr>
        <p:spPr>
          <a:xfrm>
            <a:off x="3352800" y="1733550"/>
            <a:ext cx="5410200" cy="2677656"/>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97-102. </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Sentence Problems Review 1</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Sentence Problems Review 2</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Rambling Sentences</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Wordiness</a:t>
            </a:r>
          </a:p>
          <a:p>
            <a:pPr marL="34290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Double Negatives &amp; Incorrect Usage</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8"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9"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10" name="Subtitle 2"/>
          <p:cNvSpPr txBox="1">
            <a:spLocks/>
          </p:cNvSpPr>
          <p:nvPr/>
        </p:nvSpPr>
        <p:spPr>
          <a:xfrm>
            <a:off x="1752600" y="2190750"/>
            <a:ext cx="2895600" cy="10668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Test </a:t>
            </a:r>
            <a:r>
              <a:rPr lang="en-US" sz="5400" b="1" dirty="0" smtClean="0">
                <a:solidFill>
                  <a:schemeClr val="bg1"/>
                </a:solidFill>
                <a:latin typeface="Trajanus Roman" pitchFamily="18" charset="0"/>
              </a:rPr>
              <a:t>#</a:t>
            </a:r>
            <a:r>
              <a:rPr lang="en-US" sz="5400" b="1" dirty="0" smtClean="0">
                <a:solidFill>
                  <a:schemeClr val="bg1"/>
                </a:solidFill>
                <a:latin typeface="UlusalOkul.Com Çizgili" pitchFamily="2" charset="0"/>
              </a:rPr>
              <a:t>2</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11" name="Picture 2" descr="E:\PROFESIONAL\7TH WRITING SMART ROOM KIT 2015-2016\Phillip Martin Clip Art\school_a_plus2.gif"/>
          <p:cNvPicPr>
            <a:picLocks noChangeAspect="1" noChangeArrowheads="1"/>
          </p:cNvPicPr>
          <p:nvPr/>
        </p:nvPicPr>
        <p:blipFill>
          <a:blip r:embed="rId3" cstate="print"/>
          <a:srcRect/>
          <a:stretch>
            <a:fillRect/>
          </a:stretch>
        </p:blipFill>
        <p:spPr bwMode="auto">
          <a:xfrm>
            <a:off x="4800600" y="1352550"/>
            <a:ext cx="2140185" cy="30480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8" name="Subtitle 2"/>
          <p:cNvSpPr>
            <a:spLocks noGrp="1"/>
          </p:cNvSpPr>
          <p:nvPr>
            <p:ph type="subTitle" idx="1"/>
          </p:nvPr>
        </p:nvSpPr>
        <p:spPr>
          <a:xfrm>
            <a:off x="457200" y="1733550"/>
            <a:ext cx="6019800" cy="2971800"/>
          </a:xfrm>
        </p:spPr>
        <p:txBody>
          <a:bodyPr>
            <a:noAutofit/>
          </a:bodyPr>
          <a:lstStyle/>
          <a:p>
            <a:pPr algn="l">
              <a:buFont typeface="Wingdings" pitchFamily="2" charset="2"/>
              <a:buChar char="Ø"/>
            </a:pPr>
            <a:r>
              <a:rPr lang="en-US" sz="2400" dirty="0" smtClean="0">
                <a:solidFill>
                  <a:schemeClr val="bg1"/>
                </a:solidFill>
              </a:rPr>
              <a:t>Understanding what a response essay is</a:t>
            </a:r>
          </a:p>
          <a:p>
            <a:pPr algn="l">
              <a:buFont typeface="Wingdings" pitchFamily="2" charset="2"/>
              <a:buChar char="Ø"/>
            </a:pPr>
            <a:r>
              <a:rPr lang="en-US" sz="2400" dirty="0" smtClean="0">
                <a:solidFill>
                  <a:schemeClr val="bg1"/>
                </a:solidFill>
              </a:rPr>
              <a:t>Understanding  the content and form of response essays</a:t>
            </a:r>
          </a:p>
          <a:p>
            <a:pPr algn="l">
              <a:buFont typeface="Wingdings" pitchFamily="2" charset="2"/>
              <a:buChar char="Ø"/>
            </a:pPr>
            <a:r>
              <a:rPr lang="en-US" sz="2400" dirty="0" smtClean="0">
                <a:solidFill>
                  <a:schemeClr val="bg1"/>
                </a:solidFill>
              </a:rPr>
              <a:t>Planning, drafting, revising, editing, and publishing a response essay</a:t>
            </a:r>
          </a:p>
          <a:p>
            <a:pPr algn="l"/>
            <a:endParaRPr lang="en-US" sz="2400" dirty="0" smtClean="0">
              <a:solidFill>
                <a:schemeClr val="bg1"/>
              </a:solidFill>
            </a:endParaRPr>
          </a:p>
          <a:p>
            <a:pPr algn="l"/>
            <a:r>
              <a:rPr lang="en-US" sz="2400" dirty="0" smtClean="0">
                <a:solidFill>
                  <a:schemeClr val="bg1"/>
                </a:solidFill>
              </a:rPr>
              <a:t>Pages 287-316</a:t>
            </a:r>
          </a:p>
          <a:p>
            <a:pPr algn="l">
              <a:buFont typeface="Wingdings" pitchFamily="2" charset="2"/>
              <a:buChar char="Ø"/>
            </a:pPr>
            <a:endParaRPr lang="en-US" sz="2400" dirty="0">
              <a:solidFill>
                <a:schemeClr val="bg1"/>
              </a:solidFill>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81800" y="1601745"/>
            <a:ext cx="1729978" cy="2992395"/>
          </a:xfrm>
          <a:prstGeom prst="rect">
            <a:avLst/>
          </a:prstGeom>
          <a:noFill/>
          <a:effectLst>
            <a:softEdge rad="12700"/>
          </a:effec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Retell. Interpret. Show.</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1885950"/>
            <a:ext cx="6629400" cy="28194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lang="en-US" sz="2400" dirty="0" smtClean="0">
                <a:solidFill>
                  <a:schemeClr val="bg1"/>
                </a:solidFill>
              </a:rPr>
              <a:t>A </a:t>
            </a:r>
            <a:r>
              <a:rPr lang="en-US" sz="2400" b="1" i="1" dirty="0" smtClean="0">
                <a:solidFill>
                  <a:schemeClr val="bg1"/>
                </a:solidFill>
                <a:effectLst>
                  <a:glow rad="139700">
                    <a:schemeClr val="accent6">
                      <a:satMod val="175000"/>
                      <a:alpha val="40000"/>
                    </a:schemeClr>
                  </a:glow>
                </a:effectLst>
              </a:rPr>
              <a:t>response essay </a:t>
            </a:r>
            <a:r>
              <a:rPr lang="en-US" sz="2400" dirty="0" smtClean="0">
                <a:solidFill>
                  <a:schemeClr val="bg1"/>
                </a:solidFill>
              </a:rPr>
              <a:t>is a short piece of writing in which you:</a:t>
            </a:r>
          </a:p>
          <a:p>
            <a:pPr lvl="0">
              <a:spcBef>
                <a:spcPct val="20000"/>
              </a:spcBef>
              <a:buFont typeface="Wingdings" pitchFamily="2" charset="2"/>
              <a:buChar char="Ø"/>
              <a:defRPr/>
            </a:pPr>
            <a:r>
              <a:rPr lang="en-US" sz="2400" dirty="0" smtClean="0">
                <a:solidFill>
                  <a:schemeClr val="bg1"/>
                </a:solidFill>
                <a:effectLst>
                  <a:glow rad="139700">
                    <a:schemeClr val="accent4">
                      <a:satMod val="175000"/>
                      <a:alpha val="40000"/>
                    </a:schemeClr>
                  </a:glow>
                </a:effectLst>
              </a:rPr>
              <a:t>Retell key events in a story</a:t>
            </a:r>
          </a:p>
          <a:p>
            <a:pPr lvl="0">
              <a:spcBef>
                <a:spcPct val="20000"/>
              </a:spcBef>
              <a:buFont typeface="Wingdings" pitchFamily="2" charset="2"/>
              <a:buChar char="Ø"/>
              <a:defRPr/>
            </a:pPr>
            <a:r>
              <a:rPr kumimoji="0" lang="en-US" sz="2400" b="0" i="0" u="none" strike="noStrike" kern="1200" cap="none" spc="0" normalizeH="0" baseline="0" noProof="0" dirty="0" smtClean="0">
                <a:ln>
                  <a:noFill/>
                </a:ln>
                <a:solidFill>
                  <a:schemeClr val="bg1"/>
                </a:solidFill>
                <a:effectLst>
                  <a:glow rad="139700">
                    <a:schemeClr val="accent4">
                      <a:satMod val="175000"/>
                      <a:alpha val="40000"/>
                    </a:schemeClr>
                  </a:glow>
                </a:effectLst>
                <a:uLnTx/>
                <a:uFillTx/>
                <a:latin typeface="+mn-lt"/>
                <a:ea typeface="+mn-ea"/>
                <a:cs typeface="+mn-cs"/>
              </a:rPr>
              <a:t>Interpret</a:t>
            </a:r>
            <a:r>
              <a:rPr kumimoji="0" lang="en-US" sz="2400" b="0" i="0" u="none" strike="noStrike" kern="1200" cap="none" spc="0" normalizeH="0" noProof="0" dirty="0" smtClean="0">
                <a:ln>
                  <a:noFill/>
                </a:ln>
                <a:solidFill>
                  <a:schemeClr val="bg1"/>
                </a:solidFill>
                <a:effectLst>
                  <a:glow rad="139700">
                    <a:schemeClr val="accent4">
                      <a:satMod val="175000"/>
                      <a:alpha val="40000"/>
                    </a:schemeClr>
                  </a:glow>
                </a:effectLst>
                <a:uLnTx/>
                <a:uFillTx/>
                <a:latin typeface="+mn-lt"/>
                <a:ea typeface="+mn-ea"/>
                <a:cs typeface="+mn-cs"/>
              </a:rPr>
              <a:t> the theme of s story</a:t>
            </a:r>
          </a:p>
          <a:p>
            <a:pPr lvl="0">
              <a:spcBef>
                <a:spcPct val="20000"/>
              </a:spcBef>
              <a:buFont typeface="Wingdings" pitchFamily="2" charset="2"/>
              <a:buChar char="Ø"/>
              <a:defRPr/>
            </a:pPr>
            <a:r>
              <a:rPr lang="en-US" sz="2400" baseline="0" dirty="0" smtClean="0">
                <a:solidFill>
                  <a:schemeClr val="bg1"/>
                </a:solidFill>
                <a:effectLst>
                  <a:glow rad="139700">
                    <a:schemeClr val="accent4">
                      <a:satMod val="175000"/>
                      <a:alpha val="40000"/>
                    </a:schemeClr>
                  </a:glow>
                </a:effectLst>
              </a:rPr>
              <a:t>Show how the development of the main character</a:t>
            </a:r>
            <a:r>
              <a:rPr lang="en-US" sz="2400" dirty="0" smtClean="0">
                <a:solidFill>
                  <a:schemeClr val="bg1"/>
                </a:solidFill>
                <a:effectLst>
                  <a:glow rad="139700">
                    <a:schemeClr val="accent4">
                      <a:satMod val="175000"/>
                      <a:alpha val="40000"/>
                    </a:schemeClr>
                  </a:glow>
                </a:effectLst>
              </a:rPr>
              <a:t> relates to the development of the theme</a:t>
            </a:r>
            <a:endParaRPr kumimoji="0" lang="en-US" sz="2400" b="0" i="0" u="none" strike="noStrike" kern="1200" cap="none" spc="0" normalizeH="0" baseline="0" noProof="0" dirty="0" smtClean="0">
              <a:ln>
                <a:noFill/>
              </a:ln>
              <a:solidFill>
                <a:schemeClr val="bg1"/>
              </a:solidFill>
              <a:effectLst>
                <a:glow rad="139700">
                  <a:schemeClr val="accent4">
                    <a:satMod val="175000"/>
                    <a:alpha val="40000"/>
                  </a:schemeClr>
                </a:glow>
              </a:effectLst>
              <a:uLnTx/>
              <a:uFillTx/>
              <a:latin typeface="+mn-lt"/>
              <a:ea typeface="+mn-ea"/>
              <a:cs typeface="+mn-cs"/>
            </a:endParaRPr>
          </a:p>
        </p:txBody>
      </p:sp>
      <p:pic>
        <p:nvPicPr>
          <p:cNvPr id="7170" name="Picture 2" descr="http://cliparts.co/cliparts/8cG/EnA/8cGEnAq6i.gif"/>
          <p:cNvPicPr>
            <a:picLocks noChangeAspect="1" noChangeArrowheads="1"/>
          </p:cNvPicPr>
          <p:nvPr/>
        </p:nvPicPr>
        <p:blipFill>
          <a:blip r:embed="rId2" cstate="print"/>
          <a:srcRect/>
          <a:stretch>
            <a:fillRect/>
          </a:stretch>
        </p:blipFill>
        <p:spPr bwMode="auto">
          <a:xfrm>
            <a:off x="6858000" y="1504950"/>
            <a:ext cx="1905000" cy="3391319"/>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657350"/>
            <a:ext cx="8229600" cy="1200329"/>
          </a:xfrm>
          <a:prstGeom prst="rect">
            <a:avLst/>
          </a:prstGeom>
        </p:spPr>
        <p:txBody>
          <a:bodyPr wrap="square">
            <a:spAutoFit/>
          </a:bodyPr>
          <a:lstStyle/>
          <a:p>
            <a:pPr algn="ctr"/>
            <a:r>
              <a:rPr lang="en-US" sz="2400" dirty="0" smtClean="0">
                <a:solidFill>
                  <a:schemeClr val="bg1"/>
                </a:solidFill>
              </a:rPr>
              <a:t>Don’t be intimidated by the word “interpreting”. The word just means </a:t>
            </a:r>
            <a:r>
              <a:rPr lang="en-US" sz="2400" b="1" dirty="0" smtClean="0">
                <a:solidFill>
                  <a:schemeClr val="bg1"/>
                </a:solidFill>
                <a:effectLst>
                  <a:glow rad="101600">
                    <a:schemeClr val="accent6">
                      <a:satMod val="175000"/>
                      <a:alpha val="40000"/>
                    </a:schemeClr>
                  </a:glow>
                </a:effectLst>
              </a:rPr>
              <a:t>examining</a:t>
            </a:r>
            <a:r>
              <a:rPr lang="en-US" sz="2400" dirty="0" smtClean="0">
                <a:solidFill>
                  <a:schemeClr val="bg1"/>
                </a:solidFill>
              </a:rPr>
              <a:t> important events in a story and </a:t>
            </a:r>
            <a:r>
              <a:rPr lang="en-US" sz="2400" b="1" dirty="0" smtClean="0">
                <a:solidFill>
                  <a:schemeClr val="bg1"/>
                </a:solidFill>
                <a:effectLst>
                  <a:glow rad="101600">
                    <a:schemeClr val="accent6">
                      <a:satMod val="175000"/>
                      <a:alpha val="40000"/>
                    </a:schemeClr>
                  </a:glow>
                </a:effectLst>
              </a:rPr>
              <a:t>understanding</a:t>
            </a:r>
            <a:r>
              <a:rPr lang="en-US" sz="2400" dirty="0" smtClean="0">
                <a:solidFill>
                  <a:schemeClr val="bg1"/>
                </a:solidFill>
              </a:rPr>
              <a:t> how they reveal a message about life or human nature.</a:t>
            </a:r>
          </a:p>
        </p:txBody>
      </p:sp>
      <p:sp>
        <p:nvSpPr>
          <p:cNvPr id="4"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The Response Essay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6" name="Picture 2" descr="E:\PROFESIONAL\7TH WRITING SMART ROOM KIT 2015-2016\Phillip Martin Clip Art\wh_knight.gif"/>
          <p:cNvPicPr>
            <a:picLocks noChangeAspect="1" noChangeArrowheads="1"/>
          </p:cNvPicPr>
          <p:nvPr/>
        </p:nvPicPr>
        <p:blipFill>
          <a:blip r:embed="rId2" cstate="print"/>
          <a:srcRect/>
          <a:stretch>
            <a:fillRect/>
          </a:stretch>
        </p:blipFill>
        <p:spPr bwMode="auto">
          <a:xfrm>
            <a:off x="3352800" y="2876550"/>
            <a:ext cx="2416578" cy="214312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The Response Essay</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3276600" y="1733550"/>
            <a:ext cx="5410200" cy="1981200"/>
          </a:xfrm>
          <a:prstGeom prst="rect">
            <a:avLst/>
          </a:prstGeom>
        </p:spPr>
        <p:txBody>
          <a:bodyPr>
            <a:noAutofit/>
          </a:bodyPr>
          <a:lstStyle/>
          <a:p>
            <a:pPr marL="342900" lvl="0" indent="-342900" algn="r">
              <a:spcBef>
                <a:spcPct val="20000"/>
              </a:spcBef>
            </a:pPr>
            <a:r>
              <a:rPr lang="en-US" sz="2400" dirty="0" smtClean="0">
                <a:solidFill>
                  <a:schemeClr val="bg1"/>
                </a:solidFill>
              </a:rPr>
              <a:t>To better understand response essays read the sample, </a:t>
            </a:r>
            <a:r>
              <a:rPr lang="en-US" sz="2400" i="1" dirty="0" smtClean="0">
                <a:solidFill>
                  <a:schemeClr val="bg1"/>
                </a:solidFill>
              </a:rPr>
              <a:t>Esperanza Rising</a:t>
            </a:r>
            <a:r>
              <a:rPr lang="en-US" sz="2400" dirty="0" smtClean="0">
                <a:solidFill>
                  <a:schemeClr val="bg1"/>
                </a:solidFill>
              </a:rPr>
              <a:t>, in pages 289-290 and complete the </a:t>
            </a:r>
            <a:r>
              <a:rPr lang="en-US" sz="2400" i="1" dirty="0" smtClean="0">
                <a:solidFill>
                  <a:schemeClr val="bg1"/>
                </a:solidFill>
                <a:effectLst>
                  <a:glow rad="101600">
                    <a:schemeClr val="accent2">
                      <a:satMod val="175000"/>
                      <a:alpha val="40000"/>
                    </a:schemeClr>
                  </a:glow>
                </a:effectLst>
              </a:rPr>
              <a:t>Respond to the Reading</a:t>
            </a:r>
            <a:r>
              <a:rPr lang="en-US" sz="2400" dirty="0" smtClean="0">
                <a:solidFill>
                  <a:schemeClr val="bg1"/>
                </a:solidFill>
              </a:rPr>
              <a:t> activity. A discussion will ensue in 15 minutes.</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pic>
        <p:nvPicPr>
          <p:cNvPr id="5122" name="Picture 2" descr="http://costumes.phillipmartin.info/mexico_paper_flowers.gif"/>
          <p:cNvPicPr>
            <a:picLocks noChangeAspect="1" noChangeArrowheads="1"/>
          </p:cNvPicPr>
          <p:nvPr/>
        </p:nvPicPr>
        <p:blipFill>
          <a:blip r:embed="rId2" cstate="print"/>
          <a:srcRect/>
          <a:stretch>
            <a:fillRect/>
          </a:stretch>
        </p:blipFill>
        <p:spPr bwMode="auto">
          <a:xfrm>
            <a:off x="385039" y="1428750"/>
            <a:ext cx="3530538" cy="3352800"/>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PROFESIONAL\7TH WRITING SMART ROOM KIT 2015-2016\Phillip Martin Clip Art\holy_family.gif"/>
          <p:cNvPicPr>
            <a:picLocks noChangeAspect="1" noChangeArrowheads="1"/>
          </p:cNvPicPr>
          <p:nvPr/>
        </p:nvPicPr>
        <p:blipFill>
          <a:blip r:embed="rId2" cstate="print"/>
          <a:srcRect/>
          <a:stretch>
            <a:fillRect/>
          </a:stretch>
        </p:blipFill>
        <p:spPr bwMode="auto">
          <a:xfrm>
            <a:off x="228600" y="1428750"/>
            <a:ext cx="2821671" cy="3200400"/>
          </a:xfrm>
          <a:prstGeom prst="rect">
            <a:avLst/>
          </a:prstGeom>
          <a:noFill/>
        </p:spPr>
      </p:pic>
      <p:sp>
        <p:nvSpPr>
          <p:cNvPr id="3" name="Subtitle 2"/>
          <p:cNvSpPr txBox="1">
            <a:spLocks/>
          </p:cNvSpPr>
          <p:nvPr/>
        </p:nvSpPr>
        <p:spPr>
          <a:xfrm>
            <a:off x="457200" y="133350"/>
            <a:ext cx="7086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Patterns of Organization</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Subtitle 2"/>
          <p:cNvSpPr txBox="1">
            <a:spLocks/>
          </p:cNvSpPr>
          <p:nvPr/>
        </p:nvSpPr>
        <p:spPr>
          <a:xfrm>
            <a:off x="2819400" y="1428750"/>
            <a:ext cx="5943600" cy="3200400"/>
          </a:xfrm>
          <a:prstGeom prst="rect">
            <a:avLst/>
          </a:prstGeom>
        </p:spPr>
        <p:txBody>
          <a:bodyPr>
            <a:noAutofit/>
          </a:bodyPr>
          <a:lstStyle/>
          <a:p>
            <a:pPr marL="342900" lvl="0" indent="-342900" algn="r">
              <a:spcBef>
                <a:spcPct val="20000"/>
              </a:spcBef>
            </a:pPr>
            <a:r>
              <a:rPr lang="en-US" sz="2400" dirty="0" smtClean="0">
                <a:solidFill>
                  <a:schemeClr val="bg1"/>
                </a:solidFill>
              </a:rPr>
              <a:t>To better organize your response essay remember that they could include:</a:t>
            </a:r>
          </a:p>
          <a:p>
            <a:pPr marL="342900" lvl="0" indent="-342900" algn="r">
              <a:spcBef>
                <a:spcPct val="20000"/>
              </a:spcBef>
              <a:buFont typeface="Wingdings" pitchFamily="2" charset="2"/>
              <a:buChar char="Ø"/>
            </a:pPr>
            <a:r>
              <a:rPr kumimoji="0" lang="en-US" sz="2400" b="0" i="0" u="none" strike="noStrike" kern="1200" cap="none" spc="0" normalizeH="0" baseline="0" noProof="0" dirty="0" smtClean="0">
                <a:ln>
                  <a:noFill/>
                </a:ln>
                <a:solidFill>
                  <a:schemeClr val="bg1"/>
                </a:solidFill>
                <a:effectLst>
                  <a:glow rad="101600">
                    <a:schemeClr val="accent6">
                      <a:satMod val="175000"/>
                      <a:alpha val="40000"/>
                    </a:schemeClr>
                  </a:glow>
                </a:effectLst>
                <a:uLnTx/>
                <a:uFillTx/>
                <a:latin typeface="+mn-lt"/>
                <a:ea typeface="+mn-ea"/>
                <a:cs typeface="+mn-cs"/>
              </a:rPr>
              <a:t>Chronological</a:t>
            </a:r>
            <a:r>
              <a:rPr kumimoji="0" lang="en-US" sz="2400" b="0" i="0" u="none" strike="noStrike" kern="1200" cap="none" spc="0" normalizeH="0" noProof="0" dirty="0" smtClean="0">
                <a:ln>
                  <a:noFill/>
                </a:ln>
                <a:solidFill>
                  <a:schemeClr val="bg1"/>
                </a:solidFill>
                <a:effectLst>
                  <a:glow rad="101600">
                    <a:schemeClr val="accent6">
                      <a:satMod val="175000"/>
                      <a:alpha val="40000"/>
                    </a:schemeClr>
                  </a:glow>
                </a:effectLst>
                <a:uLnTx/>
                <a:uFillTx/>
                <a:latin typeface="+mn-lt"/>
                <a:ea typeface="+mn-ea"/>
                <a:cs typeface="+mn-cs"/>
              </a:rPr>
              <a:t> Order </a:t>
            </a:r>
            <a:r>
              <a:rPr kumimoji="0" lang="en-US" sz="2400" b="0" i="0" u="none" strike="noStrike" kern="1200" cap="none" spc="0" normalizeH="0" noProof="0" dirty="0" smtClean="0">
                <a:ln>
                  <a:noFill/>
                </a:ln>
                <a:solidFill>
                  <a:schemeClr val="bg1"/>
                </a:solidFill>
                <a:effectLst/>
                <a:uLnTx/>
                <a:uFillTx/>
                <a:latin typeface="+mn-lt"/>
                <a:ea typeface="+mn-ea"/>
                <a:cs typeface="+mn-cs"/>
              </a:rPr>
              <a:t>- or the order in which they happen over time</a:t>
            </a:r>
          </a:p>
          <a:p>
            <a:pPr marL="342900" lvl="0" indent="-342900" algn="r">
              <a:spcBef>
                <a:spcPct val="20000"/>
              </a:spcBef>
              <a:buFont typeface="Wingdings" pitchFamily="2" charset="2"/>
              <a:buChar char="Ø"/>
            </a:pPr>
            <a:r>
              <a:rPr lang="en-US" sz="2400" baseline="0" dirty="0" smtClean="0">
                <a:solidFill>
                  <a:schemeClr val="bg1"/>
                </a:solidFill>
                <a:effectLst>
                  <a:glow rad="101600">
                    <a:schemeClr val="accent6">
                      <a:satMod val="175000"/>
                      <a:alpha val="40000"/>
                    </a:schemeClr>
                  </a:glow>
                </a:effectLst>
              </a:rPr>
              <a:t>Order</a:t>
            </a:r>
            <a:r>
              <a:rPr lang="en-US" sz="2400" dirty="0" smtClean="0">
                <a:solidFill>
                  <a:schemeClr val="bg1"/>
                </a:solidFill>
                <a:effectLst>
                  <a:glow rad="101600">
                    <a:schemeClr val="accent6">
                      <a:satMod val="175000"/>
                      <a:alpha val="40000"/>
                    </a:schemeClr>
                  </a:glow>
                </a:effectLst>
              </a:rPr>
              <a:t> of Location </a:t>
            </a:r>
            <a:r>
              <a:rPr lang="en-US" sz="2400" dirty="0" smtClean="0">
                <a:solidFill>
                  <a:schemeClr val="bg1"/>
                </a:solidFill>
              </a:rPr>
              <a:t>- or in the spatial relations things have with one another</a:t>
            </a:r>
          </a:p>
          <a:p>
            <a:pPr marL="342900" lvl="0" indent="-342900" algn="r">
              <a:spcBef>
                <a:spcPct val="20000"/>
              </a:spcBef>
              <a:buFont typeface="Wingdings" pitchFamily="2" charset="2"/>
              <a:buChar char="Ø"/>
            </a:pPr>
            <a:r>
              <a:rPr kumimoji="0" lang="en-US" sz="2400" b="0" i="0" u="none" strike="noStrike" kern="1200" cap="none" spc="0" normalizeH="0" baseline="0" noProof="0" dirty="0" smtClean="0">
                <a:ln>
                  <a:noFill/>
                </a:ln>
                <a:solidFill>
                  <a:schemeClr val="bg1"/>
                </a:solidFill>
                <a:effectLst>
                  <a:glow rad="101600">
                    <a:schemeClr val="accent6">
                      <a:satMod val="175000"/>
                      <a:alpha val="40000"/>
                    </a:schemeClr>
                  </a:glow>
                </a:effectLst>
                <a:uLnTx/>
                <a:uFillTx/>
                <a:latin typeface="+mn-lt"/>
                <a:ea typeface="+mn-ea"/>
                <a:cs typeface="+mn-cs"/>
              </a:rPr>
              <a:t>Logical</a:t>
            </a:r>
            <a:r>
              <a:rPr kumimoji="0" lang="en-US" sz="2400" b="0" i="0" u="none" strike="noStrike" kern="1200" cap="none" spc="0" normalizeH="0" noProof="0" dirty="0" smtClean="0">
                <a:ln>
                  <a:noFill/>
                </a:ln>
                <a:solidFill>
                  <a:schemeClr val="bg1"/>
                </a:solidFill>
                <a:effectLst>
                  <a:glow rad="101600">
                    <a:schemeClr val="accent6">
                      <a:satMod val="175000"/>
                      <a:alpha val="40000"/>
                    </a:schemeClr>
                  </a:glow>
                </a:effectLst>
                <a:uLnTx/>
                <a:uFillTx/>
                <a:latin typeface="+mn-lt"/>
                <a:ea typeface="+mn-ea"/>
                <a:cs typeface="+mn-cs"/>
              </a:rPr>
              <a:t> Order</a:t>
            </a:r>
            <a:r>
              <a:rPr kumimoji="0" lang="en-US" sz="2400" b="0" i="0" u="none" strike="noStrike" kern="1200" cap="none" spc="0" normalizeH="0" noProof="0" dirty="0" smtClean="0">
                <a:ln>
                  <a:noFill/>
                </a:ln>
                <a:solidFill>
                  <a:schemeClr val="bg1"/>
                </a:solidFill>
                <a:effectLst/>
                <a:uLnTx/>
                <a:uFillTx/>
                <a:latin typeface="+mn-lt"/>
                <a:ea typeface="+mn-ea"/>
                <a:cs typeface="+mn-cs"/>
              </a:rPr>
              <a:t> - or the order in which they make more sense</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Responding to Literature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Rectangle 2"/>
          <p:cNvSpPr/>
          <p:nvPr/>
        </p:nvSpPr>
        <p:spPr>
          <a:xfrm>
            <a:off x="457200" y="1733550"/>
            <a:ext cx="4724400" cy="2677656"/>
          </a:xfrm>
          <a:prstGeom prst="rect">
            <a:avLst/>
          </a:prstGeom>
        </p:spPr>
        <p:txBody>
          <a:bodyPr wrap="square">
            <a:spAutoFit/>
          </a:bodyPr>
          <a:lstStyle/>
          <a:p>
            <a:r>
              <a:rPr lang="en-US" sz="2400" dirty="0" smtClean="0">
                <a:solidFill>
                  <a:schemeClr val="bg1"/>
                </a:solidFill>
              </a:rPr>
              <a:t>Your new “mission” will be the creation of an essay responding to a literary work of your choice. Bring in your book tomorrow to use as a reference for this task. Maybe the one you used for your book report will do!</a:t>
            </a:r>
          </a:p>
        </p:txBody>
      </p:sp>
      <p:pic>
        <p:nvPicPr>
          <p:cNvPr id="4"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410200" y="1123950"/>
            <a:ext cx="3296606" cy="3590926"/>
          </a:xfrm>
          <a:prstGeom prst="rect">
            <a:avLst/>
          </a:prstGeom>
          <a:noFill/>
          <a:ln w="9525">
            <a:noFill/>
            <a:miter lim="800000"/>
            <a:headEnd/>
            <a:tailEnd/>
          </a:ln>
          <a:effectLst/>
        </p:spPr>
      </p:pic>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657350"/>
            <a:ext cx="5486400" cy="2677656"/>
          </a:xfrm>
          <a:prstGeom prst="rect">
            <a:avLst/>
          </a:prstGeom>
        </p:spPr>
        <p:txBody>
          <a:bodyPr wrap="square">
            <a:spAutoFit/>
          </a:bodyPr>
          <a:lstStyle/>
          <a:p>
            <a:pPr algn="ctr"/>
            <a:r>
              <a:rPr lang="en-US" sz="2400" dirty="0" smtClean="0">
                <a:solidFill>
                  <a:schemeClr val="bg1"/>
                </a:solidFill>
              </a:rPr>
              <a:t>To better understand and interpret a story, keep the following principle in mind: </a:t>
            </a:r>
            <a:r>
              <a:rPr lang="en-US" sz="2400" b="1" dirty="0" smtClean="0">
                <a:solidFill>
                  <a:schemeClr val="bg1"/>
                </a:solidFill>
                <a:effectLst>
                  <a:glow rad="101600">
                    <a:schemeClr val="accent6">
                      <a:satMod val="175000"/>
                      <a:alpha val="40000"/>
                    </a:schemeClr>
                  </a:glow>
                </a:effectLst>
              </a:rPr>
              <a:t>EVERY</a:t>
            </a:r>
            <a:r>
              <a:rPr lang="en-US" sz="2400" dirty="0" smtClean="0">
                <a:solidFill>
                  <a:schemeClr val="bg1"/>
                </a:solidFill>
              </a:rPr>
              <a:t> story, ever told is about </a:t>
            </a:r>
            <a:r>
              <a:rPr lang="en-US" sz="2400" b="1" dirty="0" smtClean="0">
                <a:solidFill>
                  <a:schemeClr val="bg1"/>
                </a:solidFill>
                <a:effectLst>
                  <a:glow rad="101600">
                    <a:schemeClr val="accent4">
                      <a:satMod val="175000"/>
                      <a:alpha val="40000"/>
                    </a:schemeClr>
                  </a:glow>
                </a:effectLst>
              </a:rPr>
              <a:t>SOMEONE</a:t>
            </a:r>
            <a:r>
              <a:rPr lang="en-US" sz="2400" dirty="0" smtClean="0">
                <a:solidFill>
                  <a:schemeClr val="bg1"/>
                </a:solidFill>
              </a:rPr>
              <a:t>, that </a:t>
            </a:r>
            <a:r>
              <a:rPr lang="en-US" sz="2400" b="1" dirty="0" smtClean="0">
                <a:solidFill>
                  <a:schemeClr val="bg1"/>
                </a:solidFill>
                <a:effectLst>
                  <a:glow rad="101600">
                    <a:schemeClr val="accent6">
                      <a:satMod val="175000"/>
                      <a:alpha val="40000"/>
                    </a:schemeClr>
                  </a:glow>
                </a:effectLst>
              </a:rPr>
              <a:t>WANTED</a:t>
            </a:r>
            <a:r>
              <a:rPr lang="en-US" sz="2400" dirty="0" smtClean="0">
                <a:solidFill>
                  <a:schemeClr val="bg1"/>
                </a:solidFill>
              </a:rPr>
              <a:t> something, </a:t>
            </a:r>
            <a:r>
              <a:rPr lang="en-US" sz="2400" b="1" dirty="0" smtClean="0">
                <a:solidFill>
                  <a:schemeClr val="bg1"/>
                </a:solidFill>
                <a:effectLst>
                  <a:glow rad="101600">
                    <a:schemeClr val="accent4">
                      <a:satMod val="175000"/>
                      <a:alpha val="40000"/>
                    </a:schemeClr>
                  </a:glow>
                </a:effectLst>
              </a:rPr>
              <a:t>BUT</a:t>
            </a:r>
            <a:r>
              <a:rPr lang="en-US" sz="2400" dirty="0" smtClean="0">
                <a:solidFill>
                  <a:schemeClr val="bg1"/>
                </a:solidFill>
              </a:rPr>
              <a:t> someone or something got in the way to </a:t>
            </a:r>
            <a:r>
              <a:rPr lang="en-US" sz="2400" b="1" dirty="0" smtClean="0">
                <a:solidFill>
                  <a:schemeClr val="bg1"/>
                </a:solidFill>
              </a:rPr>
              <a:t>OPPOSE</a:t>
            </a:r>
            <a:r>
              <a:rPr lang="en-US" sz="2400" dirty="0" smtClean="0">
                <a:solidFill>
                  <a:schemeClr val="bg1"/>
                </a:solidFill>
              </a:rPr>
              <a:t> this, </a:t>
            </a:r>
            <a:r>
              <a:rPr lang="en-US" sz="2400" b="1" dirty="0" smtClean="0">
                <a:solidFill>
                  <a:schemeClr val="bg1"/>
                </a:solidFill>
                <a:effectLst>
                  <a:glow rad="101600">
                    <a:schemeClr val="accent6">
                      <a:satMod val="175000"/>
                      <a:alpha val="40000"/>
                    </a:schemeClr>
                  </a:glow>
                </a:effectLst>
              </a:rPr>
              <a:t>SO</a:t>
            </a:r>
            <a:r>
              <a:rPr lang="en-US" sz="2400" dirty="0" smtClean="0">
                <a:solidFill>
                  <a:schemeClr val="bg1"/>
                </a:solidFill>
              </a:rPr>
              <a:t> this </a:t>
            </a:r>
            <a:r>
              <a:rPr lang="en-US" sz="2400" b="1" dirty="0" smtClean="0">
                <a:solidFill>
                  <a:schemeClr val="bg1"/>
                </a:solidFill>
                <a:effectLst>
                  <a:glow rad="101600">
                    <a:schemeClr val="accent4">
                      <a:satMod val="175000"/>
                      <a:alpha val="40000"/>
                    </a:schemeClr>
                  </a:glow>
                </a:effectLst>
              </a:rPr>
              <a:t>SOMEONE</a:t>
            </a:r>
            <a:r>
              <a:rPr lang="en-US" sz="2400" dirty="0" smtClean="0">
                <a:solidFill>
                  <a:schemeClr val="bg1"/>
                </a:solidFill>
              </a:rPr>
              <a:t> had to struggle to </a:t>
            </a:r>
            <a:r>
              <a:rPr lang="en-US" sz="2400" b="1" dirty="0" smtClean="0">
                <a:solidFill>
                  <a:schemeClr val="bg1"/>
                </a:solidFill>
                <a:effectLst>
                  <a:glow rad="101600">
                    <a:schemeClr val="accent6">
                      <a:satMod val="175000"/>
                      <a:alpha val="40000"/>
                    </a:schemeClr>
                  </a:glow>
                </a:effectLst>
              </a:rPr>
              <a:t>GET</a:t>
            </a:r>
            <a:r>
              <a:rPr lang="en-US" sz="2400" dirty="0" smtClean="0">
                <a:solidFill>
                  <a:schemeClr val="bg1"/>
                </a:solidFill>
              </a:rPr>
              <a:t> it.</a:t>
            </a:r>
          </a:p>
        </p:txBody>
      </p:sp>
      <p:sp>
        <p:nvSpPr>
          <p:cNvPr id="3"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About stories...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657350"/>
            <a:ext cx="5486400" cy="2677656"/>
          </a:xfrm>
          <a:prstGeom prst="rect">
            <a:avLst/>
          </a:prstGeom>
        </p:spPr>
        <p:txBody>
          <a:bodyPr wrap="square">
            <a:spAutoFit/>
          </a:bodyPr>
          <a:lstStyle/>
          <a:p>
            <a:pPr algn="ctr"/>
            <a:r>
              <a:rPr lang="en-US" sz="2400" dirty="0" smtClean="0">
                <a:solidFill>
                  <a:schemeClr val="bg1"/>
                </a:solidFill>
              </a:rPr>
              <a:t>In other words, look at a story as the account of a </a:t>
            </a:r>
            <a:r>
              <a:rPr lang="en-US" sz="2400" b="1" dirty="0" smtClean="0">
                <a:solidFill>
                  <a:schemeClr val="bg1"/>
                </a:solidFill>
                <a:effectLst>
                  <a:glow rad="101600">
                    <a:schemeClr val="accent4">
                      <a:satMod val="175000"/>
                      <a:alpha val="40000"/>
                    </a:schemeClr>
                  </a:glow>
                </a:effectLst>
              </a:rPr>
              <a:t>PROBLEM</a:t>
            </a:r>
            <a:r>
              <a:rPr lang="en-US" sz="2400" dirty="0" smtClean="0">
                <a:solidFill>
                  <a:schemeClr val="bg1"/>
                </a:solidFill>
              </a:rPr>
              <a:t> that had to be solved or overcome.</a:t>
            </a:r>
          </a:p>
          <a:p>
            <a:pPr algn="ctr"/>
            <a:endParaRPr lang="en-US" sz="2400" dirty="0" smtClean="0">
              <a:solidFill>
                <a:schemeClr val="bg1"/>
              </a:solidFill>
            </a:endParaRPr>
          </a:p>
          <a:p>
            <a:pPr algn="ctr"/>
            <a:r>
              <a:rPr lang="en-US" sz="2400" dirty="0" smtClean="0">
                <a:solidFill>
                  <a:schemeClr val="bg1"/>
                </a:solidFill>
              </a:rPr>
              <a:t>If you approach stories in this manner, you’ll be capable of better interpreting any narrative! </a:t>
            </a:r>
          </a:p>
        </p:txBody>
      </p:sp>
      <p:sp>
        <p:nvSpPr>
          <p:cNvPr id="3" name="Subtitle 2"/>
          <p:cNvSpPr txBox="1">
            <a:spLocks/>
          </p:cNvSpPr>
          <p:nvPr/>
        </p:nvSpPr>
        <p:spPr>
          <a:xfrm>
            <a:off x="457200" y="133350"/>
            <a:ext cx="7315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About stories...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896</TotalTime>
  <Words>436</Words>
  <Application>Microsoft Office PowerPoint</Application>
  <PresentationFormat>On-screen Show (16:9)</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179</cp:revision>
  <dcterms:created xsi:type="dcterms:W3CDTF">2014-07-21T19:21:28Z</dcterms:created>
  <dcterms:modified xsi:type="dcterms:W3CDTF">2015-12-02T18:19:24Z</dcterms:modified>
</cp:coreProperties>
</file>