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80" r:id="rId5"/>
    <p:sldId id="266" r:id="rId6"/>
    <p:sldId id="261" r:id="rId7"/>
    <p:sldId id="281" r:id="rId8"/>
    <p:sldId id="270" r:id="rId9"/>
    <p:sldId id="282" r:id="rId10"/>
    <p:sldId id="287" r:id="rId11"/>
    <p:sldId id="283" r:id="rId12"/>
    <p:sldId id="284" r:id="rId13"/>
    <p:sldId id="288" r:id="rId14"/>
    <p:sldId id="285" r:id="rId15"/>
    <p:sldId id="290" r:id="rId16"/>
    <p:sldId id="289" r:id="rId17"/>
    <p:sldId id="274" r:id="rId18"/>
    <p:sldId id="286" r:id="rId19"/>
    <p:sldId id="263"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49" d="100"/>
          <a:sy n="149" d="100"/>
        </p:scale>
        <p:origin x="426"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10/30/2018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10/30/2018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10/30/2018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10/30/2018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qsuqbPda5uo"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a:blip r:embed="rId2" cstate="print"/>
          <a:srcRect l="19152" r="7965"/>
          <a:stretch>
            <a:fillRect/>
          </a:stretch>
        </p:blipFill>
        <p:spPr bwMode="auto">
          <a:xfrm>
            <a:off x="-1" y="-2"/>
            <a:ext cx="9144001" cy="5143501"/>
          </a:xfrm>
          <a:prstGeom prst="rect">
            <a:avLst/>
          </a:prstGeom>
          <a:noFill/>
        </p:spPr>
      </p:pic>
      <p:sp>
        <p:nvSpPr>
          <p:cNvPr id="2" name="Title 1"/>
          <p:cNvSpPr>
            <a:spLocks noGrp="1"/>
          </p:cNvSpPr>
          <p:nvPr>
            <p:ph type="ctrTitle"/>
          </p:nvPr>
        </p:nvSpPr>
        <p:spPr>
          <a:xfrm>
            <a:off x="0" y="2876550"/>
            <a:ext cx="9144000" cy="1295399"/>
          </a:xfrm>
        </p:spPr>
        <p:txBody>
          <a:bodyPr>
            <a:noAutofit/>
          </a:bodyPr>
          <a:lstStyle/>
          <a:p>
            <a:r>
              <a:rPr lang="en-US" sz="8800" b="1" dirty="0" smtClean="0">
                <a:solidFill>
                  <a:schemeClr val="bg1"/>
                </a:solidFill>
                <a:effectLst>
                  <a:glow rad="101600">
                    <a:schemeClr val="accent5">
                      <a:satMod val="175000"/>
                      <a:alpha val="40000"/>
                    </a:schemeClr>
                  </a:glow>
                </a:effectLst>
                <a:latin typeface="BIRTH OF A HERO" pitchFamily="2" charset="0"/>
              </a:rPr>
              <a:t>WORLD HISTORY</a:t>
            </a:r>
            <a:endParaRPr lang="en-US" sz="8800" b="1" dirty="0">
              <a:solidFill>
                <a:schemeClr val="bg1"/>
              </a:solidFill>
              <a:effectLst>
                <a:glow rad="101600">
                  <a:schemeClr val="accent5">
                    <a:satMod val="175000"/>
                    <a:alpha val="40000"/>
                  </a:schemeClr>
                </a:glow>
              </a:effectLst>
              <a:latin typeface="BIRTH OF A HERO" pitchFamily="2" charset="0"/>
            </a:endParaRPr>
          </a:p>
        </p:txBody>
      </p:sp>
      <p:sp>
        <p:nvSpPr>
          <p:cNvPr id="3" name="Subtitle 2"/>
          <p:cNvSpPr>
            <a:spLocks noGrp="1"/>
          </p:cNvSpPr>
          <p:nvPr>
            <p:ph type="subTitle" idx="1"/>
          </p:nvPr>
        </p:nvSpPr>
        <p:spPr>
          <a:xfrm>
            <a:off x="1524000" y="2266950"/>
            <a:ext cx="3810000" cy="742950"/>
          </a:xfrm>
        </p:spPr>
        <p:txBody>
          <a:bodyPr>
            <a:noAutofit/>
          </a:bodyPr>
          <a:lstStyle/>
          <a:p>
            <a:pPr algn="l"/>
            <a:r>
              <a:rPr lang="en-US" b="1" dirty="0" smtClean="0">
                <a:ln w="18415" cmpd="sng">
                  <a:noFill/>
                  <a:prstDash val="solid"/>
                </a:ln>
                <a:solidFill>
                  <a:schemeClr val="bg1"/>
                </a:solidFill>
                <a:effectLst>
                  <a:glow rad="101600">
                    <a:schemeClr val="accent5">
                      <a:satMod val="175000"/>
                      <a:alpha val="40000"/>
                    </a:schemeClr>
                  </a:glow>
                </a:effectLst>
                <a:latin typeface="BIRTH OF A HERO" pitchFamily="2" charset="0"/>
              </a:rPr>
              <a:t>Indian Achievements</a:t>
            </a:r>
            <a:endParaRPr lang="en-US" b="1" dirty="0">
              <a:ln w="18415" cmpd="sng">
                <a:noFill/>
                <a:prstDash val="solid"/>
              </a:ln>
              <a:solidFill>
                <a:schemeClr val="bg1"/>
              </a:solidFill>
              <a:effectLst>
                <a:glow rad="101600">
                  <a:schemeClr val="accent5">
                    <a:satMod val="175000"/>
                    <a:alpha val="40000"/>
                  </a:schemeClr>
                </a:glow>
              </a:effectLst>
              <a:latin typeface="BIRTH OF A HERO" pitchFamily="2" charset="0"/>
            </a:endParaRPr>
          </a:p>
        </p:txBody>
      </p:sp>
      <p:sp>
        <p:nvSpPr>
          <p:cNvPr id="8" name="Subtitle 2"/>
          <p:cNvSpPr txBox="1">
            <a:spLocks/>
          </p:cNvSpPr>
          <p:nvPr/>
        </p:nvSpPr>
        <p:spPr>
          <a:xfrm>
            <a:off x="5867400" y="8953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noFill/>
                  <a:prstDash val="solid"/>
                </a:ln>
                <a:solidFill>
                  <a:schemeClr val="bg1"/>
                </a:solidFill>
                <a:effectLst>
                  <a:glow rad="101600">
                    <a:schemeClr val="accent5">
                      <a:satMod val="175000"/>
                      <a:alpha val="40000"/>
                    </a:schemeClr>
                  </a:glow>
                </a:effectLst>
                <a:uLnTx/>
                <a:uFillTx/>
                <a:latin typeface="BIRTH OF A HERO" panose="02000000000000000000" pitchFamily="2" charset="0"/>
              </a:rPr>
              <a:t>with Mr. Jim Soto</a:t>
            </a:r>
            <a:endParaRPr kumimoji="0" lang="en-US" sz="2400" b="1" i="0" u="none" strike="noStrike" kern="1200" cap="none" spc="0" normalizeH="0" baseline="0" noProof="0" dirty="0">
              <a:ln w="18415" cmpd="sng">
                <a:noFill/>
                <a:prstDash val="solid"/>
              </a:ln>
              <a:solidFill>
                <a:schemeClr val="bg1"/>
              </a:solidFill>
              <a:effectLst>
                <a:glow rad="101600">
                  <a:schemeClr val="accent5">
                    <a:satMod val="175000"/>
                    <a:alpha val="40000"/>
                  </a:schemeClr>
                </a:glow>
              </a:effectLst>
              <a:uLnTx/>
              <a:uFillTx/>
              <a:latin typeface="BIRTH OF A HER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ppt_x</p:attrName>
                                        </p:attrNameLst>
                                      </p:cBhvr>
                                      <p:tavLst>
                                        <p:tav tm="0">
                                          <p:val>
                                            <p:strVal val="#ppt_x"/>
                                          </p:val>
                                        </p:tav>
                                        <p:tav tm="100000">
                                          <p:val>
                                            <p:strVal val="#ppt_x"/>
                                          </p:val>
                                        </p:tav>
                                      </p:tavLst>
                                    </p:anim>
                                    <p:anim calcmode="lin" valueType="num">
                                      <p:cBhvr>
                                        <p:cTn id="18"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800" y="1211677"/>
            <a:ext cx="3810000" cy="3170099"/>
          </a:xfrm>
          <a:prstGeom prst="rect">
            <a:avLst/>
          </a:prstGeom>
        </p:spPr>
        <p:txBody>
          <a:bodyPr wrap="square">
            <a:spAutoFit/>
          </a:bodyPr>
          <a:lstStyle/>
          <a:p>
            <a:pPr algn="r"/>
            <a:r>
              <a:rPr lang="en-US" sz="2000" dirty="0" smtClean="0">
                <a:solidFill>
                  <a:schemeClr val="bg1"/>
                </a:solidFill>
              </a:rPr>
              <a:t>Is a </a:t>
            </a:r>
            <a:r>
              <a:rPr lang="en-US" sz="2000" dirty="0">
                <a:solidFill>
                  <a:schemeClr val="bg1"/>
                </a:solidFill>
              </a:rPr>
              <a:t>Sanskrit epic principally concerning the dynastic struggle and civil war between the </a:t>
            </a:r>
            <a:r>
              <a:rPr lang="en-US" sz="2000" b="1" dirty="0">
                <a:solidFill>
                  <a:schemeClr val="bg1"/>
                </a:solidFill>
              </a:rPr>
              <a:t>Pandavas</a:t>
            </a:r>
            <a:r>
              <a:rPr lang="en-US" sz="2000" dirty="0">
                <a:solidFill>
                  <a:schemeClr val="bg1"/>
                </a:solidFill>
              </a:rPr>
              <a:t> and the </a:t>
            </a:r>
            <a:r>
              <a:rPr lang="en-US" sz="2000" b="1" dirty="0">
                <a:solidFill>
                  <a:schemeClr val="bg1"/>
                </a:solidFill>
              </a:rPr>
              <a:t>Kauravas</a:t>
            </a:r>
            <a:r>
              <a:rPr lang="en-US" sz="2000" dirty="0">
                <a:solidFill>
                  <a:schemeClr val="bg1"/>
                </a:solidFill>
              </a:rPr>
              <a:t> in the kingdom of </a:t>
            </a:r>
            <a:r>
              <a:rPr lang="en-US" sz="2000" b="1" dirty="0">
                <a:solidFill>
                  <a:schemeClr val="bg1"/>
                </a:solidFill>
              </a:rPr>
              <a:t>Kurukshetra</a:t>
            </a:r>
            <a:r>
              <a:rPr lang="en-US" sz="2000" dirty="0">
                <a:solidFill>
                  <a:schemeClr val="bg1"/>
                </a:solidFill>
              </a:rPr>
              <a:t> about the 9th century BC, and containing the text of the Bhagavad-Gita, numerous subplots, and interpolations on theology, morals, and statecraft.</a:t>
            </a:r>
          </a:p>
        </p:txBody>
      </p:sp>
      <p:sp>
        <p:nvSpPr>
          <p:cNvPr id="3" name="TextBox 2"/>
          <p:cNvSpPr txBox="1"/>
          <p:nvPr/>
        </p:nvSpPr>
        <p:spPr>
          <a:xfrm rot="554124">
            <a:off x="2910569" y="952539"/>
            <a:ext cx="2644164" cy="400110"/>
          </a:xfrm>
          <a:prstGeom prst="rect">
            <a:avLst/>
          </a:prstGeom>
          <a:noFill/>
        </p:spPr>
        <p:txBody>
          <a:bodyPr wrap="square" rtlCol="0">
            <a:spAutoFit/>
          </a:bodyPr>
          <a:lstStyle/>
          <a:p>
            <a:pPr algn="ctr"/>
            <a:r>
              <a:rPr lang="en-US" sz="2000" dirty="0">
                <a:solidFill>
                  <a:srgbClr val="C00000"/>
                </a:solidFill>
                <a:latin typeface="Ravie" panose="04040805050809020602" pitchFamily="82" charset="0"/>
              </a:rPr>
              <a:t>Mahabharata </a:t>
            </a:r>
          </a:p>
        </p:txBody>
      </p:sp>
      <p:pic>
        <p:nvPicPr>
          <p:cNvPr id="5122"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04950"/>
            <a:ext cx="4114800" cy="2470517"/>
          </a:xfrm>
          <a:prstGeom prst="rect">
            <a:avLst/>
          </a:prstGeom>
          <a:ln w="762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41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78021" y="1420797"/>
            <a:ext cx="3733800" cy="2862322"/>
          </a:xfrm>
          <a:prstGeom prst="rect">
            <a:avLst/>
          </a:prstGeom>
        </p:spPr>
        <p:txBody>
          <a:bodyPr wrap="square">
            <a:spAutoFit/>
          </a:bodyPr>
          <a:lstStyle/>
          <a:p>
            <a:pPr algn="r"/>
            <a:r>
              <a:rPr lang="en-US" sz="2000" dirty="0" smtClean="0">
                <a:solidFill>
                  <a:schemeClr val="bg1"/>
                </a:solidFill>
                <a:effectLst/>
              </a:rPr>
              <a:t>During </a:t>
            </a:r>
            <a:r>
              <a:rPr lang="en-US" sz="2000" dirty="0">
                <a:solidFill>
                  <a:schemeClr val="bg1"/>
                </a:solidFill>
                <a:effectLst/>
              </a:rPr>
              <a:t>this </a:t>
            </a:r>
            <a:r>
              <a:rPr lang="en-US" sz="2000" dirty="0" smtClean="0">
                <a:solidFill>
                  <a:schemeClr val="bg1"/>
                </a:solidFill>
                <a:effectLst/>
              </a:rPr>
              <a:t>period, one </a:t>
            </a:r>
            <a:r>
              <a:rPr lang="en-US" sz="2000" dirty="0">
                <a:solidFill>
                  <a:schemeClr val="bg1"/>
                </a:solidFill>
                <a:effectLst/>
              </a:rPr>
              <a:t>of India's most influential contributions to world literature, the </a:t>
            </a:r>
            <a:r>
              <a:rPr lang="en-US" sz="2000" b="1" dirty="0" smtClean="0">
                <a:solidFill>
                  <a:schemeClr val="bg1"/>
                </a:solidFill>
                <a:effectLst/>
              </a:rPr>
              <a:t>Panchatantra</a:t>
            </a:r>
            <a:r>
              <a:rPr lang="en-US" sz="2000" dirty="0" smtClean="0">
                <a:solidFill>
                  <a:schemeClr val="bg1"/>
                </a:solidFill>
                <a:effectLst/>
              </a:rPr>
              <a:t>, consisting </a:t>
            </a:r>
            <a:r>
              <a:rPr lang="en-US" sz="2000" dirty="0">
                <a:solidFill>
                  <a:schemeClr val="bg1"/>
                </a:solidFill>
                <a:effectLst/>
              </a:rPr>
              <a:t>of five books of animal fables and magic tales (some 87 stories in all) that were compiled, in their current </a:t>
            </a:r>
            <a:r>
              <a:rPr lang="en-US" sz="2000" dirty="0" smtClean="0">
                <a:solidFill>
                  <a:schemeClr val="bg1"/>
                </a:solidFill>
                <a:effectLst/>
              </a:rPr>
              <a:t>form. It has been compared </a:t>
            </a:r>
            <a:r>
              <a:rPr lang="en-US" sz="2000" dirty="0">
                <a:solidFill>
                  <a:schemeClr val="bg1"/>
                </a:solidFill>
                <a:effectLst/>
              </a:rPr>
              <a:t>to The </a:t>
            </a:r>
            <a:r>
              <a:rPr lang="en-US" sz="2000" b="1" i="1" dirty="0" smtClean="0">
                <a:solidFill>
                  <a:schemeClr val="bg1"/>
                </a:solidFill>
                <a:effectLst/>
              </a:rPr>
              <a:t>Grimm's </a:t>
            </a:r>
            <a:r>
              <a:rPr lang="en-US" sz="2000" b="1" i="1" dirty="0">
                <a:solidFill>
                  <a:schemeClr val="bg1"/>
                </a:solidFill>
                <a:effectLst/>
              </a:rPr>
              <a:t>Fairy Tales </a:t>
            </a:r>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Other Works</a:t>
            </a:r>
          </a:p>
        </p:txBody>
      </p:sp>
      <p:pic>
        <p:nvPicPr>
          <p:cNvPr id="614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352550"/>
            <a:ext cx="2819400" cy="299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8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Scientific Advances</a:t>
            </a:r>
          </a:p>
        </p:txBody>
      </p:sp>
      <p:sp>
        <p:nvSpPr>
          <p:cNvPr id="3" name="Rectangle 2"/>
          <p:cNvSpPr/>
          <p:nvPr/>
        </p:nvSpPr>
        <p:spPr>
          <a:xfrm>
            <a:off x="533400" y="1200150"/>
            <a:ext cx="8229600" cy="707886"/>
          </a:xfrm>
          <a:prstGeom prst="rect">
            <a:avLst/>
          </a:prstGeom>
        </p:spPr>
        <p:txBody>
          <a:bodyPr wrap="square">
            <a:spAutoFit/>
          </a:bodyPr>
          <a:lstStyle/>
          <a:p>
            <a:pPr algn="ctr"/>
            <a:r>
              <a:rPr lang="en-US" sz="2000" kern="0" dirty="0" smtClean="0">
                <a:solidFill>
                  <a:schemeClr val="bg1"/>
                </a:solidFill>
              </a:rPr>
              <a:t>Indian achievements were not limited to art, architecture and literature. Advances were also made in metalworking, math and sciences.</a:t>
            </a:r>
            <a:endParaRPr lang="en-US" sz="2000" dirty="0"/>
          </a:p>
        </p:txBody>
      </p:sp>
      <p:pic>
        <p:nvPicPr>
          <p:cNvPr id="6146" name="Picture 2" descr="Surya Siddhanta: The Startlingly Accurate Astronomy Book of the 1st Millennium BC | Ancient Origins"/>
          <p:cNvPicPr>
            <a:picLocks noChangeAspect="1" noChangeArrowheads="1"/>
          </p:cNvPicPr>
          <p:nvPr/>
        </p:nvPicPr>
        <p:blipFill>
          <a:blip r:embed="rId2" cstate="print">
            <a:lum bright="-4000" contrast="12000"/>
          </a:blip>
          <a:srcRect t="23695" b="6617"/>
          <a:stretch>
            <a:fillRect/>
          </a:stretch>
        </p:blipFill>
        <p:spPr bwMode="auto">
          <a:xfrm>
            <a:off x="-1" y="2038350"/>
            <a:ext cx="9181605" cy="310514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Metallurgy</a:t>
            </a:r>
          </a:p>
        </p:txBody>
      </p:sp>
      <p:sp>
        <p:nvSpPr>
          <p:cNvPr id="3" name="Rectangle 2"/>
          <p:cNvSpPr/>
          <p:nvPr/>
        </p:nvSpPr>
        <p:spPr>
          <a:xfrm>
            <a:off x="457200" y="1581150"/>
            <a:ext cx="5791200" cy="3016210"/>
          </a:xfrm>
          <a:prstGeom prst="rect">
            <a:avLst/>
          </a:prstGeom>
        </p:spPr>
        <p:txBody>
          <a:bodyPr wrap="square">
            <a:spAutoFit/>
          </a:bodyPr>
          <a:lstStyle/>
          <a:p>
            <a:r>
              <a:rPr lang="en-US" sz="2000" kern="0" dirty="0">
                <a:solidFill>
                  <a:schemeClr val="bg1"/>
                </a:solidFill>
              </a:rPr>
              <a:t>India was a great metallurgical center since antiquity. India was the first country to develop production of Zinc.</a:t>
            </a:r>
          </a:p>
          <a:p>
            <a:endParaRPr lang="en-US" sz="1000" kern="0" dirty="0">
              <a:solidFill>
                <a:schemeClr val="bg1"/>
              </a:solidFill>
            </a:endParaRPr>
          </a:p>
          <a:p>
            <a:r>
              <a:rPr lang="en-US" sz="2000" kern="0" dirty="0" smtClean="0">
                <a:solidFill>
                  <a:schemeClr val="bg1"/>
                </a:solidFill>
              </a:rPr>
              <a:t>Indians learned </a:t>
            </a:r>
            <a:r>
              <a:rPr lang="en-US" sz="2000" b="1" kern="0" dirty="0" smtClean="0">
                <a:solidFill>
                  <a:schemeClr val="bg1"/>
                </a:solidFill>
              </a:rPr>
              <a:t>metallurgy</a:t>
            </a:r>
            <a:r>
              <a:rPr lang="en-US" sz="2000" kern="0" dirty="0" smtClean="0">
                <a:solidFill>
                  <a:schemeClr val="bg1"/>
                </a:solidFill>
              </a:rPr>
              <a:t>, or the science of working with metals, to create </a:t>
            </a:r>
            <a:r>
              <a:rPr lang="en-US" sz="2000" b="1" kern="0" dirty="0" smtClean="0">
                <a:solidFill>
                  <a:schemeClr val="bg1"/>
                </a:solidFill>
              </a:rPr>
              <a:t>alloys</a:t>
            </a:r>
            <a:r>
              <a:rPr lang="en-US" sz="2000" kern="0" dirty="0" smtClean="0">
                <a:solidFill>
                  <a:schemeClr val="bg1"/>
                </a:solidFill>
              </a:rPr>
              <a:t>, or the mixture of two or more metals. Alloys are sometimes stronger or easier to work with than pure metals. Indians were also producers of high quality iron, which made it a valuable trade item. </a:t>
            </a:r>
            <a:endParaRPr lang="en-US" sz="2000" dirty="0"/>
          </a:p>
        </p:txBody>
      </p:sp>
      <p:pic>
        <p:nvPicPr>
          <p:cNvPr id="7170" name="Picture 2" descr="Image result for iron pillar gupta perio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542223"/>
            <a:ext cx="2206511" cy="2940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4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Math, Medicine &amp; Astronomy</a:t>
            </a:r>
          </a:p>
        </p:txBody>
      </p:sp>
      <p:pic>
        <p:nvPicPr>
          <p:cNvPr id="4098" name="Picture 2" descr="History of hindu arabic numerals"/>
          <p:cNvPicPr>
            <a:picLocks noChangeAspect="1" noChangeArrowheads="1"/>
          </p:cNvPicPr>
          <p:nvPr/>
        </p:nvPicPr>
        <p:blipFill>
          <a:blip r:embed="rId2" cstate="print"/>
          <a:srcRect l="10031" t="1670" r="10972" b="44885"/>
          <a:stretch>
            <a:fillRect/>
          </a:stretch>
        </p:blipFill>
        <p:spPr bwMode="auto">
          <a:xfrm>
            <a:off x="533400" y="2038350"/>
            <a:ext cx="3086100" cy="1645920"/>
          </a:xfrm>
          <a:prstGeom prst="rect">
            <a:avLst/>
          </a:prstGeom>
          <a:noFill/>
        </p:spPr>
      </p:pic>
      <p:sp>
        <p:nvSpPr>
          <p:cNvPr id="4" name="Rectangle 3"/>
          <p:cNvSpPr/>
          <p:nvPr/>
        </p:nvSpPr>
        <p:spPr>
          <a:xfrm>
            <a:off x="3733800" y="1276350"/>
            <a:ext cx="4953000" cy="3477875"/>
          </a:xfrm>
          <a:prstGeom prst="rect">
            <a:avLst/>
          </a:prstGeom>
        </p:spPr>
        <p:txBody>
          <a:bodyPr wrap="square">
            <a:spAutoFit/>
          </a:bodyPr>
          <a:lstStyle/>
          <a:p>
            <a:pPr algn="r"/>
            <a:r>
              <a:rPr lang="en-US" sz="2000" dirty="0" smtClean="0">
                <a:solidFill>
                  <a:schemeClr val="bg1"/>
                </a:solidFill>
              </a:rPr>
              <a:t>Gupta scholars also were among the most advanced mathematicians of their day. They developed many</a:t>
            </a:r>
          </a:p>
          <a:p>
            <a:pPr algn="r"/>
            <a:r>
              <a:rPr lang="en-US" sz="2000" dirty="0" smtClean="0">
                <a:solidFill>
                  <a:schemeClr val="bg1"/>
                </a:solidFill>
              </a:rPr>
              <a:t>elements of our modern math system. </a:t>
            </a:r>
          </a:p>
          <a:p>
            <a:pPr algn="r"/>
            <a:r>
              <a:rPr lang="en-US" sz="2000" dirty="0" smtClean="0">
                <a:solidFill>
                  <a:schemeClr val="bg1"/>
                </a:solidFill>
              </a:rPr>
              <a:t>The numbers we use today are called </a:t>
            </a:r>
            <a:r>
              <a:rPr lang="en-US" sz="2000" b="1" dirty="0" smtClean="0">
                <a:solidFill>
                  <a:schemeClr val="bg1"/>
                </a:solidFill>
                <a:effectLst>
                  <a:glow rad="101600">
                    <a:schemeClr val="accent6">
                      <a:satMod val="175000"/>
                      <a:alpha val="40000"/>
                    </a:schemeClr>
                  </a:glow>
                </a:effectLst>
              </a:rPr>
              <a:t>Hindu-Arabic numerals</a:t>
            </a:r>
            <a:r>
              <a:rPr lang="en-US" sz="2000" dirty="0" smtClean="0">
                <a:solidFill>
                  <a:schemeClr val="bg1"/>
                </a:solidFill>
                <a:effectLst>
                  <a:glow rad="101600">
                    <a:schemeClr val="accent6">
                      <a:satMod val="175000"/>
                      <a:alpha val="40000"/>
                    </a:schemeClr>
                  </a:glow>
                </a:effectLst>
              </a:rPr>
              <a:t> because they were created by Indian scholars and brought to</a:t>
            </a:r>
          </a:p>
          <a:p>
            <a:pPr algn="r"/>
            <a:r>
              <a:rPr lang="en-US" sz="2000" dirty="0" smtClean="0">
                <a:solidFill>
                  <a:schemeClr val="bg1"/>
                </a:solidFill>
                <a:effectLst>
                  <a:glow rad="101600">
                    <a:schemeClr val="accent6">
                      <a:satMod val="175000"/>
                      <a:alpha val="40000"/>
                    </a:schemeClr>
                  </a:glow>
                </a:effectLst>
              </a:rPr>
              <a:t>Europe by Arabs</a:t>
            </a:r>
            <a:r>
              <a:rPr lang="en-US" sz="2000" dirty="0" smtClean="0">
                <a:solidFill>
                  <a:schemeClr val="bg1"/>
                </a:solidFill>
              </a:rPr>
              <a:t>. The Indians were the first people to create the zero. Although it may seem like nothing, modern math wouldn’t be possible without the zero.</a:t>
            </a:r>
            <a:endParaRPr lang="en-US" sz="2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3000" y="742950"/>
            <a:ext cx="3733800" cy="3785652"/>
          </a:xfrm>
          <a:prstGeom prst="rect">
            <a:avLst/>
          </a:prstGeom>
        </p:spPr>
        <p:txBody>
          <a:bodyPr wrap="square">
            <a:spAutoFit/>
          </a:bodyPr>
          <a:lstStyle/>
          <a:p>
            <a:pPr algn="r"/>
            <a:r>
              <a:rPr lang="en-US" sz="2000" dirty="0" smtClean="0">
                <a:solidFill>
                  <a:schemeClr val="bg1"/>
                </a:solidFill>
              </a:rPr>
              <a:t>Ancient Indians were also very skilled in the medical sciences. Besides curing people with medicines, Indian doctors knew how to protect people against disease. They practiced </a:t>
            </a:r>
            <a:r>
              <a:rPr lang="en-US" sz="2000" b="1" dirty="0" smtClean="0">
                <a:solidFill>
                  <a:schemeClr val="bg1"/>
                </a:solidFill>
                <a:effectLst>
                  <a:glow rad="101600">
                    <a:schemeClr val="accent6">
                      <a:satMod val="175000"/>
                      <a:alpha val="40000"/>
                    </a:schemeClr>
                  </a:glow>
                </a:effectLst>
              </a:rPr>
              <a:t>inoculation</a:t>
            </a:r>
            <a:r>
              <a:rPr lang="en-US" sz="2000" dirty="0" smtClean="0">
                <a:solidFill>
                  <a:schemeClr val="bg1"/>
                </a:solidFill>
                <a:effectLst>
                  <a:glow rad="101600">
                    <a:schemeClr val="accent6">
                      <a:satMod val="175000"/>
                      <a:alpha val="40000"/>
                    </a:schemeClr>
                  </a:glow>
                </a:effectLst>
              </a:rPr>
              <a:t>, or injecting a person with a small dose of a virus to help him or her build up defenses to a disease</a:t>
            </a:r>
            <a:r>
              <a:rPr lang="en-US" sz="2000" dirty="0" smtClean="0">
                <a:solidFill>
                  <a:schemeClr val="bg1"/>
                </a:solidFill>
              </a:rPr>
              <a:t>. By fighting off this small dose, the body learns to protect itself.</a:t>
            </a:r>
            <a:endParaRPr lang="en-US" sz="2000" dirty="0">
              <a:solidFill>
                <a:schemeClr val="bg1"/>
              </a:solidFill>
            </a:endParaRPr>
          </a:p>
        </p:txBody>
      </p:sp>
      <p:pic>
        <p:nvPicPr>
          <p:cNvPr id="1026" name="Picture 2" descr="Rare Books Society of India"/>
          <p:cNvPicPr>
            <a:picLocks noChangeAspect="1" noChangeArrowheads="1"/>
          </p:cNvPicPr>
          <p:nvPr/>
        </p:nvPicPr>
        <p:blipFill>
          <a:blip r:embed="rId2" cstate="print"/>
          <a:srcRect l="10000" t="14885" r="11111" b="2935"/>
          <a:stretch>
            <a:fillRect/>
          </a:stretch>
        </p:blipFill>
        <p:spPr bwMode="auto">
          <a:xfrm>
            <a:off x="533400" y="1276350"/>
            <a:ext cx="4306077" cy="2971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971550"/>
            <a:ext cx="4114800" cy="3477875"/>
          </a:xfrm>
          <a:prstGeom prst="rect">
            <a:avLst/>
          </a:prstGeom>
        </p:spPr>
        <p:txBody>
          <a:bodyPr wrap="square">
            <a:spAutoFit/>
          </a:bodyPr>
          <a:lstStyle/>
          <a:p>
            <a:pPr algn="r"/>
            <a:r>
              <a:rPr lang="en-US" sz="2000" dirty="0" smtClean="0">
                <a:solidFill>
                  <a:schemeClr val="bg1"/>
                </a:solidFill>
              </a:rPr>
              <a:t>Indian interest in </a:t>
            </a:r>
            <a:r>
              <a:rPr lang="en-US" sz="2000" b="1" dirty="0" smtClean="0">
                <a:solidFill>
                  <a:schemeClr val="bg1"/>
                </a:solidFill>
                <a:effectLst>
                  <a:glow rad="101600">
                    <a:schemeClr val="accent6">
                      <a:satMod val="175000"/>
                      <a:alpha val="40000"/>
                    </a:schemeClr>
                  </a:glow>
                </a:effectLst>
              </a:rPr>
              <a:t>astronomy</a:t>
            </a:r>
            <a:r>
              <a:rPr lang="en-US" sz="2000" dirty="0" smtClean="0">
                <a:solidFill>
                  <a:schemeClr val="bg1"/>
                </a:solidFill>
                <a:effectLst>
                  <a:glow rad="101600">
                    <a:schemeClr val="accent6">
                      <a:satMod val="175000"/>
                      <a:alpha val="40000"/>
                    </a:schemeClr>
                  </a:glow>
                </a:effectLst>
              </a:rPr>
              <a:t>, the study of stars and planets</a:t>
            </a:r>
            <a:r>
              <a:rPr lang="en-US" sz="2000" dirty="0" smtClean="0">
                <a:solidFill>
                  <a:schemeClr val="bg1"/>
                </a:solidFill>
              </a:rPr>
              <a:t>, dates back to early times as well. Indian astronomers knew of seven of the planets in our solar system. They knew that the sun was a star and that the planets revolved around it. They also knew that the earth was a sphere and that it rotated on its axis. In addition, they could predict eclipses of the sun and the moon!</a:t>
            </a:r>
          </a:p>
        </p:txBody>
      </p:sp>
      <p:pic>
        <p:nvPicPr>
          <p:cNvPr id="30725" name="Picture 5" descr="C:\Users\Jim\Desktop\Aratea_93v.jpg"/>
          <p:cNvPicPr>
            <a:picLocks noChangeAspect="1" noChangeArrowheads="1"/>
          </p:cNvPicPr>
          <p:nvPr/>
        </p:nvPicPr>
        <p:blipFill>
          <a:blip r:embed="rId2" cstate="print"/>
          <a:srcRect/>
          <a:stretch>
            <a:fillRect/>
          </a:stretch>
        </p:blipFill>
        <p:spPr bwMode="auto">
          <a:xfrm>
            <a:off x="685800" y="1029821"/>
            <a:ext cx="3333750" cy="338978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967957"/>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solidFill>
                  <a:schemeClr val="bg1"/>
                </a:solidFill>
              </a:rPr>
              <a:t>From a group of cities on the Indus River, India grew into a Major empire whose people made great achievements.</a:t>
            </a:r>
          </a:p>
        </p:txBody>
      </p:sp>
    </p:spTree>
    <p:extLst>
      <p:ext uri="{BB962C8B-B14F-4D97-AF65-F5344CB8AC3E}">
        <p14:creationId xmlns:p14="http://schemas.microsoft.com/office/powerpoint/2010/main" val="229189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733550"/>
            <a:ext cx="8229600" cy="1015663"/>
          </a:xfrm>
          <a:prstGeom prst="rect">
            <a:avLst/>
          </a:prstGeom>
        </p:spPr>
        <p:txBody>
          <a:bodyPr wrap="square">
            <a:spAutoFit/>
          </a:bodyPr>
          <a:lstStyle/>
          <a:p>
            <a:pPr marL="457200" lvl="0" indent="-457200">
              <a:buFont typeface="+mj-lt"/>
              <a:buAutoNum type="arabicPeriod"/>
            </a:pPr>
            <a:r>
              <a:rPr kumimoji="0" lang="en-US" sz="2000" b="0" i="0" u="none" strike="noStrike" kern="0" cap="none" spc="0" normalizeH="0" baseline="0" noProof="0" dirty="0" smtClean="0">
                <a:ln>
                  <a:noFill/>
                </a:ln>
                <a:solidFill>
                  <a:schemeClr val="bg1"/>
                </a:solidFill>
                <a:effectLst/>
                <a:uLnTx/>
                <a:uFillTx/>
              </a:rPr>
              <a:t>Complete the </a:t>
            </a:r>
            <a:r>
              <a:rPr kumimoji="0" lang="en-US" sz="2000" b="0" i="0" u="none" strike="noStrike" kern="0" cap="none" spc="0" normalizeH="0" baseline="0" noProof="0" dirty="0" smtClean="0">
                <a:ln>
                  <a:noFill/>
                </a:ln>
                <a:solidFill>
                  <a:schemeClr val="bg1"/>
                </a:solidFill>
                <a:effectLst>
                  <a:glow rad="101600">
                    <a:srgbClr val="F79646">
                      <a:satMod val="175000"/>
                      <a:alpha val="40000"/>
                    </a:srgbClr>
                  </a:glow>
                </a:effectLst>
                <a:uLnTx/>
                <a:uFillTx/>
              </a:rPr>
              <a:t>Chapter 6 Review </a:t>
            </a:r>
            <a:r>
              <a:rPr kumimoji="0" lang="en-US" sz="2000" b="0" i="0" u="none" strike="noStrike" kern="0" cap="none" spc="0" normalizeH="0" baseline="0" noProof="0" dirty="0" smtClean="0">
                <a:ln>
                  <a:noFill/>
                </a:ln>
                <a:solidFill>
                  <a:schemeClr val="bg1"/>
                </a:solidFill>
                <a:effectLst/>
                <a:uLnTx/>
                <a:uFillTx/>
              </a:rPr>
              <a:t>from </a:t>
            </a:r>
            <a:r>
              <a:rPr lang="en-US" sz="2000" kern="0" dirty="0">
                <a:solidFill>
                  <a:schemeClr val="bg1"/>
                </a:solidFill>
              </a:rPr>
              <a:t>pages </a:t>
            </a:r>
            <a:r>
              <a:rPr lang="en-US" sz="2000" kern="0" dirty="0" smtClean="0">
                <a:solidFill>
                  <a:schemeClr val="bg1"/>
                </a:solidFill>
              </a:rPr>
              <a:t>155-156.</a:t>
            </a:r>
            <a:endParaRPr kumimoji="0" lang="en-US" sz="2000" b="0" i="0" u="none" strike="noStrike" kern="0" cap="none" spc="0" normalizeH="0" baseline="0" noProof="0" dirty="0" smtClean="0">
              <a:ln>
                <a:noFill/>
              </a:ln>
              <a:solidFill>
                <a:schemeClr val="bg1"/>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smtClean="0">
              <a:ln>
                <a:noFill/>
              </a:ln>
              <a:solidFill>
                <a:schemeClr val="bg1"/>
              </a:solidFill>
              <a:effectLst/>
              <a:uLnTx/>
              <a:uFillTx/>
            </a:endParaRPr>
          </a:p>
          <a:p>
            <a:pPr marL="457200" lvl="0" indent="-457200">
              <a:buFont typeface="+mj-lt"/>
              <a:buAutoNum type="arabicPeriod"/>
            </a:pPr>
            <a:r>
              <a:rPr kumimoji="0" lang="en-US" sz="2000" b="0" i="0" u="none" strike="noStrike" kern="0" cap="none" spc="0" normalizeH="0" baseline="0" noProof="0" dirty="0" smtClean="0">
                <a:ln>
                  <a:noFill/>
                </a:ln>
                <a:solidFill>
                  <a:schemeClr val="bg1"/>
                </a:solidFill>
                <a:effectLst/>
                <a:uLnTx/>
                <a:uFillTx/>
              </a:rPr>
              <a:t>Complete the </a:t>
            </a:r>
            <a:r>
              <a:rPr kumimoji="0" lang="en-US" sz="2000" b="0" i="0" u="none" strike="noStrike" kern="0" cap="none" spc="0" normalizeH="0" baseline="0" noProof="0" dirty="0" smtClean="0">
                <a:ln>
                  <a:noFill/>
                </a:ln>
                <a:solidFill>
                  <a:schemeClr val="bg1"/>
                </a:solidFill>
                <a:effectLst>
                  <a:glow rad="101600">
                    <a:srgbClr val="F79646">
                      <a:satMod val="175000"/>
                      <a:alpha val="40000"/>
                    </a:srgbClr>
                  </a:glow>
                </a:effectLst>
                <a:uLnTx/>
                <a:uFillTx/>
              </a:rPr>
              <a:t>Chapter 6 Standardized Test Practice </a:t>
            </a:r>
            <a:r>
              <a:rPr kumimoji="0" lang="en-US" sz="2000" b="0" i="0" u="none" strike="noStrike" kern="0" cap="none" spc="0" normalizeH="0" baseline="0" noProof="0" dirty="0" smtClean="0">
                <a:ln>
                  <a:noFill/>
                </a:ln>
                <a:solidFill>
                  <a:schemeClr val="bg1"/>
                </a:solidFill>
                <a:effectLst/>
                <a:uLnTx/>
                <a:uFillTx/>
              </a:rPr>
              <a:t>from </a:t>
            </a:r>
            <a:r>
              <a:rPr lang="en-US" sz="2000" kern="0" dirty="0">
                <a:solidFill>
                  <a:schemeClr val="bg1"/>
                </a:solidFill>
              </a:rPr>
              <a:t>page </a:t>
            </a:r>
            <a:r>
              <a:rPr lang="en-US" sz="2000" kern="0" dirty="0" smtClean="0">
                <a:solidFill>
                  <a:schemeClr val="bg1"/>
                </a:solidFill>
              </a:rPr>
              <a:t>177.</a:t>
            </a:r>
            <a:endParaRPr kumimoji="0" lang="en-US" sz="2000" b="0" i="0" u="none" strike="noStrike" kern="0" cap="none" spc="0" normalizeH="0" baseline="0" noProof="0" dirty="0" smtClean="0">
              <a:ln>
                <a:noFill/>
              </a:ln>
              <a:solidFill>
                <a:schemeClr val="bg1"/>
              </a:solidFill>
              <a:effectLst/>
              <a:uLnTx/>
              <a:uFillTx/>
            </a:endParaRPr>
          </a:p>
        </p:txBody>
      </p:sp>
      <p:sp>
        <p:nvSpPr>
          <p:cNvPr id="3"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b="1" dirty="0" smtClean="0">
                <a:solidFill>
                  <a:schemeClr val="bg1"/>
                </a:solidFill>
                <a:effectLst>
                  <a:glow rad="101600">
                    <a:srgbClr val="F79646">
                      <a:satMod val="175000"/>
                      <a:alpha val="40000"/>
                    </a:srgbClr>
                  </a:glow>
                </a:effectLst>
                <a:latin typeface="BIRTH OF A HERO" panose="02000000000000000000" pitchFamily="2" charset="0"/>
              </a:rPr>
              <a:t>Assessment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Jim Soto © 2018</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90218" y="1871350"/>
            <a:ext cx="6963566" cy="1569660"/>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china</a:t>
            </a:r>
            <a:endParaRPr lang="en-US" sz="9600" spc="300" dirty="0">
              <a:solidFill>
                <a:srgbClr val="FF0000"/>
              </a:solidFill>
              <a:latin typeface="Baron Kuffner" pitchFamily="34" charset="0"/>
            </a:endParaRPr>
          </a:p>
        </p:txBody>
      </p:sp>
    </p:spTree>
    <p:extLst>
      <p:ext uri="{BB962C8B-B14F-4D97-AF65-F5344CB8AC3E}">
        <p14:creationId xmlns:p14="http://schemas.microsoft.com/office/powerpoint/2010/main" val="23172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914400" y="1733550"/>
            <a:ext cx="7315200" cy="2362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You are a traveler in western India in the 300s. You are visiting a cave temple that is carved into a mountain cliff. Inside the quiet cave huge columns rise around you. You don’t feel you're alone, for the walls and ceilings are covered with paintings. They are filled with lively scenes and figures. In the center is a large statue with calm, peaceful features. </a:t>
            </a:r>
            <a:r>
              <a:rPr lang="en-US" sz="2000" b="1" dirty="0" smtClean="0">
                <a:solidFill>
                  <a:schemeClr val="bg1"/>
                </a:solidFill>
              </a:rPr>
              <a:t>How does this cave make you feel?</a:t>
            </a:r>
          </a:p>
          <a:p>
            <a:pPr marL="0" indent="0" algn="ctr">
              <a:buNone/>
            </a:pPr>
            <a:r>
              <a:rPr lang="en-US" sz="2000" dirty="0" smtClean="0">
                <a:solidFill>
                  <a:schemeClr val="bg1"/>
                </a:solidFill>
              </a:rPr>
              <a:t>Take a minute to write your answer down.</a:t>
            </a:r>
            <a:endParaRPr lang="en-US" sz="2000" dirty="0" smtClean="0"/>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1066800" y="742950"/>
            <a:ext cx="7086600" cy="129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The Mauryan and Gupta empires united most of India politically. During these empires, Indian artists, writers, scholars, and scientists made great advances. Some of their works are still studied and admired today.</a:t>
            </a:r>
            <a:endParaRPr lang="en-US" sz="2000" dirty="0">
              <a:solidFill>
                <a:schemeClr val="bg1"/>
              </a:solidFill>
            </a:endParaRPr>
          </a:p>
        </p:txBody>
      </p:sp>
      <p:pic>
        <p:nvPicPr>
          <p:cNvPr id="5123" name="Picture 3" descr="C:\Users\Jim\Desktop\sqj_1601_india_deccan_06-web-resize.jpg"/>
          <p:cNvPicPr>
            <a:picLocks noChangeAspect="1" noChangeArrowheads="1"/>
          </p:cNvPicPr>
          <p:nvPr/>
        </p:nvPicPr>
        <p:blipFill>
          <a:blip r:embed="rId2" cstate="print"/>
          <a:srcRect/>
          <a:stretch>
            <a:fillRect/>
          </a:stretch>
        </p:blipFill>
        <p:spPr bwMode="auto">
          <a:xfrm>
            <a:off x="0" y="2303060"/>
            <a:ext cx="9144000" cy="2840440"/>
          </a:xfrm>
          <a:prstGeom prst="rect">
            <a:avLst/>
          </a:prstGeom>
          <a:noFill/>
        </p:spPr>
      </p:pic>
    </p:spTree>
    <p:extLst>
      <p:ext uri="{BB962C8B-B14F-4D97-AF65-F5344CB8AC3E}">
        <p14:creationId xmlns:p14="http://schemas.microsoft.com/office/powerpoint/2010/main" val="265587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638550"/>
            <a:ext cx="6400800" cy="1015663"/>
          </a:xfrm>
          <a:prstGeom prst="rect">
            <a:avLst/>
          </a:prstGeom>
        </p:spPr>
        <p:txBody>
          <a:bodyPr wrap="square">
            <a:spAutoFit/>
          </a:bodyPr>
          <a:lstStyle/>
          <a:p>
            <a:pPr algn="ctr"/>
            <a:r>
              <a:rPr lang="en-US" sz="2000" kern="0" dirty="0" smtClean="0">
                <a:solidFill>
                  <a:schemeClr val="bg1"/>
                </a:solidFill>
              </a:rPr>
              <a:t>To learn more about this topic read pages 147 thru 151 and complete the </a:t>
            </a:r>
            <a:r>
              <a:rPr lang="en-US" sz="2000" i="1" kern="0" dirty="0" smtClean="0">
                <a:solidFill>
                  <a:schemeClr val="bg1"/>
                </a:solidFill>
                <a:effectLst>
                  <a:glow rad="139700">
                    <a:schemeClr val="accent6">
                      <a:satMod val="175000"/>
                      <a:alpha val="40000"/>
                    </a:schemeClr>
                  </a:glow>
                </a:effectLst>
              </a:rPr>
              <a:t>section 5 assessment</a:t>
            </a:r>
            <a:r>
              <a:rPr lang="en-US" sz="2000" kern="0" dirty="0" smtClean="0">
                <a:solidFill>
                  <a:schemeClr val="bg1"/>
                </a:solidFill>
              </a:rPr>
              <a:t>. Show me the completed work when complete.</a:t>
            </a:r>
            <a:endParaRPr lang="en-US" sz="2000" dirty="0"/>
          </a:p>
        </p:txBody>
      </p:sp>
      <p:pic>
        <p:nvPicPr>
          <p:cNvPr id="6146" name="Picture 2" descr="Image result for maurya"/>
          <p:cNvPicPr>
            <a:picLocks noChangeAspect="1" noChangeArrowheads="1"/>
          </p:cNvPicPr>
          <p:nvPr/>
        </p:nvPicPr>
        <p:blipFill>
          <a:blip r:embed="rId2" cstate="print"/>
          <a:srcRect t="5345" b="20797"/>
          <a:stretch>
            <a:fillRect/>
          </a:stretch>
        </p:blipFill>
        <p:spPr bwMode="auto">
          <a:xfrm>
            <a:off x="0" y="-1"/>
            <a:ext cx="9144000" cy="34099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Religious Art</a:t>
            </a:r>
          </a:p>
        </p:txBody>
      </p:sp>
      <p:sp>
        <p:nvSpPr>
          <p:cNvPr id="4" name="Rectangle 3"/>
          <p:cNvSpPr/>
          <p:nvPr/>
        </p:nvSpPr>
        <p:spPr>
          <a:xfrm>
            <a:off x="457199" y="1885950"/>
            <a:ext cx="5124451" cy="1938992"/>
          </a:xfrm>
          <a:prstGeom prst="rect">
            <a:avLst/>
          </a:prstGeom>
        </p:spPr>
        <p:txBody>
          <a:bodyPr wrap="square">
            <a:spAutoFit/>
          </a:bodyPr>
          <a:lstStyle/>
          <a:p>
            <a:r>
              <a:rPr lang="en-US" sz="2000" dirty="0" smtClean="0">
                <a:solidFill>
                  <a:schemeClr val="bg1"/>
                </a:solidFill>
              </a:rPr>
              <a:t>The Mauryan and Gupta periods were a time of magnificent works of art with both Hindu and Buddhist sensibilities. Great temples from both religions were built around India. Some still remain as some of the most beautiful buildings ever made.</a:t>
            </a:r>
            <a:endParaRPr lang="en-US" sz="2000" dirty="0">
              <a:solidFill>
                <a:schemeClr val="bg1"/>
              </a:solidFill>
            </a:endParaRPr>
          </a:p>
        </p:txBody>
      </p:sp>
      <p:pic>
        <p:nvPicPr>
          <p:cNvPr id="2050" name="Picture 2" descr="Image result for ajanta ca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514350"/>
            <a:ext cx="268605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99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05400" y="971550"/>
            <a:ext cx="3657600" cy="3477875"/>
          </a:xfrm>
          <a:prstGeom prst="rect">
            <a:avLst/>
          </a:prstGeom>
        </p:spPr>
        <p:txBody>
          <a:bodyPr wrap="square">
            <a:spAutoFit/>
          </a:bodyPr>
          <a:lstStyle/>
          <a:p>
            <a:pPr algn="r"/>
            <a:r>
              <a:rPr lang="en-US" sz="2000" dirty="0">
                <a:solidFill>
                  <a:schemeClr val="bg1"/>
                </a:solidFill>
                <a:effectLst/>
              </a:rPr>
              <a:t>During Gupta Era, the rock cut architecture reached its zenith and this era marked the beginning of the Free Standing temple Architecture. Most of </a:t>
            </a:r>
            <a:r>
              <a:rPr lang="en-US" sz="2000" dirty="0" smtClean="0">
                <a:solidFill>
                  <a:schemeClr val="bg1"/>
                </a:solidFill>
                <a:effectLst/>
              </a:rPr>
              <a:t>the temples from this era </a:t>
            </a:r>
            <a:r>
              <a:rPr lang="en-US" sz="2000" dirty="0">
                <a:solidFill>
                  <a:schemeClr val="bg1"/>
                </a:solidFill>
              </a:rPr>
              <a:t>were carved with representation of Gods </a:t>
            </a:r>
            <a:r>
              <a:rPr lang="en-US" sz="2000" dirty="0" smtClean="0">
                <a:solidFill>
                  <a:schemeClr val="bg1"/>
                </a:solidFill>
              </a:rPr>
              <a:t>and </a:t>
            </a:r>
            <a:r>
              <a:rPr lang="en-US" sz="2000" dirty="0">
                <a:solidFill>
                  <a:schemeClr val="bg1"/>
                </a:solidFill>
              </a:rPr>
              <a:t>Goddesses. The most important temple of Gupta era is</a:t>
            </a:r>
            <a:r>
              <a:rPr lang="en-US" sz="2000" b="1" dirty="0">
                <a:solidFill>
                  <a:schemeClr val="bg1"/>
                </a:solidFill>
              </a:rPr>
              <a:t> </a:t>
            </a:r>
            <a:r>
              <a:rPr lang="en-US" sz="2000" b="1" dirty="0" err="1">
                <a:solidFill>
                  <a:schemeClr val="bg1"/>
                </a:solidFill>
              </a:rPr>
              <a:t>Dasavatar</a:t>
            </a:r>
            <a:r>
              <a:rPr lang="en-US" sz="2000" b="1" dirty="0">
                <a:solidFill>
                  <a:schemeClr val="bg1"/>
                </a:solidFill>
              </a:rPr>
              <a:t> Temple of </a:t>
            </a:r>
            <a:r>
              <a:rPr lang="en-US" sz="2000" b="1" dirty="0" err="1">
                <a:solidFill>
                  <a:schemeClr val="bg1"/>
                </a:solidFill>
              </a:rPr>
              <a:t>Deogarh</a:t>
            </a:r>
            <a:r>
              <a:rPr lang="en-US" sz="2000" b="1" dirty="0">
                <a:solidFill>
                  <a:schemeClr val="bg1"/>
                </a:solidFill>
              </a:rPr>
              <a:t>, Uttar Pradesh</a:t>
            </a:r>
            <a:r>
              <a:rPr lang="en-US" sz="2000" dirty="0">
                <a:solidFill>
                  <a:schemeClr val="bg1"/>
                </a:solidFill>
              </a:rPr>
              <a:t>.</a:t>
            </a:r>
            <a:endParaRPr lang="en-US" sz="2000" dirty="0">
              <a:solidFill>
                <a:schemeClr val="bg1"/>
              </a:solidFill>
              <a:effectLst/>
            </a:endParaRPr>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Temples</a:t>
            </a:r>
          </a:p>
        </p:txBody>
      </p:sp>
      <p:pic>
        <p:nvPicPr>
          <p:cNvPr id="2" name="Picture 1"/>
          <p:cNvPicPr>
            <a:picLocks noChangeAspect="1"/>
          </p:cNvPicPr>
          <p:nvPr/>
        </p:nvPicPr>
        <p:blipFill>
          <a:blip r:embed="rId2" cstate="print"/>
          <a:stretch>
            <a:fillRect/>
          </a:stretch>
        </p:blipFill>
        <p:spPr>
          <a:xfrm>
            <a:off x="491067" y="1504950"/>
            <a:ext cx="4343400" cy="2533650"/>
          </a:xfrm>
          <a:prstGeom prst="rect">
            <a:avLst/>
          </a:prstGeom>
        </p:spPr>
      </p:pic>
    </p:spTree>
    <p:extLst>
      <p:ext uri="{BB962C8B-B14F-4D97-AF65-F5344CB8AC3E}">
        <p14:creationId xmlns:p14="http://schemas.microsoft.com/office/powerpoint/2010/main" val="251178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81600" y="1299867"/>
            <a:ext cx="3505200" cy="3170099"/>
          </a:xfrm>
          <a:prstGeom prst="rect">
            <a:avLst/>
          </a:prstGeom>
        </p:spPr>
        <p:txBody>
          <a:bodyPr wrap="square">
            <a:spAutoFit/>
          </a:bodyPr>
          <a:lstStyle/>
          <a:p>
            <a:pPr algn="r"/>
            <a:r>
              <a:rPr lang="en-US" sz="2000" dirty="0">
                <a:solidFill>
                  <a:schemeClr val="bg1"/>
                </a:solidFill>
              </a:rPr>
              <a:t>The Ajanta and </a:t>
            </a:r>
            <a:r>
              <a:rPr lang="en-US" sz="2000" dirty="0" err="1">
                <a:solidFill>
                  <a:schemeClr val="bg1"/>
                </a:solidFill>
              </a:rPr>
              <a:t>Ellora</a:t>
            </a:r>
            <a:r>
              <a:rPr lang="en-US" sz="2000" dirty="0">
                <a:solidFill>
                  <a:schemeClr val="bg1"/>
                </a:solidFill>
              </a:rPr>
              <a:t> caves were created during the Golden Age. They were decorated with paintings of religious figures; some Hindu and some Buddhist. Artists were so highly valued </a:t>
            </a:r>
            <a:r>
              <a:rPr lang="en-US" sz="2000" dirty="0" smtClean="0">
                <a:solidFill>
                  <a:schemeClr val="bg1"/>
                </a:solidFill>
              </a:rPr>
              <a:t>that during this time, they </a:t>
            </a:r>
            <a:r>
              <a:rPr lang="en-US" sz="2000" dirty="0">
                <a:solidFill>
                  <a:schemeClr val="bg1"/>
                </a:solidFill>
              </a:rPr>
              <a:t>were paid for their work — a rare phenomenon in ancient civilizations.</a:t>
            </a:r>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Paintings &amp; Sculptures</a:t>
            </a:r>
          </a:p>
        </p:txBody>
      </p: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489" y="1328794"/>
            <a:ext cx="2902809" cy="19287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janta cav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287" b="5741"/>
          <a:stretch/>
        </p:blipFill>
        <p:spPr bwMode="auto">
          <a:xfrm>
            <a:off x="2209800" y="2647950"/>
            <a:ext cx="2693965" cy="194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8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Sanskrit Literature</a:t>
            </a:r>
          </a:p>
        </p:txBody>
      </p:sp>
      <p:sp>
        <p:nvSpPr>
          <p:cNvPr id="3" name="Rectangle 2"/>
          <p:cNvSpPr/>
          <p:nvPr/>
        </p:nvSpPr>
        <p:spPr>
          <a:xfrm>
            <a:off x="457200" y="1245334"/>
            <a:ext cx="8229600" cy="1631216"/>
          </a:xfrm>
          <a:prstGeom prst="rect">
            <a:avLst/>
          </a:prstGeom>
        </p:spPr>
        <p:txBody>
          <a:bodyPr wrap="square">
            <a:spAutoFit/>
          </a:bodyPr>
          <a:lstStyle/>
          <a:p>
            <a:pPr algn="ctr"/>
            <a:r>
              <a:rPr lang="en-US" sz="2000" dirty="0" smtClean="0">
                <a:solidFill>
                  <a:schemeClr val="bg1"/>
                </a:solidFill>
              </a:rPr>
              <a:t>As you remember, Sanskrit was the language of the Aryans, but during the Maurya and Gupta periods, many works </a:t>
            </a:r>
            <a:r>
              <a:rPr lang="en-US" sz="2000" dirty="0">
                <a:solidFill>
                  <a:schemeClr val="bg1"/>
                </a:solidFill>
              </a:rPr>
              <a:t>of </a:t>
            </a:r>
            <a:r>
              <a:rPr lang="en-US" sz="2000" dirty="0" smtClean="0">
                <a:solidFill>
                  <a:schemeClr val="bg1"/>
                </a:solidFill>
              </a:rPr>
              <a:t>Sanskrit literature were composed. The greatest of these are two religious epics, the </a:t>
            </a:r>
            <a:r>
              <a:rPr lang="en-US" sz="2000" b="1" dirty="0" smtClean="0">
                <a:solidFill>
                  <a:schemeClr val="bg1"/>
                </a:solidFill>
              </a:rPr>
              <a:t>Mahabharata</a:t>
            </a:r>
            <a:r>
              <a:rPr lang="en-US" sz="2000" dirty="0" smtClean="0">
                <a:solidFill>
                  <a:schemeClr val="bg1"/>
                </a:solidFill>
              </a:rPr>
              <a:t> and the </a:t>
            </a:r>
            <a:r>
              <a:rPr lang="en-US" sz="2000" b="1" dirty="0" smtClean="0">
                <a:solidFill>
                  <a:schemeClr val="bg1"/>
                </a:solidFill>
              </a:rPr>
              <a:t>Ramayana</a:t>
            </a:r>
            <a:r>
              <a:rPr lang="en-US" sz="2000" dirty="0" smtClean="0">
                <a:solidFill>
                  <a:schemeClr val="bg1"/>
                </a:solidFill>
              </a:rPr>
              <a:t>. The Mahabharata includes the </a:t>
            </a:r>
            <a:r>
              <a:rPr lang="en-US" sz="2000" b="1" dirty="0" smtClean="0">
                <a:solidFill>
                  <a:schemeClr val="bg1"/>
                </a:solidFill>
              </a:rPr>
              <a:t>Bhagavad Gita</a:t>
            </a:r>
            <a:r>
              <a:rPr lang="en-US" sz="2000" dirty="0" smtClean="0">
                <a:solidFill>
                  <a:schemeClr val="bg1"/>
                </a:solidFill>
              </a:rPr>
              <a:t>, </a:t>
            </a:r>
            <a:r>
              <a:rPr lang="en-US" sz="2000" dirty="0">
                <a:solidFill>
                  <a:schemeClr val="bg1"/>
                </a:solidFill>
              </a:rPr>
              <a:t>which </a:t>
            </a:r>
            <a:r>
              <a:rPr lang="en-US" sz="2000" dirty="0" smtClean="0">
                <a:solidFill>
                  <a:schemeClr val="bg1"/>
                </a:solidFill>
              </a:rPr>
              <a:t>is famous for its Brahmanic doctrinal content.</a:t>
            </a:r>
            <a:endParaRPr lang="en-US" sz="2000" dirty="0">
              <a:solidFill>
                <a:schemeClr val="bg1"/>
              </a:solidFill>
            </a:endParaRPr>
          </a:p>
        </p:txBody>
      </p:sp>
      <p:pic>
        <p:nvPicPr>
          <p:cNvPr id="3074" name="Picture 2" descr="Image result for bhagavad git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5582"/>
          <a:stretch/>
        </p:blipFill>
        <p:spPr bwMode="auto">
          <a:xfrm>
            <a:off x="2895600" y="3041201"/>
            <a:ext cx="3352800" cy="182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18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58933" y="1372050"/>
            <a:ext cx="2819400" cy="3170099"/>
          </a:xfrm>
          <a:prstGeom prst="rect">
            <a:avLst/>
          </a:prstGeom>
        </p:spPr>
        <p:txBody>
          <a:bodyPr wrap="square">
            <a:spAutoFit/>
          </a:bodyPr>
          <a:lstStyle/>
          <a:p>
            <a:pPr algn="r"/>
            <a:r>
              <a:rPr lang="en-US" sz="2000" dirty="0" smtClean="0">
                <a:solidFill>
                  <a:schemeClr val="bg1"/>
                </a:solidFill>
                <a:effectLst/>
              </a:rPr>
              <a:t>It is a </a:t>
            </a:r>
            <a:r>
              <a:rPr lang="en-US" sz="2000" dirty="0">
                <a:solidFill>
                  <a:schemeClr val="bg1"/>
                </a:solidFill>
                <a:effectLst/>
              </a:rPr>
              <a:t>Sanskrit epic, traditionally attributed to </a:t>
            </a:r>
            <a:r>
              <a:rPr lang="en-US" sz="2000" b="1" dirty="0">
                <a:solidFill>
                  <a:schemeClr val="bg1"/>
                </a:solidFill>
                <a:effectLst/>
              </a:rPr>
              <a:t>Valmiki</a:t>
            </a:r>
            <a:r>
              <a:rPr lang="en-US" sz="2000" dirty="0">
                <a:solidFill>
                  <a:schemeClr val="bg1"/>
                </a:solidFill>
                <a:effectLst/>
              </a:rPr>
              <a:t>, that concerns the banishment of </a:t>
            </a:r>
            <a:r>
              <a:rPr lang="en-US" sz="2000" b="1" dirty="0">
                <a:solidFill>
                  <a:schemeClr val="bg1"/>
                </a:solidFill>
                <a:effectLst/>
              </a:rPr>
              <a:t>Rama</a:t>
            </a:r>
            <a:r>
              <a:rPr lang="en-US" sz="2000" dirty="0">
                <a:solidFill>
                  <a:schemeClr val="bg1"/>
                </a:solidFill>
                <a:effectLst/>
              </a:rPr>
              <a:t> from his kingdom, the abduction of his wife </a:t>
            </a:r>
            <a:r>
              <a:rPr lang="en-US" sz="2000" b="1" dirty="0">
                <a:solidFill>
                  <a:schemeClr val="bg1"/>
                </a:solidFill>
                <a:effectLst/>
              </a:rPr>
              <a:t>Sita</a:t>
            </a:r>
            <a:r>
              <a:rPr lang="en-US" sz="2000" dirty="0">
                <a:solidFill>
                  <a:schemeClr val="bg1"/>
                </a:solidFill>
                <a:effectLst/>
              </a:rPr>
              <a:t> by a demon and her rescue, and Rama's eventual restoration to the throne.</a:t>
            </a:r>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Religious Epics</a:t>
            </a:r>
          </a:p>
        </p:txBody>
      </p:sp>
      <p:pic>
        <p:nvPicPr>
          <p:cNvPr id="4098" name="Picture 2" descr="Related image">
            <a:hlinkClick r:id="rId2"/>
          </p:cNvPr>
          <p:cNvPicPr>
            <a:picLocks noChangeAspect="1" noChangeArrowheads="1"/>
          </p:cNvPicPr>
          <p:nvPr/>
        </p:nvPicPr>
        <p:blipFill>
          <a:blip r:embed="rId3" cstate="print">
            <a:lum bright="3000" contrast="6000"/>
            <a:extLst>
              <a:ext uri="{28A0092B-C50C-407E-A947-70E740481C1C}">
                <a14:useLocalDpi xmlns:a14="http://schemas.microsoft.com/office/drawing/2010/main" val="0"/>
              </a:ext>
            </a:extLst>
          </a:blip>
          <a:srcRect/>
          <a:stretch>
            <a:fillRect/>
          </a:stretch>
        </p:blipFill>
        <p:spPr bwMode="auto">
          <a:xfrm>
            <a:off x="762000" y="1299867"/>
            <a:ext cx="4392772" cy="33144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554124">
            <a:off x="3681054" y="844644"/>
            <a:ext cx="2159770" cy="400110"/>
          </a:xfrm>
          <a:prstGeom prst="rect">
            <a:avLst/>
          </a:prstGeom>
          <a:noFill/>
        </p:spPr>
        <p:txBody>
          <a:bodyPr wrap="square" rtlCol="0">
            <a:spAutoFit/>
          </a:bodyPr>
          <a:lstStyle/>
          <a:p>
            <a:pPr algn="ctr"/>
            <a:r>
              <a:rPr lang="en-US" sz="2000" dirty="0" smtClean="0">
                <a:solidFill>
                  <a:srgbClr val="C00000"/>
                </a:solidFill>
                <a:latin typeface="Ravie" panose="04040805050809020602" pitchFamily="82" charset="0"/>
              </a:rPr>
              <a:t>Ramayana</a:t>
            </a:r>
            <a:endParaRPr lang="en-US" sz="2000" dirty="0">
              <a:solidFill>
                <a:srgbClr val="C00000"/>
              </a:solidFill>
              <a:latin typeface="Ravie" panose="04040805050809020602" pitchFamily="82" charset="0"/>
            </a:endParaRPr>
          </a:p>
        </p:txBody>
      </p:sp>
    </p:spTree>
    <p:extLst>
      <p:ext uri="{BB962C8B-B14F-4D97-AF65-F5344CB8AC3E}">
        <p14:creationId xmlns:p14="http://schemas.microsoft.com/office/powerpoint/2010/main" val="251178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1866</TotalTime>
  <Words>911</Words>
  <Application>Microsoft Office PowerPoint</Application>
  <PresentationFormat>On-screen Show (16:9)</PresentationFormat>
  <Paragraphs>45</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Baron Kuffner</vt:lpstr>
      <vt:lpstr>BIRTH OF A HERO</vt:lpstr>
      <vt:lpstr>Bookman Old Style</vt:lpstr>
      <vt:lpstr>Calibri</vt:lpstr>
      <vt:lpstr>Ravie</vt:lpstr>
      <vt:lpstr>Office Theme</vt:lpstr>
      <vt:lpstr>WORLD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Cinematografia FBS</cp:lastModifiedBy>
  <cp:revision>162</cp:revision>
  <dcterms:created xsi:type="dcterms:W3CDTF">2018-08-02T00:45:41Z</dcterms:created>
  <dcterms:modified xsi:type="dcterms:W3CDTF">2018-10-30T14:16:28Z</dcterms:modified>
</cp:coreProperties>
</file>