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4" r:id="rId8"/>
    <p:sldId id="275" r:id="rId9"/>
    <p:sldId id="270" r:id="rId10"/>
    <p:sldId id="271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sHZoKrmkF6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enPeqNqv6DQ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ydJQX1fAIjM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empresas de las ind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8" y="6528"/>
            <a:ext cx="9146138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empresas de las indias"/>
          <p:cNvPicPr>
            <a:picLocks noChangeAspect="1" noChangeArrowheads="1"/>
          </p:cNvPicPr>
          <p:nvPr/>
        </p:nvPicPr>
        <p:blipFill rotWithShape="1">
          <a:blip r:embed="rId3" cstate="print">
            <a:lum bright="4000" contrast="4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16"/>
          <a:stretch/>
        </p:blipFill>
        <p:spPr bwMode="auto">
          <a:xfrm>
            <a:off x="0" y="-9526"/>
            <a:ext cx="64008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empresas de las indias"/>
          <p:cNvPicPr>
            <a:picLocks noChangeAspect="1" noChangeArrowheads="1"/>
          </p:cNvPicPr>
          <p:nvPr/>
        </p:nvPicPr>
        <p:blipFill rotWithShape="1">
          <a:blip r:embed="rId5" cstate="print">
            <a:lum bright="3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007"/>
          <a:stretch/>
        </p:blipFill>
        <p:spPr bwMode="auto">
          <a:xfrm>
            <a:off x="-2138" y="-7658"/>
            <a:ext cx="27432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im\Desktop\Picture1.pn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2398" r="1682" b="2205"/>
          <a:stretch>
            <a:fillRect/>
          </a:stretch>
        </p:blipFill>
        <p:spPr bwMode="auto">
          <a:xfrm>
            <a:off x="0" y="285750"/>
            <a:ext cx="9144000" cy="4857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3340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101 del libro y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al </a:t>
            </a:r>
            <a:r>
              <a:rPr lang="es-ES" sz="2600" dirty="0" smtClean="0">
                <a:latin typeface="Caslon Antique" panose="02027200000000000000" pitchFamily="18" charset="0"/>
              </a:rPr>
              <a:t>maestro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 smtClean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28750"/>
            <a:ext cx="2575560" cy="2861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2020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828800" y="1352550"/>
            <a:ext cx="5486400" cy="2335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6: La Fundación del Sistema Colonial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043721"/>
            <a:ext cx="1905000" cy="18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¿Qu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 tierras </a:t>
            </a:r>
            <a:r>
              <a:rPr lang="es-ES" sz="2400" dirty="0" smtClean="0">
                <a:latin typeface="Caslon Antique" pitchFamily="18" charset="0"/>
              </a:rPr>
              <a:t>“descubri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” </a:t>
            </a:r>
            <a:r>
              <a:rPr lang="es-ES" sz="2400" dirty="0" smtClean="0">
                <a:latin typeface="Caslon Antique" pitchFamily="18" charset="0"/>
              </a:rPr>
              <a:t>Colon en el segundo viaje?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98-101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2" r="973"/>
          <a:stretch/>
        </p:blipFill>
        <p:spPr bwMode="auto">
          <a:xfrm>
            <a:off x="6172200" y="-1"/>
            <a:ext cx="2971801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Mercantilismo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Capitulaciones de Santa Fe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Caribes Insulares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Antropofagia ritual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Calendario juliano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anose="02027200000000000000" pitchFamily="18" charset="0"/>
              </a:rPr>
              <a:t>Calendario </a:t>
            </a:r>
            <a:r>
              <a:rPr lang="es-ES" sz="2400" dirty="0" smtClean="0">
                <a:latin typeface="Caslon Antique" panose="02027200000000000000" pitchFamily="18" charset="0"/>
              </a:rPr>
              <a:t>gregoriano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ts val="3800"/>
              </a:lnSpc>
            </a:pPr>
            <a:endParaRPr lang="es-ES" sz="2400" dirty="0" smtClean="0">
              <a:latin typeface="Caslon Antique" panose="02027200000000000000" pitchFamily="18" charset="0"/>
            </a:endParaRPr>
          </a:p>
        </p:txBody>
      </p:sp>
      <p:pic>
        <p:nvPicPr>
          <p:cNvPr id="8194" name="Picture 2" descr="Image result for Antropofagia ritua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5" t="5678" r="1654" b="3488"/>
          <a:stretch>
            <a:fillRect/>
          </a:stretch>
        </p:blipFill>
        <p:spPr bwMode="auto">
          <a:xfrm>
            <a:off x="5181600" y="1809750"/>
            <a:ext cx="3429000" cy="243840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" contrast="14000"/>
          </a:blip>
          <a:srcRect t="16177" b="36764"/>
          <a:stretch>
            <a:fillRect/>
          </a:stretch>
        </p:blipFill>
        <p:spPr bwMode="auto">
          <a:xfrm>
            <a:off x="0" y="3314700"/>
            <a:ext cx="9144000" cy="18288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América ante los Reyes Católicos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28750"/>
            <a:ext cx="8229600" cy="190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Col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arrib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la pen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nsula </a:t>
            </a:r>
            <a:r>
              <a:rPr lang="es-ES" sz="2400" dirty="0" smtClean="0">
                <a:latin typeface="Caslon Antique" panose="02027200000000000000" pitchFamily="18" charset="0"/>
              </a:rPr>
              <a:t>ib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 en </a:t>
            </a:r>
            <a:r>
              <a:rPr lang="es-ES" sz="2400" dirty="0">
                <a:latin typeface="Caslon Antique" panose="02027200000000000000" pitchFamily="18" charset="0"/>
              </a:rPr>
              <a:t>marzo de </a:t>
            </a:r>
            <a:r>
              <a:rPr lang="es-ES" sz="2400" dirty="0" smtClean="0">
                <a:latin typeface="Caslon Antique" panose="02027200000000000000" pitchFamily="18" charset="0"/>
              </a:rPr>
              <a:t>1493. Diego </a:t>
            </a:r>
            <a:r>
              <a:rPr lang="es-ES" sz="2400" dirty="0">
                <a:latin typeface="Caslon Antique" panose="02027200000000000000" pitchFamily="18" charset="0"/>
              </a:rPr>
              <a:t>Col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ta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no, </a:t>
            </a:r>
            <a:r>
              <a:rPr lang="es-ES" sz="2400" dirty="0" smtClean="0">
                <a:latin typeface="Caslon Antique" panose="02027200000000000000" pitchFamily="18" charset="0"/>
              </a:rPr>
              <a:t> un nativo </a:t>
            </a:r>
            <a:r>
              <a:rPr lang="es-ES" sz="2400" dirty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de </a:t>
            </a:r>
            <a:r>
              <a:rPr lang="es-ES" sz="2400" i="1" dirty="0" smtClean="0">
                <a:latin typeface="Caslon Antique" panose="02027200000000000000" pitchFamily="18" charset="0"/>
              </a:rPr>
              <a:t>Guanahani</a:t>
            </a:r>
            <a:r>
              <a:rPr lang="es-ES" sz="2400" dirty="0" smtClean="0">
                <a:latin typeface="Caslon Antique" panose="02027200000000000000" pitchFamily="18" charset="0"/>
              </a:rPr>
              <a:t> que decidi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seguir a </a:t>
            </a:r>
            <a:r>
              <a:rPr lang="es-ES" sz="2400" dirty="0">
                <a:latin typeface="Caslon Antique" panose="02027200000000000000" pitchFamily="18" charset="0"/>
              </a:rPr>
              <a:t>Col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</a:t>
            </a:r>
            <a:r>
              <a:rPr lang="es-ES" sz="2400" dirty="0" smtClean="0">
                <a:latin typeface="Caslon Antique" panose="02027200000000000000" pitchFamily="18" charset="0"/>
              </a:rPr>
              <a:t>, sirvi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de gu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y de int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rprete durante </a:t>
            </a:r>
            <a:r>
              <a:rPr lang="es-ES" sz="2400" dirty="0" smtClean="0">
                <a:latin typeface="Caslon Antique" panose="02027200000000000000" pitchFamily="18" charset="0"/>
              </a:rPr>
              <a:t>el </a:t>
            </a:r>
            <a:r>
              <a:rPr lang="es-ES" sz="2400" dirty="0">
                <a:latin typeface="Caslon Antique" panose="02027200000000000000" pitchFamily="18" charset="0"/>
              </a:rPr>
              <a:t>segundo </a:t>
            </a:r>
            <a:r>
              <a:rPr lang="es-ES" sz="2400" dirty="0" smtClean="0">
                <a:latin typeface="Caslon Antique" panose="02027200000000000000" pitchFamily="18" charset="0"/>
              </a:rPr>
              <a:t>viaje. El Almirante genov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 present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un </a:t>
            </a:r>
            <a:r>
              <a:rPr lang="es-ES" sz="2400" b="1" dirty="0" smtClean="0">
                <a:latin typeface="Caslon Antique" panose="02027200000000000000" pitchFamily="18" charset="0"/>
              </a:rPr>
              <a:t>muestrario</a:t>
            </a:r>
            <a:r>
              <a:rPr lang="es-ES" sz="2400" dirty="0" smtClean="0">
                <a:latin typeface="Caslon Antique" panose="02027200000000000000" pitchFamily="18" charset="0"/>
              </a:rPr>
              <a:t>, o </a:t>
            </a:r>
            <a:r>
              <a:rPr lang="es-ES" sz="2400" dirty="0">
                <a:latin typeface="Caslon Antique" panose="02027200000000000000" pitchFamily="18" charset="0"/>
              </a:rPr>
              <a:t>conjunto de muestras y </a:t>
            </a:r>
            <a:r>
              <a:rPr lang="es-ES" sz="2400" dirty="0" smtClean="0">
                <a:latin typeface="Caslon Antique" panose="02027200000000000000" pitchFamily="18" charset="0"/>
              </a:rPr>
              <a:t>productos, a sus auspiciadores, los reyes.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515991">
            <a:off x="8245900" y="36194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Capitalismo Mercantil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581150"/>
            <a:ext cx="6096000" cy="3124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sistema econ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mico prevaleciente en Europa a partir del siglo XV era el </a:t>
            </a:r>
            <a:r>
              <a:rPr lang="es-ES" sz="2400" b="1" dirty="0">
                <a:latin typeface="Caslon Antique" panose="02027200000000000000" pitchFamily="18" charset="0"/>
              </a:rPr>
              <a:t>capitalismo </a:t>
            </a:r>
            <a:r>
              <a:rPr lang="es-ES" sz="2400" b="1" dirty="0" smtClean="0">
                <a:latin typeface="Caslon Antique" panose="02027200000000000000" pitchFamily="18" charset="0"/>
              </a:rPr>
              <a:t>mercantil</a:t>
            </a:r>
            <a:r>
              <a:rPr lang="es-ES" sz="2400" dirty="0" smtClean="0">
                <a:latin typeface="Caslon Antique" panose="02027200000000000000" pitchFamily="18" charset="0"/>
              </a:rPr>
              <a:t>, que procuraba la progresiva acumulación de metales preciosos para producir riqueza y la exportación de productos.</a:t>
            </a:r>
            <a:endParaRPr lang="es-ES" sz="2400" dirty="0">
              <a:latin typeface="Caslon Antique" panose="02027200000000000000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Col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hab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firmado con la reina Isabel </a:t>
            </a:r>
            <a:r>
              <a:rPr lang="es-ES" sz="2400" dirty="0" smtClean="0">
                <a:latin typeface="Caslon Antique" panose="02027200000000000000" pitchFamily="18" charset="0"/>
              </a:rPr>
              <a:t>un contrato conocido como las </a:t>
            </a:r>
            <a:r>
              <a:rPr lang="es-ES" sz="2400" b="1" dirty="0">
                <a:latin typeface="Caslon Antique" panose="02027200000000000000" pitchFamily="18" charset="0"/>
              </a:rPr>
              <a:t>Capitulaciones de Santa Fe </a:t>
            </a:r>
            <a:r>
              <a:rPr lang="es-ES" sz="2400" dirty="0">
                <a:latin typeface="Caslon Antique" panose="02027200000000000000" pitchFamily="18" charset="0"/>
              </a:rPr>
              <a:t>en abril de </a:t>
            </a:r>
            <a:r>
              <a:rPr lang="es-ES" sz="2400" dirty="0" smtClean="0">
                <a:latin typeface="Caslon Antique" panose="02027200000000000000" pitchFamily="18" charset="0"/>
              </a:rPr>
              <a:t>1492. Mediante </a:t>
            </a:r>
            <a:r>
              <a:rPr lang="es-ES" sz="2400" dirty="0">
                <a:latin typeface="Caslon Antique" panose="02027200000000000000" pitchFamily="18" charset="0"/>
              </a:rPr>
              <a:t>este acuerdo, Col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obten</a:t>
            </a:r>
            <a:r>
              <a:rPr lang="es-ES" sz="22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para 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l y sus herederos los </a:t>
            </a:r>
            <a:r>
              <a:rPr lang="es-ES" sz="2400" dirty="0" smtClean="0">
                <a:latin typeface="Caslon Antique" panose="02027200000000000000" pitchFamily="18" charset="0"/>
              </a:rPr>
              <a:t>t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tulos </a:t>
            </a:r>
            <a:r>
              <a:rPr lang="es-ES" sz="2400" dirty="0">
                <a:latin typeface="Caslon Antique" panose="02027200000000000000" pitchFamily="18" charset="0"/>
              </a:rPr>
              <a:t>de almirante.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0" y="1962150"/>
            <a:ext cx="1981200" cy="1624600"/>
            <a:chOff x="3069479" y="2877522"/>
            <a:chExt cx="2334071" cy="1624600"/>
          </a:xfrm>
        </p:grpSpPr>
        <p:pic>
          <p:nvPicPr>
            <p:cNvPr id="5" name="Picture 2" descr="Related image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549" r="2679"/>
            <a:stretch/>
          </p:blipFill>
          <p:spPr bwMode="auto">
            <a:xfrm>
              <a:off x="4572000" y="2877522"/>
              <a:ext cx="831550" cy="162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Related image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53" r="39360"/>
            <a:stretch/>
          </p:blipFill>
          <p:spPr bwMode="auto">
            <a:xfrm>
              <a:off x="3069479" y="2877522"/>
              <a:ext cx="1502521" cy="162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 rot="515991">
            <a:off x="7864902" y="3223046"/>
            <a:ext cx="78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Caribes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1" y="1581150"/>
            <a:ext cx="5638800" cy="2895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Los caribes (llamados car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bales en algunos documentos hist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ricos) eran un conjunto de pueblos que, en el momento del contacto colombino en el siglo XV, ocupaban parte de Colombia, Venezuela y varias Antillas Menores. Se cree que eran feroces guerreros que resistieron la ocupaci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 y que practicaban la </a:t>
            </a:r>
            <a:r>
              <a:rPr lang="es-ES" sz="2400" b="1" dirty="0" smtClean="0">
                <a:latin typeface="Caslon Antique" panose="02027200000000000000" pitchFamily="18" charset="0"/>
              </a:rPr>
              <a:t>antropofagia ritual</a:t>
            </a:r>
            <a:r>
              <a:rPr lang="es-ES" sz="2400" dirty="0" smtClean="0">
                <a:latin typeface="Caslon Antique" panose="02027200000000000000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indigenas-caribe-2"/>
          <p:cNvPicPr>
            <a:picLocks noChangeAspect="1" noChangeArrowheads="1"/>
          </p:cNvPicPr>
          <p:nvPr/>
        </p:nvPicPr>
        <p:blipFill>
          <a:blip r:embed="rId2" cstate="print"/>
          <a:srcRect l="11200" r="36000"/>
          <a:stretch>
            <a:fillRect/>
          </a:stretch>
        </p:blipFill>
        <p:spPr bwMode="auto">
          <a:xfrm>
            <a:off x="533400" y="1657350"/>
            <a:ext cx="2209800" cy="2678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Puerto Rico es descubierto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581150"/>
            <a:ext cx="4876799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Col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</a:t>
            </a:r>
            <a:r>
              <a:rPr lang="es-ES" sz="2400" dirty="0" smtClean="0">
                <a:latin typeface="Caslon Antique" panose="02027200000000000000" pitchFamily="18" charset="0"/>
              </a:rPr>
              <a:t>avist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una isla la cual llam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San Juan Bautista, el </a:t>
            </a:r>
            <a:r>
              <a:rPr lang="es-ES" sz="2400" dirty="0">
                <a:latin typeface="Caslon Antique" panose="02027200000000000000" pitchFamily="18" charset="0"/>
              </a:rPr>
              <a:t>19 de noviembre de </a:t>
            </a:r>
            <a:r>
              <a:rPr lang="es-ES" sz="2400" dirty="0" smtClean="0">
                <a:latin typeface="Caslon Antique" panose="02027200000000000000" pitchFamily="18" charset="0"/>
              </a:rPr>
              <a:t>1493.</a:t>
            </a:r>
            <a:endParaRPr lang="es-ES" sz="2400" dirty="0">
              <a:latin typeface="Caslon Antique" panose="02027200000000000000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 1508 se comenz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 coloniz</a:t>
            </a:r>
            <a:r>
              <a:rPr lang="es-ES" sz="2000" dirty="0" smtClean="0">
                <a:latin typeface="Caslon Antique" panose="02027200000000000000" pitchFamily="18" charset="0"/>
              </a:rPr>
              <a:t>ar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la </a:t>
            </a:r>
            <a:r>
              <a:rPr lang="es-ES" sz="2400" dirty="0" smtClean="0">
                <a:latin typeface="Caslon Antique" panose="02027200000000000000" pitchFamily="18" charset="0"/>
              </a:rPr>
              <a:t>isla.</a:t>
            </a:r>
            <a:endParaRPr lang="es-ES" sz="2400" dirty="0">
              <a:latin typeface="Caslon Antique" panose="02027200000000000000" pitchFamily="18" charset="0"/>
            </a:endParaRPr>
          </a:p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Esa fecha pertenece al </a:t>
            </a:r>
            <a:r>
              <a:rPr lang="es-ES" sz="2400" b="1" dirty="0" smtClean="0">
                <a:latin typeface="Caslon Antique" panose="02027200000000000000" pitchFamily="18" charset="0"/>
              </a:rPr>
              <a:t>Calendario juliano </a:t>
            </a:r>
            <a:r>
              <a:rPr lang="es-ES" sz="2400" dirty="0" smtClean="0">
                <a:latin typeface="Caslon Antique" panose="02027200000000000000" pitchFamily="18" charset="0"/>
              </a:rPr>
              <a:t>y no corresponde al </a:t>
            </a:r>
            <a:r>
              <a:rPr lang="es-ES" sz="2400" b="1" dirty="0" smtClean="0">
                <a:latin typeface="Caslon Antique" panose="02027200000000000000" pitchFamily="18" charset="0"/>
              </a:rPr>
              <a:t>Calendario gregoriano</a:t>
            </a:r>
            <a:r>
              <a:rPr lang="es-ES" sz="2400" dirty="0" smtClean="0">
                <a:latin typeface="Caslon Antique" panose="02027200000000000000" pitchFamily="18" charset="0"/>
              </a:rPr>
              <a:t> que es </a:t>
            </a:r>
            <a:r>
              <a:rPr lang="es-ES" sz="2400" dirty="0">
                <a:latin typeface="Caslon Antique" panose="02027200000000000000" pitchFamily="18" charset="0"/>
              </a:rPr>
              <a:t>el </a:t>
            </a:r>
            <a:r>
              <a:rPr lang="es-ES" sz="2400" dirty="0" smtClean="0">
                <a:latin typeface="Caslon Antique" panose="02027200000000000000" pitchFamily="18" charset="0"/>
              </a:rPr>
              <a:t>que </a:t>
            </a:r>
            <a:r>
              <a:rPr lang="es-ES" sz="2400" dirty="0">
                <a:latin typeface="Caslon Antique" panose="02027200000000000000" pitchFamily="18" charset="0"/>
              </a:rPr>
              <a:t>implant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en </a:t>
            </a:r>
            <a:r>
              <a:rPr lang="es-ES" sz="2400" dirty="0" smtClean="0">
                <a:latin typeface="Caslon Antique" panose="02027200000000000000" pitchFamily="18" charset="0"/>
              </a:rPr>
              <a:t>Octubre de 1582. Veamos un video acerca del tema.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5" name="Picture 2" descr="Resultado de imagen para calendario julian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4000" y="1809750"/>
            <a:ext cx="3422048" cy="21284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7864900" y="2918246"/>
            <a:ext cx="78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5687185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1428750"/>
            <a:ext cx="3755291" cy="3048000"/>
            <a:chOff x="381000" y="1352550"/>
            <a:chExt cx="3907691" cy="3048000"/>
          </a:xfrm>
        </p:grpSpPr>
        <p:sp>
          <p:nvSpPr>
            <p:cNvPr id="9" name="Rectangle 8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315</Words>
  <Application>Microsoft Office PowerPoint</Application>
  <PresentationFormat>On-screen Show (16:9)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201</cp:revision>
  <dcterms:created xsi:type="dcterms:W3CDTF">2019-07-26T01:32:32Z</dcterms:created>
  <dcterms:modified xsi:type="dcterms:W3CDTF">2020-10-17T19:08:12Z</dcterms:modified>
</cp:coreProperties>
</file>