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84" r:id="rId4"/>
    <p:sldId id="261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77" r:id="rId20"/>
    <p:sldId id="279" r:id="rId21"/>
    <p:sldId id="280" r:id="rId22"/>
    <p:sldId id="281" r:id="rId23"/>
    <p:sldId id="285" r:id="rId24"/>
    <p:sldId id="282" r:id="rId25"/>
    <p:sldId id="263" r:id="rId26"/>
    <p:sldId id="283" r:id="rId27"/>
    <p:sldId id="259" r:id="rId2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9C92"/>
    <a:srgbClr val="5BB1A7"/>
    <a:srgbClr val="B3D3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80" y="-3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6645-C053-4D1D-9259-975A05A9501B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pinerichland.org/cms/lib07/PA01001138/Centricity/Domain/33/HOM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09550"/>
            <a:ext cx="1143000" cy="385011"/>
          </a:xfrm>
          <a:prstGeom prst="rect">
            <a:avLst/>
          </a:prstGeom>
          <a:noFill/>
        </p:spPr>
      </p:pic>
      <p:pic>
        <p:nvPicPr>
          <p:cNvPr id="1030" name="Picture 6" descr="http://writesource.iparadigms.com/_/rsrc/1320362105589/config/customLogo.gif?revision=11"/>
          <p:cNvPicPr>
            <a:picLocks noChangeAspect="1" noChangeArrowheads="1"/>
          </p:cNvPicPr>
          <p:nvPr/>
        </p:nvPicPr>
        <p:blipFill>
          <a:blip r:embed="rId3" cstate="print"/>
          <a:srcRect l="1250" t="37333" r="33750" b="20000"/>
          <a:stretch>
            <a:fillRect/>
          </a:stretch>
        </p:blipFill>
        <p:spPr bwMode="auto">
          <a:xfrm>
            <a:off x="0" y="1047751"/>
            <a:ext cx="2819400" cy="433754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228600" y="2038350"/>
            <a:ext cx="62484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UlusalOkul.Com Çizgili" pitchFamily="2" charset="0"/>
              </a:rPr>
              <a:t>U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UlusalOkul.Com Çizgili" pitchFamily="2" charset="0"/>
              </a:rPr>
              <a:t>nderstanding the Writing Process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381000" y="3943350"/>
            <a:ext cx="15240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Jim Soto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7" name="Picture 38" descr="http://school.phillipmartin.info/school_soweek_boy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398" y="1352550"/>
            <a:ext cx="2438401" cy="33907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09600" y="1733550"/>
            <a:ext cx="4572000" cy="31813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use this process to write: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Letters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Essays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Stories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Poems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much more!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 descr="http://school.phillipmartin.info/student_journalist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966161"/>
            <a:ext cx="2330450" cy="2943726"/>
          </a:xfrm>
          <a:prstGeom prst="rect">
            <a:avLst/>
          </a:prstGeom>
          <a:noFill/>
        </p:spPr>
      </p:pic>
      <p:sp>
        <p:nvSpPr>
          <p:cNvPr id="4" name="Oval Callout 3"/>
          <p:cNvSpPr/>
          <p:nvPr/>
        </p:nvSpPr>
        <p:spPr>
          <a:xfrm>
            <a:off x="6096000" y="895350"/>
            <a:ext cx="2514600" cy="1066800"/>
          </a:xfrm>
          <a:prstGeom prst="wedgeEllipseCallout">
            <a:avLst>
              <a:gd name="adj1" fmla="val -18064"/>
              <a:gd name="adj2" fmla="val 7481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LET’S SEE AN APPLICATION OF THE STEPS.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4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6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9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657600" y="1123950"/>
            <a:ext cx="5105400" cy="1371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D3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Clustering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D3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prewriting technique that can help you explore a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D34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topic of your choice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D3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2286000" y="2495550"/>
            <a:ext cx="4038600" cy="1905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6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iller" pitchFamily="82" charset="0"/>
              </a:rPr>
              <a:t>TORNADOES</a:t>
            </a: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1066800" y="2266950"/>
            <a:ext cx="13716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iller" pitchFamily="82" charset="0"/>
              </a:rPr>
              <a:t>supplies</a:t>
            </a: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6019800" y="2495550"/>
            <a:ext cx="2133600" cy="990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iller" pitchFamily="82" charset="0"/>
              </a:rPr>
              <a:t>Go to basement</a:t>
            </a: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1752600" y="4171950"/>
            <a:ext cx="12954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iller" pitchFamily="82" charset="0"/>
              </a:rPr>
              <a:t>sirens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nimBg="1" autoUpdateAnimBg="0"/>
      <p:bldP spid="4" grpId="0" animBg="1" autoUpdateAnimBg="0"/>
      <p:bldP spid="5" grpId="0" animBg="1" autoUpdateAnimBg="0"/>
      <p:bldP spid="6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6324600" y="325755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7543800" y="33337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1981200" y="340995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2819400" y="325755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" name="Line 23"/>
          <p:cNvSpPr>
            <a:spLocks noChangeShapeType="1"/>
          </p:cNvSpPr>
          <p:nvPr/>
        </p:nvSpPr>
        <p:spPr bwMode="auto">
          <a:xfrm>
            <a:off x="3048000" y="31051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" name="Line 24"/>
          <p:cNvSpPr>
            <a:spLocks noChangeShapeType="1"/>
          </p:cNvSpPr>
          <p:nvPr/>
        </p:nvSpPr>
        <p:spPr bwMode="auto">
          <a:xfrm flipH="1">
            <a:off x="1447800" y="31813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" name="Line 18"/>
          <p:cNvSpPr>
            <a:spLocks noChangeShapeType="1"/>
          </p:cNvSpPr>
          <p:nvPr/>
        </p:nvSpPr>
        <p:spPr bwMode="auto">
          <a:xfrm flipH="1" flipV="1">
            <a:off x="1752600" y="135255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5943600" y="257175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 flipH="1">
            <a:off x="2895600" y="257175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>
            <a:off x="2438400" y="196215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810000" y="285750"/>
            <a:ext cx="51054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j-ea"/>
                <a:cs typeface="+mj-cs"/>
              </a:rPr>
              <a:t>A Cluster chart would look like this…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2743200" y="1276350"/>
            <a:ext cx="3962400" cy="1600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6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iller" pitchFamily="82" charset="0"/>
              </a:rPr>
              <a:t>TORNADOES</a:t>
            </a: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1600200" y="2647950"/>
            <a:ext cx="16002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iller" pitchFamily="82" charset="0"/>
              </a:rPr>
              <a:t>supplies</a:t>
            </a: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6019800" y="2571750"/>
            <a:ext cx="21336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iller" pitchFamily="82" charset="0"/>
              </a:rPr>
              <a:t>Go to basement</a:t>
            </a: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1143000" y="1657350"/>
            <a:ext cx="1371600" cy="609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iller" pitchFamily="82" charset="0"/>
              </a:rPr>
              <a:t>sirens</a:t>
            </a:r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762000" y="895350"/>
            <a:ext cx="17526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iller" pitchFamily="82" charset="0"/>
              </a:rPr>
              <a:t>Go inside</a:t>
            </a: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3352800" y="3105150"/>
            <a:ext cx="1066800" cy="609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iller" pitchFamily="82" charset="0"/>
              </a:rPr>
              <a:t>food</a:t>
            </a: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2667000" y="3790950"/>
            <a:ext cx="13716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iller" pitchFamily="82" charset="0"/>
              </a:rPr>
              <a:t>games</a:t>
            </a:r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1143000" y="3867150"/>
            <a:ext cx="14478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iller" pitchFamily="82" charset="0"/>
              </a:rPr>
              <a:t>flashlight</a:t>
            </a:r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7162800" y="3562350"/>
            <a:ext cx="1447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iller" pitchFamily="82" charset="0"/>
              </a:rPr>
              <a:t>Play radio</a:t>
            </a:r>
          </a:p>
        </p:txBody>
      </p:sp>
      <p:sp>
        <p:nvSpPr>
          <p:cNvPr id="18" name="Oval 13"/>
          <p:cNvSpPr>
            <a:spLocks noChangeArrowheads="1"/>
          </p:cNvSpPr>
          <p:nvPr/>
        </p:nvSpPr>
        <p:spPr bwMode="auto">
          <a:xfrm>
            <a:off x="5410200" y="3486150"/>
            <a:ext cx="13716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iller" pitchFamily="82" charset="0"/>
              </a:rPr>
              <a:t>Stay calm</a:t>
            </a:r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304800" y="3257550"/>
            <a:ext cx="1600200" cy="609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iller" pitchFamily="82" charset="0"/>
              </a:rPr>
              <a:t>blankets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2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utoUpdateAnimBg="0"/>
      <p:bldP spid="9" grpId="0" animBg="1" autoUpdateAnimBg="0"/>
      <p:bldP spid="10" grpId="0" animBg="1" autoUpdateAnimBg="0"/>
      <p:bldP spid="11" grpId="0" animBg="1" autoUpdateAnimBg="0"/>
      <p:bldP spid="12" grpId="0" animBg="1" autoUpdateAnimBg="0"/>
      <p:bldP spid="13" grpId="0" animBg="1" autoUpdateAnimBg="0"/>
      <p:bldP spid="14" grpId="0" animBg="1" autoUpdateAnimBg="0"/>
      <p:bldP spid="15" grpId="0" animBg="1" autoUpdateAnimBg="0"/>
      <p:bldP spid="16" grpId="0" animBg="1" autoUpdateAnimBg="0"/>
      <p:bldP spid="17" grpId="0" animBg="1" autoUpdateAnimBg="0"/>
      <p:bldP spid="18" grpId="0" animBg="1" autoUpdateAnimBg="0"/>
      <p:bldP spid="1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09600" y="1733550"/>
            <a:ext cx="7620000" cy="30289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your topic and circle it.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Around it, write ideas that come to mind about your topic.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Circle your ideas and draw lines to show how they are connected.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your ideas flow freely. Don’t judge them. Later on, you will decide which ones to include.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228600" y="895350"/>
            <a:ext cx="3733800" cy="1219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9C92"/>
                </a:solidFill>
                <a:effectLst/>
                <a:uLnTx/>
                <a:uFillTx/>
                <a:ea typeface="+mj-ea"/>
                <a:cs typeface="+mj-cs"/>
              </a:rPr>
              <a:t>Guidelines for clustering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 autoUpdateAnimBg="0" advAuto="1000"/>
      <p:bldP spid="2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33400" y="1733550"/>
            <a:ext cx="5029200" cy="2743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Drafting is…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you actually begin writing about the tornado. You sketch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 your ideas about this subject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develop them. You will see these ideas take shape as you continue writing. Like drawing, writing is a process of discovery!</a:t>
            </a:r>
          </a:p>
        </p:txBody>
      </p:sp>
      <p:pic>
        <p:nvPicPr>
          <p:cNvPr id="8194" name="Picture 2" descr="http://cdn.xl.thumbs.canstockphoto.it/canstock642580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9744"/>
          <a:stretch>
            <a:fillRect/>
          </a:stretch>
        </p:blipFill>
        <p:spPr bwMode="auto">
          <a:xfrm>
            <a:off x="5486400" y="1430444"/>
            <a:ext cx="3228109" cy="3156374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1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2038350"/>
            <a:ext cx="8229600" cy="2590800"/>
          </a:xfrm>
          <a:prstGeom prst="rect">
            <a:avLst/>
          </a:prstGeom>
        </p:spPr>
        <p:txBody>
          <a:bodyPr/>
          <a:lstStyle/>
          <a:p>
            <a:pPr marL="61913" marR="0" lvl="0" indent="-619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There A tornado is coming. Here’s what you do if you are in your house. You will need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suplies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. You need food, flashlights, blankets, and some games. Listen for warning sirens, and make sure everyone is inside. Hurry to the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basemint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. Keep the radio on, and please stay calm.</a:t>
            </a:r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533400" y="2343150"/>
            <a:ext cx="762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143000" y="1600200"/>
            <a:ext cx="73152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bg1"/>
                </a:solidFill>
              </a:rPr>
              <a:t>Susan’s first draft is about preparing for a tornado.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3000"/>
      <p:bldP spid="3" grpId="0" animBg="1"/>
      <p:bldP spid="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33400" y="1733550"/>
            <a:ext cx="8153400" cy="2209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Keep in mind your purpose and who your audience will be.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down your ideas as quickly as possible.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Skip every other line so you can add ideas later.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Don't worry if your paper looks messy.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You’ll be able to correct spelling mistakes later.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8600" y="895350"/>
            <a:ext cx="3733800" cy="1219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9C92"/>
                </a:solidFill>
                <a:effectLst/>
                <a:uLnTx/>
                <a:uFillTx/>
                <a:ea typeface="+mj-ea"/>
                <a:cs typeface="+mj-cs"/>
              </a:rPr>
              <a:t>Guidelines for drafting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1000"/>
      <p:bldP spid="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733550"/>
            <a:ext cx="5638800" cy="302895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Revising is…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you improve your work writing additional drafts. You can show your draft to someone else and incorporate good suggestions in order to improve it.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your teacher allows it, have a writing partner criticize your work.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write a better draft.</a:t>
            </a:r>
          </a:p>
        </p:txBody>
      </p:sp>
      <p:pic>
        <p:nvPicPr>
          <p:cNvPr id="5122" name="Picture 2" descr="http://cliparts.co/cliparts/5TR/K9p/5TRK9peG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276350"/>
            <a:ext cx="2819400" cy="3383280"/>
          </a:xfrm>
          <a:prstGeom prst="rect">
            <a:avLst/>
          </a:prstGeom>
          <a:noFill/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086600" y="340995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Brush Script MT" pitchFamily="66" charset="0"/>
              </a:rPr>
              <a:t>Blah!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1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2400" y="819150"/>
            <a:ext cx="3581400" cy="1066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9C92"/>
                </a:solidFill>
                <a:effectLst/>
                <a:uLnTx/>
                <a:uFillTx/>
                <a:ea typeface="+mj-ea"/>
                <a:cs typeface="+mj-cs"/>
              </a:rPr>
              <a:t>A revised draft could look like this: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885950"/>
            <a:ext cx="7696200" cy="30480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120000"/>
              </a:lnSpc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There A tornado is coming. Here’s what you do if you are in your house. You will need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suplies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. You need food, flashlights, blankets, and some games. Listen for warning sirens, and make </a:t>
            </a:r>
            <a:r>
              <a:rPr lang="en-US" sz="3200" dirty="0" smtClean="0">
                <a:solidFill>
                  <a:schemeClr val="bg1"/>
                </a:solidFill>
                <a:latin typeface="Brush Script MT" pitchFamily="66" charset="0"/>
              </a:rPr>
              <a:t>sure everyone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is inside. Hurry to the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basemint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. Keep the radio on, and...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09600" y="1497012"/>
            <a:ext cx="8534400" cy="3178175"/>
            <a:chOff x="-336" y="948"/>
            <a:chExt cx="5424" cy="2002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-336" y="948"/>
              <a:ext cx="5424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3200" dirty="0">
                  <a:solidFill>
                    <a:srgbClr val="0033CC"/>
                  </a:solidFill>
                  <a:latin typeface="Brush Script MT" pitchFamily="66" charset="0"/>
                </a:rPr>
                <a:t>A tornado may be </a:t>
              </a:r>
              <a:r>
                <a:rPr lang="en-US" sz="3200" dirty="0" smtClean="0">
                  <a:solidFill>
                    <a:srgbClr val="0033CC"/>
                  </a:solidFill>
                  <a:latin typeface="Brush Script MT" pitchFamily="66" charset="0"/>
                </a:rPr>
                <a:t>coming, if </a:t>
              </a:r>
              <a:r>
                <a:rPr lang="en-US" sz="3200" dirty="0">
                  <a:solidFill>
                    <a:srgbClr val="0033CC"/>
                  </a:solidFill>
                  <a:latin typeface="Brush Script MT" pitchFamily="66" charset="0"/>
                </a:rPr>
                <a:t>the sky turns dark yellow-green.</a:t>
              </a: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-192" y="1433"/>
              <a:ext cx="2208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538" y="1817"/>
              <a:ext cx="59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rgbClr val="0033CC"/>
                  </a:solidFill>
                  <a:latin typeface="Brush Script MT" pitchFamily="66" charset="0"/>
                </a:rPr>
                <a:t>First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698" y="2585"/>
              <a:ext cx="58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rgbClr val="0033CC"/>
                  </a:solidFill>
                  <a:latin typeface="Brush Script MT" pitchFamily="66" charset="0"/>
                </a:rPr>
                <a:t>Then</a:t>
              </a: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-144" y="1817"/>
              <a:ext cx="1503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-94" y="1769"/>
              <a:ext cx="15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 smtClean="0">
                  <a:solidFill>
                    <a:srgbClr val="0033CC"/>
                  </a:solidFill>
                  <a:latin typeface="Brush Script MT" pitchFamily="66" charset="0"/>
                </a:rPr>
                <a:t>have </a:t>
              </a:r>
              <a:r>
                <a:rPr lang="en-US" sz="3200" dirty="0">
                  <a:solidFill>
                    <a:srgbClr val="0033CC"/>
                  </a:solidFill>
                  <a:latin typeface="Brush Script MT" pitchFamily="66" charset="0"/>
                </a:rPr>
                <a:t>time.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6781800" y="3333750"/>
            <a:ext cx="3770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  <a:latin typeface="Brush Script MT" pitchFamily="66" charset="0"/>
              </a:rPr>
              <a:t>^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886200" y="4558725"/>
            <a:ext cx="4532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  <a:latin typeface="Brush Script MT" pitchFamily="66" charset="0"/>
              </a:rPr>
              <a:t>^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733550"/>
            <a:ext cx="6172200" cy="23622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Proofreading is…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Making sure that all words are spelled correctly and that punctuation and grammar rules are being obeyed.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Once your writing is clear and detailed enough, you can look into the other stuff.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4" descr="dd0080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266950"/>
            <a:ext cx="1770063" cy="181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Lesson Objective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5334000" cy="16002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Build good writing habits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Understand the five steps of the writing process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9462" name="Picture 6" descr="http://images.clipartpanda.com/light-bulb-clip-art-png-light_bulb_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1733550"/>
            <a:ext cx="1653778" cy="2860590"/>
          </a:xfrm>
          <a:prstGeom prst="rect">
            <a:avLst/>
          </a:prstGeom>
          <a:noFill/>
          <a:effectLst>
            <a:softEdge rad="127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" y="819150"/>
            <a:ext cx="3429000" cy="8382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9C92"/>
                </a:solidFill>
                <a:effectLst/>
                <a:uLnTx/>
                <a:uFillTx/>
                <a:ea typeface="+mj-ea"/>
                <a:cs typeface="+mj-cs"/>
              </a:rPr>
              <a:t>Some proofreading marks you can use: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676400" y="1809750"/>
            <a:ext cx="5867400" cy="28765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¶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indent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- capitalize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^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5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insert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- change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2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1752600" y="2800350"/>
            <a:ext cx="381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752600" y="2876550"/>
            <a:ext cx="381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752600" y="2952750"/>
            <a:ext cx="381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600200" y="3943350"/>
            <a:ext cx="561975" cy="320675"/>
          </a:xfrm>
          <a:custGeom>
            <a:avLst/>
            <a:gdLst>
              <a:gd name="T0" fmla="*/ 0 w 354"/>
              <a:gd name="T1" fmla="*/ 152 h 202"/>
              <a:gd name="T2" fmla="*/ 229 w 354"/>
              <a:gd name="T3" fmla="*/ 143 h 202"/>
              <a:gd name="T4" fmla="*/ 284 w 354"/>
              <a:gd name="T5" fmla="*/ 107 h 202"/>
              <a:gd name="T6" fmla="*/ 274 w 354"/>
              <a:gd name="T7" fmla="*/ 43 h 202"/>
              <a:gd name="T8" fmla="*/ 192 w 354"/>
              <a:gd name="T9" fmla="*/ 79 h 202"/>
              <a:gd name="T10" fmla="*/ 201 w 354"/>
              <a:gd name="T11" fmla="*/ 161 h 202"/>
              <a:gd name="T12" fmla="*/ 256 w 354"/>
              <a:gd name="T13" fmla="*/ 180 h 202"/>
              <a:gd name="T14" fmla="*/ 348 w 354"/>
              <a:gd name="T15" fmla="*/ 152 h 20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4"/>
              <a:gd name="T25" fmla="*/ 0 h 202"/>
              <a:gd name="T26" fmla="*/ 354 w 354"/>
              <a:gd name="T27" fmla="*/ 202 h 20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4" h="202">
                <a:moveTo>
                  <a:pt x="0" y="152"/>
                </a:moveTo>
                <a:cubicBezTo>
                  <a:pt x="76" y="149"/>
                  <a:pt x="154" y="155"/>
                  <a:pt x="229" y="143"/>
                </a:cubicBezTo>
                <a:cubicBezTo>
                  <a:pt x="251" y="140"/>
                  <a:pt x="284" y="107"/>
                  <a:pt x="284" y="107"/>
                </a:cubicBezTo>
                <a:cubicBezTo>
                  <a:pt x="281" y="86"/>
                  <a:pt x="292" y="55"/>
                  <a:pt x="274" y="43"/>
                </a:cubicBezTo>
                <a:cubicBezTo>
                  <a:pt x="209" y="0"/>
                  <a:pt x="202" y="49"/>
                  <a:pt x="192" y="79"/>
                </a:cubicBezTo>
                <a:cubicBezTo>
                  <a:pt x="195" y="106"/>
                  <a:pt x="186" y="138"/>
                  <a:pt x="201" y="161"/>
                </a:cubicBezTo>
                <a:cubicBezTo>
                  <a:pt x="211" y="177"/>
                  <a:pt x="256" y="180"/>
                  <a:pt x="256" y="180"/>
                </a:cubicBezTo>
                <a:cubicBezTo>
                  <a:pt x="354" y="170"/>
                  <a:pt x="348" y="202"/>
                  <a:pt x="348" y="152"/>
                </a:cubicBezTo>
              </a:path>
            </a:pathLst>
          </a:custGeom>
          <a:noFill/>
          <a:ln w="38100" cmpd="sng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36866" name="Picture 2" descr="http://school.phillipmartin.info/school_penc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02984">
            <a:off x="5233698" y="2480843"/>
            <a:ext cx="3276600" cy="108756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819150"/>
            <a:ext cx="4953000" cy="89535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9C92"/>
                </a:solidFill>
                <a:effectLst/>
                <a:uLnTx/>
                <a:uFillTx/>
                <a:ea typeface="+mj-ea"/>
                <a:cs typeface="+mj-cs"/>
              </a:rPr>
              <a:t>Proofreading could look something like this: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809750"/>
            <a:ext cx="8001000" cy="31242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130000"/>
              </a:lnSpc>
              <a:spcBef>
                <a:spcPct val="20000"/>
              </a:spcBef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There ^A tornado is coming. Here’s what you do if you are in your house. You will need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suplies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. </a:t>
            </a:r>
            <a:r>
              <a:rPr lang="en-US" sz="2800" dirty="0" smtClean="0">
                <a:solidFill>
                  <a:schemeClr val="bg1"/>
                </a:solidFill>
                <a:latin typeface="Brush Script MT" pitchFamily="66" charset="0"/>
              </a:rPr>
              <a:t>^ You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need food, flashlights, blankets, and some games.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9C92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^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Listen for warning sirens, and make sure everyone is inside. ^Hurry to the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basemint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. Keep the radio on, and please stay calm.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28600" y="1657350"/>
            <a:ext cx="8229600" cy="2312988"/>
            <a:chOff x="144" y="960"/>
            <a:chExt cx="5184" cy="145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44" y="960"/>
              <a:ext cx="4992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2800" dirty="0">
                  <a:solidFill>
                    <a:srgbClr val="FF0000"/>
                  </a:solidFill>
                  <a:latin typeface="Brush Script MT" pitchFamily="66" charset="0"/>
                  <a:cs typeface="Times New Roman" pitchFamily="18" charset="0"/>
                </a:rPr>
                <a:t>¶</a:t>
              </a:r>
              <a:r>
                <a:rPr lang="en-US" sz="2800" dirty="0">
                  <a:solidFill>
                    <a:srgbClr val="0033CC"/>
                  </a:solidFill>
                  <a:latin typeface="Brush Script MT" pitchFamily="66" charset="0"/>
                </a:rPr>
                <a:t> A tornado may be coming if the sky turns dark yellow-green.</a:t>
              </a: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336" y="1296"/>
              <a:ext cx="384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816" y="1296"/>
              <a:ext cx="1440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3696" y="2352"/>
              <a:ext cx="52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016" y="1632"/>
              <a:ext cx="43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1296"/>
              <a:ext cx="76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rgbClr val="FF0000"/>
                  </a:solidFill>
                  <a:latin typeface="Brush Script MT" pitchFamily="66" charset="0"/>
                </a:rPr>
                <a:t>supplies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3456" y="2016"/>
              <a:ext cx="96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rgbClr val="FF0000"/>
                  </a:solidFill>
                  <a:latin typeface="Brush Script MT" pitchFamily="66" charset="0"/>
                </a:rPr>
                <a:t>basement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400" y="1968"/>
              <a:ext cx="62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 smtClean="0">
                  <a:solidFill>
                    <a:srgbClr val="0033CC"/>
                  </a:solidFill>
                  <a:latin typeface="Brush Script MT" pitchFamily="66" charset="0"/>
                </a:rPr>
                <a:t>Then,</a:t>
              </a:r>
              <a:endParaRPr lang="en-US" sz="2800" dirty="0">
                <a:solidFill>
                  <a:srgbClr val="0033CC"/>
                </a:solidFill>
                <a:latin typeface="Brush Script MT" pitchFamily="66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3840" y="1248"/>
              <a:ext cx="14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>
                  <a:solidFill>
                    <a:srgbClr val="0033CC"/>
                  </a:solidFill>
                  <a:latin typeface="Brush Script MT" pitchFamily="66" charset="0"/>
                </a:rPr>
                <a:t>you have time.</a:t>
              </a: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4032" y="1296"/>
              <a:ext cx="1056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496" y="1296"/>
              <a:ext cx="67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 smtClean="0">
                  <a:solidFill>
                    <a:srgbClr val="0033CC"/>
                  </a:solidFill>
                  <a:latin typeface="Brush Script MT" pitchFamily="66" charset="0"/>
                </a:rPr>
                <a:t>First,</a:t>
              </a:r>
              <a:endParaRPr lang="en-US" sz="2800" dirty="0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>
              <a:off x="2640" y="2208"/>
              <a:ext cx="288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H="1">
              <a:off x="2688" y="1536"/>
              <a:ext cx="288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400" y="1536"/>
              <a:ext cx="170" cy="92"/>
            </a:xfrm>
            <a:custGeom>
              <a:avLst/>
              <a:gdLst>
                <a:gd name="T0" fmla="*/ 0 w 170"/>
                <a:gd name="T1" fmla="*/ 66 h 92"/>
                <a:gd name="T2" fmla="*/ 78 w 170"/>
                <a:gd name="T3" fmla="*/ 52 h 92"/>
                <a:gd name="T4" fmla="*/ 105 w 170"/>
                <a:gd name="T5" fmla="*/ 26 h 92"/>
                <a:gd name="T6" fmla="*/ 78 w 170"/>
                <a:gd name="T7" fmla="*/ 0 h 92"/>
                <a:gd name="T8" fmla="*/ 0 w 170"/>
                <a:gd name="T9" fmla="*/ 52 h 92"/>
                <a:gd name="T10" fmla="*/ 26 w 170"/>
                <a:gd name="T11" fmla="*/ 92 h 92"/>
                <a:gd name="T12" fmla="*/ 170 w 170"/>
                <a:gd name="T13" fmla="*/ 79 h 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0"/>
                <a:gd name="T22" fmla="*/ 0 h 92"/>
                <a:gd name="T23" fmla="*/ 170 w 170"/>
                <a:gd name="T24" fmla="*/ 92 h 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0" h="92">
                  <a:moveTo>
                    <a:pt x="0" y="66"/>
                  </a:moveTo>
                  <a:cubicBezTo>
                    <a:pt x="26" y="61"/>
                    <a:pt x="53" y="61"/>
                    <a:pt x="78" y="52"/>
                  </a:cubicBezTo>
                  <a:cubicBezTo>
                    <a:pt x="90" y="48"/>
                    <a:pt x="105" y="38"/>
                    <a:pt x="105" y="26"/>
                  </a:cubicBezTo>
                  <a:cubicBezTo>
                    <a:pt x="105" y="14"/>
                    <a:pt x="87" y="9"/>
                    <a:pt x="78" y="0"/>
                  </a:cubicBezTo>
                  <a:cubicBezTo>
                    <a:pt x="52" y="7"/>
                    <a:pt x="0" y="7"/>
                    <a:pt x="0" y="52"/>
                  </a:cubicBezTo>
                  <a:cubicBezTo>
                    <a:pt x="0" y="68"/>
                    <a:pt x="17" y="79"/>
                    <a:pt x="26" y="92"/>
                  </a:cubicBezTo>
                  <a:cubicBezTo>
                    <a:pt x="74" y="88"/>
                    <a:pt x="170" y="79"/>
                    <a:pt x="170" y="79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224" y="2304"/>
              <a:ext cx="131" cy="113"/>
            </a:xfrm>
            <a:custGeom>
              <a:avLst/>
              <a:gdLst>
                <a:gd name="T0" fmla="*/ 0 w 131"/>
                <a:gd name="T1" fmla="*/ 42 h 113"/>
                <a:gd name="T2" fmla="*/ 78 w 131"/>
                <a:gd name="T3" fmla="*/ 29 h 113"/>
                <a:gd name="T4" fmla="*/ 39 w 131"/>
                <a:gd name="T5" fmla="*/ 3 h 113"/>
                <a:gd name="T6" fmla="*/ 13 w 131"/>
                <a:gd name="T7" fmla="*/ 42 h 113"/>
                <a:gd name="T8" fmla="*/ 26 w 131"/>
                <a:gd name="T9" fmla="*/ 81 h 113"/>
                <a:gd name="T10" fmla="*/ 131 w 131"/>
                <a:gd name="T11" fmla="*/ 55 h 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1"/>
                <a:gd name="T19" fmla="*/ 0 h 113"/>
                <a:gd name="T20" fmla="*/ 131 w 131"/>
                <a:gd name="T21" fmla="*/ 113 h 1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1" h="113">
                  <a:moveTo>
                    <a:pt x="0" y="42"/>
                  </a:moveTo>
                  <a:cubicBezTo>
                    <a:pt x="26" y="38"/>
                    <a:pt x="59" y="48"/>
                    <a:pt x="78" y="29"/>
                  </a:cubicBezTo>
                  <a:cubicBezTo>
                    <a:pt x="89" y="18"/>
                    <a:pt x="54" y="0"/>
                    <a:pt x="39" y="3"/>
                  </a:cubicBezTo>
                  <a:cubicBezTo>
                    <a:pt x="24" y="6"/>
                    <a:pt x="22" y="29"/>
                    <a:pt x="13" y="42"/>
                  </a:cubicBezTo>
                  <a:cubicBezTo>
                    <a:pt x="17" y="55"/>
                    <a:pt x="16" y="71"/>
                    <a:pt x="26" y="81"/>
                  </a:cubicBezTo>
                  <a:cubicBezTo>
                    <a:pt x="58" y="113"/>
                    <a:pt x="112" y="92"/>
                    <a:pt x="131" y="55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762000" y="2724150"/>
            <a:ext cx="6858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733550"/>
            <a:ext cx="7772400" cy="2590800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Publishing is…</a:t>
            </a:r>
          </a:p>
          <a:p>
            <a:pPr marL="342900" marR="0" lvl="0" indent="-3429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Sharing your work with others. Once the previous steps have been taken, you can copy your writing as neatly as possible and add a title to it.</a:t>
            </a:r>
          </a:p>
          <a:p>
            <a:pPr marL="342900" marR="0" lvl="0" indent="-3429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Susan made a poster of tornado instructions to go with her writing. She posted her work on the school’s main bulletin board.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2400" y="819150"/>
            <a:ext cx="3048000" cy="81915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9C92"/>
                </a:solidFill>
                <a:effectLst/>
                <a:uLnTx/>
                <a:uFillTx/>
                <a:ea typeface="+mj-ea"/>
                <a:cs typeface="+mj-cs"/>
              </a:rPr>
              <a:t>Publishing could look something like this: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657350"/>
            <a:ext cx="8382000" cy="31242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sz="2800" dirty="0" smtClean="0">
                <a:solidFill>
                  <a:schemeClr val="bg1"/>
                </a:solidFill>
                <a:latin typeface="Brush Script MT" pitchFamily="66" charset="0"/>
              </a:rPr>
              <a:t>      A tornado may be coming if the sky turns dark yellow-green.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   Here’s what you do if you </a:t>
            </a:r>
            <a:r>
              <a:rPr lang="en-US" sz="2800" dirty="0" smtClean="0">
                <a:solidFill>
                  <a:schemeClr val="bg1"/>
                </a:solidFill>
                <a:latin typeface="Brush Script MT" pitchFamily="66" charset="0"/>
              </a:rPr>
              <a:t>you have time.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 You will need supplies</a:t>
            </a:r>
            <a:r>
              <a:rPr lang="en-US" sz="2800" dirty="0" smtClean="0">
                <a:solidFill>
                  <a:schemeClr val="bg1"/>
                </a:solidFill>
                <a:latin typeface="Brush Script MT" pitchFamily="66" charset="0"/>
              </a:rPr>
              <a:t>. First, You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ush Script MT" pitchFamily="66" charset="0"/>
                <a:ea typeface="+mn-ea"/>
                <a:cs typeface="+mn-cs"/>
              </a:rPr>
              <a:t>need food, flashlights, blankets, and some games. Listen for warning sirens, and make sure everyone is inside. Then, hurry to the basement. Keep the radio on, and please stay calm.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" y="895350"/>
            <a:ext cx="3581400" cy="5143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9C92"/>
                </a:solidFill>
                <a:effectLst/>
                <a:uLnTx/>
                <a:uFillTx/>
                <a:ea typeface="+mj-ea"/>
                <a:cs typeface="+mj-cs"/>
              </a:rPr>
              <a:t>Guidelines for publishing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1885950"/>
            <a:ext cx="5867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Copy your writing neatly, and add a title.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Think of someone special who would enjoy your work.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Think of a creative way to share your writing.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0" descr="http://school.phillipmartin.info/school_pencil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278" y="2343150"/>
            <a:ext cx="2399846" cy="2514600"/>
          </a:xfrm>
          <a:prstGeom prst="rect">
            <a:avLst/>
          </a:prstGeom>
          <a:noFill/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73355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Now comes the good part. Get ready to work.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0" y="2266950"/>
            <a:ext cx="4800599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Read pgs.  1-3 and 5-10. Then: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Write About a Quotation (pg. 6)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Analyze Your Process (pg. 7)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Consider the Process (pg. 9)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Use the Writing Process (pg. 10)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1828800" y="2571750"/>
            <a:ext cx="1752600" cy="685800"/>
          </a:xfrm>
          <a:prstGeom prst="wedgeEllipseCallout">
            <a:avLst>
              <a:gd name="adj1" fmla="val -55513"/>
              <a:gd name="adj2" fmla="val 5306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Success!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Seatwork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0" descr="http://school.phillipmartin.info/school_pencil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278" y="2343150"/>
            <a:ext cx="2399846" cy="2514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24200" y="2190750"/>
            <a:ext cx="5638799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In your </a:t>
            </a:r>
            <a:r>
              <a:rPr lang="en-US" sz="2400" kern="0" dirty="0" smtClean="0">
                <a:solidFill>
                  <a:prstClr val="white"/>
                </a:solidFill>
              </a:rPr>
              <a:t>Skills Book </a:t>
            </a:r>
            <a:r>
              <a:rPr lang="en-US" sz="2400" kern="0" dirty="0" smtClean="0">
                <a:solidFill>
                  <a:prstClr val="white"/>
                </a:solidFill>
              </a:rPr>
              <a:t>complete the following work: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Using the Right Word (pg. 66)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Assessment Punctuation(pgs. 27-28, 47-48)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1752600" y="2876550"/>
            <a:ext cx="1295400" cy="685800"/>
          </a:xfrm>
          <a:prstGeom prst="wedgeEllipseCallout">
            <a:avLst>
              <a:gd name="adj1" fmla="val -55513"/>
              <a:gd name="adj2" fmla="val 5306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YIKES!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Homework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orms.hmhco.com/templates-1.0/images/writesource/write-source-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248150"/>
            <a:ext cx="2209800" cy="476250"/>
          </a:xfrm>
          <a:prstGeom prst="rect">
            <a:avLst/>
          </a:prstGeom>
          <a:noFill/>
        </p:spPr>
      </p:pic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5943600" y="424815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Jim Soto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©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2015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Next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2190750"/>
            <a:ext cx="6019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UlusalOkul.Com Çizgili" pitchFamily="2" charset="0"/>
              </a:rPr>
              <a:t>One Writing Process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2050" name="Picture 2" descr="http://www.pppst.com/facs_feeling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3578"/>
            <a:ext cx="1828800" cy="25196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The Writing Process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8077200" cy="30480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To do your best work, you need to go through a series of steps. The same applies to writing. The </a:t>
            </a:r>
            <a:r>
              <a:rPr lang="en-US" sz="2400" u="sng" dirty="0" smtClean="0">
                <a:solidFill>
                  <a:schemeClr val="bg1"/>
                </a:solidFill>
              </a:rPr>
              <a:t>five steps</a:t>
            </a:r>
            <a:r>
              <a:rPr lang="en-US" sz="2400" dirty="0" smtClean="0">
                <a:solidFill>
                  <a:schemeClr val="bg1"/>
                </a:solidFill>
              </a:rPr>
              <a:t> you must follow are: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Prewriting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Drafting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Revising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Editing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Publishing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" name="Picture 2" descr="E:\PROFESIONAL\7TH WRITING SMART ROOM KIT 2015-2016\Phillip Martin Clip Art\school_collection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495550"/>
            <a:ext cx="3422499" cy="24765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8229600" cy="8382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In this chapter you will learn about the writing process and build some valuable writing habits. These habits include: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The Writing Process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2724150"/>
            <a:ext cx="5943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D3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as well as you can each time you write.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B3D3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343400" y="3562350"/>
            <a:ext cx="41148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D3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Try different forms of writing.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B3D3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57200" y="4248150"/>
            <a:ext cx="39624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D3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Become a student of writing.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B3D3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6" name="Picture 2" descr="http://www.listeningquestioning.phillipmartin.info/la_expository_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571750"/>
            <a:ext cx="1422502" cy="990600"/>
          </a:xfrm>
          <a:prstGeom prst="rect">
            <a:avLst/>
          </a:prstGeom>
          <a:noFill/>
        </p:spPr>
      </p:pic>
      <p:pic>
        <p:nvPicPr>
          <p:cNvPr id="6148" name="Picture 4" descr="https://s-media-cache-ak0.pinimg.com/originals/48/1d/dc/481ddc9b49c7c165040d10ef24c394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105150"/>
            <a:ext cx="1562100" cy="1171575"/>
          </a:xfrm>
          <a:prstGeom prst="rect">
            <a:avLst/>
          </a:prstGeom>
          <a:noFill/>
        </p:spPr>
      </p:pic>
      <p:pic>
        <p:nvPicPr>
          <p:cNvPr id="6150" name="Picture 6" descr="http://internet.phillipmartin.info/internet_plagiaris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019550"/>
            <a:ext cx="1403542" cy="78105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The Writing Process: </a:t>
            </a:r>
            <a:r>
              <a:rPr lang="en-US" sz="4000" b="1" dirty="0" smtClean="0">
                <a:solidFill>
                  <a:srgbClr val="4A9C92"/>
                </a:solidFill>
                <a:latin typeface="UlusalOkul.Com Çizgili" pitchFamily="2" charset="0"/>
              </a:rPr>
              <a:t>Prewriting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4A9C92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1733550"/>
            <a:ext cx="4038600" cy="3048000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At the start of an assignment, explore possible topics before choosing one to write about. Do the necessary research so you’ll better understand what you’re writing about. Organize the information.</a:t>
            </a:r>
          </a:p>
        </p:txBody>
      </p:sp>
      <p:pic>
        <p:nvPicPr>
          <p:cNvPr id="5122" name="Picture 2" descr="http://internet.phillipmartin.info/occupation_computer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6170"/>
            <a:ext cx="3657600" cy="270111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The Writing Process: </a:t>
            </a:r>
            <a:r>
              <a:rPr lang="en-US" sz="4000" b="1" dirty="0" smtClean="0">
                <a:solidFill>
                  <a:srgbClr val="4A9C92"/>
                </a:solidFill>
                <a:latin typeface="UlusalOkul.Com Çizgili" pitchFamily="2" charset="0"/>
              </a:rPr>
              <a:t>Writing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4A9C92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1733550"/>
            <a:ext cx="4038600" cy="3048000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During this step, complete your first draft using the prewriting plan as a guide. 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This draft is your first chance to get everything down on paper.</a:t>
            </a:r>
          </a:p>
        </p:txBody>
      </p:sp>
      <p:pic>
        <p:nvPicPr>
          <p:cNvPr id="23554" name="Picture 2" descr="http://warrensburg.k12.mo.us/iadventure/4320summer10/learothmier/researc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09750"/>
            <a:ext cx="3581400" cy="262236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The Writing Process: </a:t>
            </a:r>
            <a:r>
              <a:rPr lang="en-US" sz="4000" b="1" dirty="0" smtClean="0">
                <a:solidFill>
                  <a:srgbClr val="4A9C92"/>
                </a:solidFill>
                <a:latin typeface="UlusalOkul.Com Çizgili" pitchFamily="2" charset="0"/>
              </a:rPr>
              <a:t>Revising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4A9C92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1733550"/>
            <a:ext cx="4038600" cy="3048000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After reviewing the first draft, you can change the ideas ant way you want. If you’re smart, you’ll ask someone else to review the draft as well.</a:t>
            </a:r>
          </a:p>
        </p:txBody>
      </p:sp>
      <p:pic>
        <p:nvPicPr>
          <p:cNvPr id="22530" name="Picture 2" descr="http://www.writing.phillipmartin.info/la_bibliography_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38349"/>
            <a:ext cx="3724356" cy="219194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The Writing Process: </a:t>
            </a:r>
            <a:r>
              <a:rPr lang="en-US" sz="4000" b="1" dirty="0" smtClean="0">
                <a:solidFill>
                  <a:srgbClr val="4A9C92"/>
                </a:solidFill>
                <a:latin typeface="UlusalOkul.Com Çizgili" pitchFamily="2" charset="0"/>
              </a:rPr>
              <a:t>Editing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4A9C92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1733550"/>
            <a:ext cx="4038600" cy="3048000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After revising you must check your writing for correctness before preparing a neat final copy. Proofread the final copy for errors before sharing or publishing it.</a:t>
            </a:r>
          </a:p>
        </p:txBody>
      </p:sp>
      <p:pic>
        <p:nvPicPr>
          <p:cNvPr id="21506" name="Picture 2" descr="http://images.clipartpanda.com/math-book-clipart-math_boo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09750"/>
            <a:ext cx="2388249" cy="276225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The Writing Process: </a:t>
            </a:r>
            <a:r>
              <a:rPr lang="en-US" sz="4000" b="1" dirty="0" smtClean="0">
                <a:solidFill>
                  <a:srgbClr val="4A9C92"/>
                </a:solidFill>
                <a:latin typeface="UlusalOkul.Com Çizgili" pitchFamily="2" charset="0"/>
              </a:rPr>
              <a:t>Publishing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4A9C92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1733550"/>
            <a:ext cx="4038600" cy="3048000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This is the final step in the writing process. Publishing is to a writer what an exhibition is to an artist - an opportunity to share your work with others.</a:t>
            </a:r>
          </a:p>
        </p:txBody>
      </p:sp>
      <p:pic>
        <p:nvPicPr>
          <p:cNvPr id="20482" name="Picture 2" descr="http://3.bp.blogspot.com/-g8cKs4Ic3YU/VTQvziNNGEI/AAAAAAAAAt4/4m8REaD-BQM/s1600/make%2Ba%2Bpos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33550"/>
            <a:ext cx="2819400" cy="322919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1121</Words>
  <Application>Microsoft Office PowerPoint</Application>
  <PresentationFormat>On-screen Show (16:9)</PresentationFormat>
  <Paragraphs>123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Froebles</dc:creator>
  <cp:lastModifiedBy>Froebel Bilingual</cp:lastModifiedBy>
  <cp:revision>129</cp:revision>
  <dcterms:created xsi:type="dcterms:W3CDTF">2014-07-21T19:21:28Z</dcterms:created>
  <dcterms:modified xsi:type="dcterms:W3CDTF">2015-08-21T12:25:00Z</dcterms:modified>
</cp:coreProperties>
</file>