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8" r:id="rId4"/>
    <p:sldId id="270" r:id="rId5"/>
    <p:sldId id="280" r:id="rId6"/>
    <p:sldId id="281" r:id="rId7"/>
    <p:sldId id="276" r:id="rId8"/>
    <p:sldId id="263" r:id="rId9"/>
    <p:sldId id="259"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002" y="-29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12/1/2015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1371600" y="1885950"/>
            <a:ext cx="4800600" cy="22860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Response</a:t>
            </a:r>
            <a:r>
              <a:rPr lang="en-US" sz="5000" b="1" dirty="0" smtClean="0">
                <a:solidFill>
                  <a:schemeClr val="bg1"/>
                </a:solidFill>
                <a:latin typeface="UlusalOkul.Com Çizgili" pitchFamily="2" charset="0"/>
              </a:rPr>
              <a:t> Paragraph</a:t>
            </a:r>
            <a:endParaRPr kumimoji="0" lang="en-US" sz="5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6" name="Subtitle 2"/>
          <p:cNvSpPr>
            <a:spLocks noGrp="1"/>
          </p:cNvSpPr>
          <p:nvPr>
            <p:ph type="subTitle" idx="1"/>
          </p:nvPr>
        </p:nvSpPr>
        <p:spPr>
          <a:xfrm>
            <a:off x="381000" y="4248150"/>
            <a:ext cx="1524000" cy="457200"/>
          </a:xfrm>
        </p:spPr>
        <p:txBody>
          <a:bodyPr>
            <a:normAutofit/>
          </a:bodyPr>
          <a:lstStyle/>
          <a:p>
            <a:r>
              <a:rPr lang="en-US" sz="2400" dirty="0" smtClean="0">
                <a:solidFill>
                  <a:schemeClr val="bg1"/>
                </a:solidFill>
              </a:rPr>
              <a:t>Jim Soto</a:t>
            </a:r>
            <a:endParaRPr lang="en-US" sz="2400" dirty="0">
              <a:solidFill>
                <a:schemeClr val="bg1"/>
              </a:solidFill>
            </a:endParaRPr>
          </a:p>
        </p:txBody>
      </p:sp>
      <p:sp>
        <p:nvSpPr>
          <p:cNvPr id="7" name="Subtitle 2"/>
          <p:cNvSpPr txBox="1">
            <a:spLocks/>
          </p:cNvSpPr>
          <p:nvPr/>
        </p:nvSpPr>
        <p:spPr>
          <a:xfrm>
            <a:off x="228600" y="209550"/>
            <a:ext cx="457200" cy="381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Q2</a:t>
            </a:r>
            <a:endParaRPr kumimoji="0" lang="en-US" b="1" i="0" u="none" strike="noStrike" kern="1200" cap="none" spc="0" normalizeH="0" baseline="0" noProof="0" dirty="0">
              <a:ln>
                <a:noFill/>
              </a:ln>
              <a:solidFill>
                <a:schemeClr val="bg1"/>
              </a:solidFill>
              <a:effectLst/>
              <a:uLnTx/>
              <a:uFillTx/>
              <a:latin typeface="+mn-lt"/>
              <a:ea typeface="+mn-ea"/>
              <a:cs typeface="+mn-cs"/>
            </a:endParaRPr>
          </a:p>
        </p:txBody>
      </p:sp>
      <p:pic>
        <p:nvPicPr>
          <p:cNvPr id="8194" name="Picture 2" descr="http://inventors.phillipmartin.info/telescope3_m.png"/>
          <p:cNvPicPr>
            <a:picLocks noChangeAspect="1" noChangeArrowheads="1"/>
          </p:cNvPicPr>
          <p:nvPr/>
        </p:nvPicPr>
        <p:blipFill>
          <a:blip r:embed="rId4" cstate="print"/>
          <a:srcRect/>
          <a:stretch>
            <a:fillRect/>
          </a:stretch>
        </p:blipFill>
        <p:spPr bwMode="auto">
          <a:xfrm>
            <a:off x="5410200" y="1123950"/>
            <a:ext cx="2743200" cy="3424429"/>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8" name="Subtitle 2"/>
          <p:cNvSpPr>
            <a:spLocks noGrp="1"/>
          </p:cNvSpPr>
          <p:nvPr>
            <p:ph type="subTitle" idx="1"/>
          </p:nvPr>
        </p:nvSpPr>
        <p:spPr>
          <a:xfrm>
            <a:off x="457200" y="1657350"/>
            <a:ext cx="6705600" cy="2895600"/>
          </a:xfrm>
        </p:spPr>
        <p:txBody>
          <a:bodyPr>
            <a:noAutofit/>
          </a:bodyPr>
          <a:lstStyle/>
          <a:p>
            <a:pPr algn="l">
              <a:buFont typeface="Wingdings" pitchFamily="2" charset="2"/>
              <a:buChar char="Ø"/>
            </a:pPr>
            <a:r>
              <a:rPr lang="en-US" sz="2400" dirty="0" smtClean="0">
                <a:solidFill>
                  <a:schemeClr val="bg1"/>
                </a:solidFill>
              </a:rPr>
              <a:t>Understanding the content and structure of a response paragraph</a:t>
            </a:r>
          </a:p>
          <a:p>
            <a:pPr algn="l">
              <a:buFont typeface="Wingdings" pitchFamily="2" charset="2"/>
              <a:buChar char="Ø"/>
            </a:pPr>
            <a:r>
              <a:rPr lang="en-US" sz="2400" dirty="0" smtClean="0">
                <a:solidFill>
                  <a:schemeClr val="bg1"/>
                </a:solidFill>
              </a:rPr>
              <a:t>Choose a character from a story or novel to write about</a:t>
            </a:r>
          </a:p>
          <a:p>
            <a:pPr algn="l">
              <a:buFont typeface="Wingdings" pitchFamily="2" charset="2"/>
              <a:buChar char="Ø"/>
            </a:pPr>
            <a:r>
              <a:rPr lang="en-US" sz="2400" dirty="0" smtClean="0">
                <a:solidFill>
                  <a:schemeClr val="bg1"/>
                </a:solidFill>
              </a:rPr>
              <a:t>Plan, draft, revise, and edit a response paragraph</a:t>
            </a:r>
          </a:p>
          <a:p>
            <a:pPr algn="l"/>
            <a:endParaRPr lang="en-US" sz="2400" dirty="0" smtClean="0">
              <a:solidFill>
                <a:schemeClr val="bg1"/>
              </a:solidFill>
            </a:endParaRPr>
          </a:p>
          <a:p>
            <a:pPr algn="l"/>
            <a:r>
              <a:rPr lang="en-US" sz="2400" dirty="0" smtClean="0">
                <a:solidFill>
                  <a:schemeClr val="bg1"/>
                </a:solidFill>
              </a:rPr>
              <a:t>Pages 283-286</a:t>
            </a:r>
          </a:p>
          <a:p>
            <a:pPr algn="l"/>
            <a:endParaRPr lang="en-US" sz="2400" dirty="0">
              <a:solidFill>
                <a:schemeClr val="bg1"/>
              </a:solidFill>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086600" y="1809750"/>
            <a:ext cx="1565672" cy="2708190"/>
          </a:xfrm>
          <a:prstGeom prst="rect">
            <a:avLst/>
          </a:prstGeom>
          <a:noFill/>
          <a:effectLst>
            <a:softEdge rad="12700"/>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304800" y="133350"/>
            <a:ext cx="8610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is a Response Paragraph?</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6146" name="Picture 2" descr="http://inventors.phillipmartin.info/science_microscope.png"/>
          <p:cNvPicPr>
            <a:picLocks noChangeAspect="1" noChangeArrowheads="1"/>
          </p:cNvPicPr>
          <p:nvPr/>
        </p:nvPicPr>
        <p:blipFill>
          <a:blip r:embed="rId2" cstate="print"/>
          <a:srcRect/>
          <a:stretch>
            <a:fillRect/>
          </a:stretch>
        </p:blipFill>
        <p:spPr bwMode="auto">
          <a:xfrm>
            <a:off x="5634060" y="1123950"/>
            <a:ext cx="3176565" cy="3278529"/>
          </a:xfrm>
          <a:prstGeom prst="rect">
            <a:avLst/>
          </a:prstGeom>
          <a:noFill/>
        </p:spPr>
      </p:pic>
      <p:sp>
        <p:nvSpPr>
          <p:cNvPr id="5" name="Subtitle 2"/>
          <p:cNvSpPr txBox="1">
            <a:spLocks/>
          </p:cNvSpPr>
          <p:nvPr/>
        </p:nvSpPr>
        <p:spPr>
          <a:xfrm>
            <a:off x="457200" y="1885950"/>
            <a:ext cx="5029200" cy="23622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lang="en-US" sz="2400" dirty="0" smtClean="0">
                <a:solidFill>
                  <a:schemeClr val="bg1"/>
                </a:solidFill>
              </a:rPr>
              <a:t>A </a:t>
            </a:r>
            <a:r>
              <a:rPr lang="en-US" sz="2400" b="1" i="1" dirty="0" smtClean="0">
                <a:solidFill>
                  <a:schemeClr val="bg1"/>
                </a:solidFill>
                <a:effectLst>
                  <a:glow rad="139700">
                    <a:schemeClr val="accent6">
                      <a:satMod val="175000"/>
                      <a:alpha val="40000"/>
                    </a:schemeClr>
                  </a:glow>
                </a:effectLst>
              </a:rPr>
              <a:t>Response paragraph </a:t>
            </a:r>
            <a:r>
              <a:rPr lang="en-US" sz="2400" dirty="0" smtClean="0">
                <a:solidFill>
                  <a:schemeClr val="bg1"/>
                </a:solidFill>
              </a:rPr>
              <a:t>is a summary or a reaction to something the writer has read.</a:t>
            </a:r>
          </a:p>
          <a:p>
            <a:pPr lvl="0">
              <a:spcBef>
                <a:spcPct val="20000"/>
              </a:spcBef>
              <a:defRPr/>
            </a:pPr>
            <a:r>
              <a:rPr lang="en-US" sz="2400" dirty="0" smtClean="0">
                <a:solidFill>
                  <a:schemeClr val="bg1"/>
                </a:solidFill>
              </a:rPr>
              <a:t>Always remember that a paragraph contains a topic sentence, the body, and a closing sentence.</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Let’s Give it a Try...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Rectangle 2"/>
          <p:cNvSpPr/>
          <p:nvPr/>
        </p:nvSpPr>
        <p:spPr>
          <a:xfrm>
            <a:off x="457200" y="1657350"/>
            <a:ext cx="8229600" cy="2308324"/>
          </a:xfrm>
          <a:prstGeom prst="rect">
            <a:avLst/>
          </a:prstGeom>
        </p:spPr>
        <p:txBody>
          <a:bodyPr wrap="square">
            <a:spAutoFit/>
          </a:bodyPr>
          <a:lstStyle/>
          <a:p>
            <a:pPr algn="ctr"/>
            <a:r>
              <a:rPr lang="en-US" sz="2400" dirty="0" smtClean="0">
                <a:solidFill>
                  <a:schemeClr val="bg1"/>
                </a:solidFill>
              </a:rPr>
              <a:t>Take two minutes to read and think about the introduction on page 283.</a:t>
            </a:r>
          </a:p>
          <a:p>
            <a:pPr algn="ctr"/>
            <a:r>
              <a:rPr lang="en-US" sz="2400" dirty="0" smtClean="0">
                <a:solidFill>
                  <a:schemeClr val="bg1"/>
                </a:solidFill>
              </a:rPr>
              <a:t>Do you think you can describe your favorite character in just one paragraph, even if the author used many pages to develop that character?  Yes, you can!</a:t>
            </a:r>
          </a:p>
          <a:p>
            <a:pPr algn="ctr"/>
            <a:endParaRPr lang="en-US" sz="2400" dirty="0" smtClean="0">
              <a:solidFill>
                <a:schemeClr val="bg1"/>
              </a:solidFill>
            </a:endParaRPr>
          </a:p>
        </p:txBody>
      </p:sp>
      <p:pic>
        <p:nvPicPr>
          <p:cNvPr id="5122" name="Picture 2" descr="https://addandsomuchmore.files.wordpress.com/2012/07/la_bibliography.gif?w=630"/>
          <p:cNvPicPr>
            <a:picLocks noChangeAspect="1" noChangeArrowheads="1"/>
          </p:cNvPicPr>
          <p:nvPr/>
        </p:nvPicPr>
        <p:blipFill>
          <a:blip r:embed="rId2" cstate="print"/>
          <a:srcRect/>
          <a:stretch>
            <a:fillRect/>
          </a:stretch>
        </p:blipFill>
        <p:spPr bwMode="auto">
          <a:xfrm>
            <a:off x="473838" y="3257550"/>
            <a:ext cx="2878962" cy="16002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885950"/>
            <a:ext cx="5791200" cy="2133600"/>
          </a:xfrm>
          <a:prstGeom prst="rect">
            <a:avLst/>
          </a:prstGeom>
        </p:spPr>
        <p:txBody>
          <a:bodyPr>
            <a:noAutofit/>
          </a:bodyPr>
          <a:lstStyle/>
          <a:p>
            <a:pPr lvl="0">
              <a:spcBef>
                <a:spcPct val="20000"/>
              </a:spcBef>
              <a:defRPr/>
            </a:pPr>
            <a:r>
              <a:rPr lang="en-US" sz="2400" dirty="0" smtClean="0">
                <a:solidFill>
                  <a:schemeClr val="bg1"/>
                </a:solidFill>
              </a:rPr>
              <a:t>The goal is to “boil down” the information by describing only the basic qualities that make that character interesting and to show how the character changes. That is how you can capture the character in just one paragraph.</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4"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Let’s Give it a Try...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5122" name="Picture 2" descr="http://greece.phillipmartin.info/greece_perseus.gif"/>
          <p:cNvPicPr>
            <a:picLocks noChangeAspect="1" noChangeArrowheads="1"/>
          </p:cNvPicPr>
          <p:nvPr/>
        </p:nvPicPr>
        <p:blipFill>
          <a:blip r:embed="rId2" cstate="print"/>
          <a:srcRect/>
          <a:stretch>
            <a:fillRect/>
          </a:stretch>
        </p:blipFill>
        <p:spPr bwMode="auto">
          <a:xfrm>
            <a:off x="5791200" y="819150"/>
            <a:ext cx="2971800" cy="38100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Let’s Give it a Try...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txBox="1">
            <a:spLocks/>
          </p:cNvSpPr>
          <p:nvPr/>
        </p:nvSpPr>
        <p:spPr>
          <a:xfrm>
            <a:off x="457200" y="1885950"/>
            <a:ext cx="5029200" cy="533400"/>
          </a:xfrm>
          <a:prstGeom prst="rect">
            <a:avLst/>
          </a:prstGeom>
        </p:spPr>
        <p:txBody>
          <a:bodyPr>
            <a:noAutofit/>
          </a:bodyPr>
          <a:lstStyle/>
          <a:p>
            <a:pPr lvl="0">
              <a:spcBef>
                <a:spcPct val="20000"/>
              </a:spcBef>
              <a:defRPr/>
            </a:pPr>
            <a:r>
              <a:rPr lang="en-US" sz="2400" dirty="0" smtClean="0">
                <a:solidFill>
                  <a:schemeClr val="bg1"/>
                </a:solidFill>
              </a:rPr>
              <a:t>Read </a:t>
            </a:r>
            <a:r>
              <a:rPr lang="en-US" sz="2400" i="1" dirty="0" smtClean="0">
                <a:solidFill>
                  <a:schemeClr val="bg1"/>
                </a:solidFill>
              </a:rPr>
              <a:t>Moon Shadow </a:t>
            </a:r>
            <a:r>
              <a:rPr lang="en-US" sz="2400" dirty="0" smtClean="0">
                <a:solidFill>
                  <a:schemeClr val="bg1"/>
                </a:solidFill>
              </a:rPr>
              <a:t>on page 284, then you’ll have five minutes to respond as per the </a:t>
            </a:r>
            <a:r>
              <a:rPr lang="en-US" sz="2400" i="1" dirty="0" smtClean="0">
                <a:solidFill>
                  <a:schemeClr val="bg1"/>
                </a:solidFill>
              </a:rPr>
              <a:t>Respond to the Reading </a:t>
            </a:r>
            <a:r>
              <a:rPr lang="en-US" sz="2400" dirty="0" smtClean="0">
                <a:solidFill>
                  <a:schemeClr val="bg1"/>
                </a:solidFill>
              </a:rPr>
              <a:t>assessment at the bottom of the page.</a:t>
            </a:r>
          </a:p>
          <a:p>
            <a:pPr lvl="0">
              <a:spcBef>
                <a:spcPct val="20000"/>
              </a:spcBef>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A</a:t>
            </a:r>
            <a:r>
              <a:rPr kumimoji="0" lang="en-US" sz="2400" b="0" i="0" u="none" strike="noStrike" kern="1200" cap="none" spc="0" normalizeH="0" noProof="0" dirty="0" smtClean="0">
                <a:ln>
                  <a:noFill/>
                </a:ln>
                <a:solidFill>
                  <a:schemeClr val="bg1"/>
                </a:solidFill>
                <a:effectLst/>
                <a:uLnTx/>
                <a:uFillTx/>
                <a:latin typeface="+mn-lt"/>
                <a:ea typeface="+mn-ea"/>
                <a:cs typeface="+mn-cs"/>
              </a:rPr>
              <a:t> discussion will follow.</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4098" name="Picture 2" descr="http://cliparts.co/cliparts/6ip/587/6ip587qXT.gif"/>
          <p:cNvPicPr>
            <a:picLocks noChangeAspect="1" noChangeArrowheads="1"/>
          </p:cNvPicPr>
          <p:nvPr/>
        </p:nvPicPr>
        <p:blipFill>
          <a:blip r:embed="rId2" cstate="print"/>
          <a:srcRect/>
          <a:stretch>
            <a:fillRect/>
          </a:stretch>
        </p:blipFill>
        <p:spPr bwMode="auto">
          <a:xfrm>
            <a:off x="5791200" y="971550"/>
            <a:ext cx="2832747" cy="38862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Time to Get Our Feet Wet...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Rectangle 2"/>
          <p:cNvSpPr/>
          <p:nvPr/>
        </p:nvSpPr>
        <p:spPr>
          <a:xfrm>
            <a:off x="3810000" y="1733550"/>
            <a:ext cx="4876800" cy="2308324"/>
          </a:xfrm>
          <a:prstGeom prst="rect">
            <a:avLst/>
          </a:prstGeom>
        </p:spPr>
        <p:txBody>
          <a:bodyPr wrap="square">
            <a:spAutoFit/>
          </a:bodyPr>
          <a:lstStyle/>
          <a:p>
            <a:pPr algn="r">
              <a:spcAft>
                <a:spcPts val="600"/>
              </a:spcAft>
            </a:pPr>
            <a:r>
              <a:rPr lang="en-US" sz="2400" dirty="0" smtClean="0">
                <a:solidFill>
                  <a:schemeClr val="bg1"/>
                </a:solidFill>
              </a:rPr>
              <a:t>Read pgs. 285-286 to gain a clearer understanding about writing responses. Begin composing one in your notebook using the writers process and the instructions provided.</a:t>
            </a:r>
          </a:p>
        </p:txBody>
      </p:sp>
      <p:pic>
        <p:nvPicPr>
          <p:cNvPr id="4098" name="Picture 2" descr="http://senses.phillipmartin.info/science_human_eye_m.png"/>
          <p:cNvPicPr>
            <a:picLocks noChangeAspect="1" noChangeArrowheads="1"/>
          </p:cNvPicPr>
          <p:nvPr/>
        </p:nvPicPr>
        <p:blipFill>
          <a:blip r:embed="rId2" cstate="print"/>
          <a:srcRect/>
          <a:stretch>
            <a:fillRect/>
          </a:stretch>
        </p:blipFill>
        <p:spPr bwMode="auto">
          <a:xfrm>
            <a:off x="304800" y="938892"/>
            <a:ext cx="3200400" cy="4014441"/>
          </a:xfrm>
          <a:prstGeom prst="rect">
            <a:avLst/>
          </a:prstGeom>
          <a:noFill/>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Oval Callout 4"/>
          <p:cNvSpPr/>
          <p:nvPr/>
        </p:nvSpPr>
        <p:spPr>
          <a:xfrm>
            <a:off x="1676400" y="2876550"/>
            <a:ext cx="1447800" cy="533400"/>
          </a:xfrm>
          <a:prstGeom prst="wedgeEllipseCallout">
            <a:avLst>
              <a:gd name="adj1" fmla="val -61886"/>
              <a:gd name="adj2" fmla="val 6308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cap="all" dirty="0" smtClean="0">
                <a:solidFill>
                  <a:schemeClr val="tx1">
                    <a:lumMod val="85000"/>
                    <a:lumOff val="15000"/>
                  </a:schemeClr>
                </a:solidFill>
                <a:latin typeface="Comic Sans MS" pitchFamily="66" charset="0"/>
              </a:rPr>
              <a:t>thanks!</a:t>
            </a:r>
          </a:p>
        </p:txBody>
      </p:sp>
      <p:sp>
        <p:nvSpPr>
          <p:cNvPr id="7" name="Rectangle 6"/>
          <p:cNvSpPr/>
          <p:nvPr/>
        </p:nvSpPr>
        <p:spPr>
          <a:xfrm>
            <a:off x="3200400" y="2266950"/>
            <a:ext cx="5410199" cy="1791260"/>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92-96. </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Sentence Fragments</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Comma Splices &amp; Run-</a:t>
            </a:r>
            <a:r>
              <a:rPr lang="en-US" sz="2400" kern="0" dirty="0" err="1" smtClean="0">
                <a:solidFill>
                  <a:prstClr val="white"/>
                </a:solidFill>
                <a:effectLst>
                  <a:glow rad="139700">
                    <a:schemeClr val="accent6">
                      <a:satMod val="175000"/>
                      <a:alpha val="40000"/>
                    </a:schemeClr>
                  </a:glow>
                </a:effectLst>
              </a:rPr>
              <a:t>Ons</a:t>
            </a:r>
            <a:r>
              <a:rPr lang="en-US" sz="2400" kern="0" dirty="0" smtClean="0">
                <a:solidFill>
                  <a:prstClr val="white"/>
                </a:solidFill>
                <a:effectLst>
                  <a:glow rad="139700">
                    <a:schemeClr val="accent6">
                      <a:satMod val="175000"/>
                      <a:alpha val="40000"/>
                    </a:schemeClr>
                  </a:glow>
                </a:effectLst>
              </a:rPr>
              <a:t> 1</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Comma Splices &amp; Run-</a:t>
            </a:r>
            <a:r>
              <a:rPr lang="en-US" sz="2400" kern="0" dirty="0" err="1" smtClean="0">
                <a:solidFill>
                  <a:prstClr val="white"/>
                </a:solidFill>
                <a:effectLst>
                  <a:glow rad="139700">
                    <a:schemeClr val="accent6">
                      <a:satMod val="175000"/>
                      <a:alpha val="40000"/>
                    </a:schemeClr>
                  </a:glow>
                </a:effectLst>
              </a:rPr>
              <a:t>Ons</a:t>
            </a:r>
            <a:r>
              <a:rPr lang="en-US" sz="2400" kern="0" dirty="0" smtClean="0">
                <a:solidFill>
                  <a:prstClr val="white"/>
                </a:solidFill>
                <a:effectLst>
                  <a:glow rad="139700">
                    <a:schemeClr val="accent6">
                      <a:satMod val="175000"/>
                      <a:alpha val="40000"/>
                    </a:schemeClr>
                  </a:glow>
                </a:effectLst>
              </a:rPr>
              <a:t> 1</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2190750"/>
            <a:ext cx="6019800" cy="1371600"/>
          </a:xfrm>
          <a:prstGeom prst="rect">
            <a:avLst/>
          </a:prstGeom>
        </p:spPr>
        <p:txBody>
          <a:bodyPr vert="horz" lIns="91440" tIns="45720" rIns="91440" bIns="45720" rtlCol="0">
            <a:normAutofit fontScale="925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solidFill>
                  <a:schemeClr val="bg1"/>
                </a:solidFill>
                <a:latin typeface="UlusalOkul.Com Çizgili" pitchFamily="2" charset="0"/>
              </a:rPr>
              <a:t>Responding: Writing a Book Review</a:t>
            </a:r>
            <a:endParaRPr kumimoji="0" lang="en-US" sz="4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2050" name="Picture 2" descr="http://www.pppst.com/facs_feelings.gif"/>
          <p:cNvPicPr>
            <a:picLocks noChangeAspect="1" noChangeArrowheads="1"/>
          </p:cNvPicPr>
          <p:nvPr/>
        </p:nvPicPr>
        <p:blipFill>
          <a:blip r:embed="rId3" cstate="print"/>
          <a:srcRect/>
          <a:stretch>
            <a:fillRect/>
          </a:stretch>
        </p:blipFill>
        <p:spPr bwMode="auto">
          <a:xfrm>
            <a:off x="6477000" y="1523578"/>
            <a:ext cx="1828800" cy="251968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TotalTime>
  <Words>289</Words>
  <Application>Microsoft Office PowerPoint</Application>
  <PresentationFormat>On-screen Show (16:9)</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Jim</cp:lastModifiedBy>
  <cp:revision>185</cp:revision>
  <dcterms:created xsi:type="dcterms:W3CDTF">2014-07-21T19:21:28Z</dcterms:created>
  <dcterms:modified xsi:type="dcterms:W3CDTF">2015-12-02T00:07:25Z</dcterms:modified>
</cp:coreProperties>
</file>