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74" r:id="rId7"/>
    <p:sldId id="275" r:id="rId8"/>
    <p:sldId id="270" r:id="rId9"/>
    <p:sldId id="271" r:id="rId10"/>
    <p:sldId id="268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64" y="-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947ge3ktJ_A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i6-P4burSU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reengrabsaz.files.wordpress.com/2013/10/01-3927.jpg"/>
          <p:cNvPicPr>
            <a:picLocks noChangeAspect="1" noChangeArrowheads="1"/>
          </p:cNvPicPr>
          <p:nvPr/>
        </p:nvPicPr>
        <p:blipFill rotWithShape="1">
          <a:blip r:embed="rId2" cstate="print">
            <a:lum contrast="11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44" r="11157"/>
          <a:stretch/>
        </p:blipFill>
        <p:spPr bwMode="auto">
          <a:xfrm>
            <a:off x="2138" y="0"/>
            <a:ext cx="9141862" cy="514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screengrabsaz.files.wordpress.com/2013/10/01-3927.jpg"/>
          <p:cNvPicPr>
            <a:picLocks noChangeAspect="1" noChangeArrowheads="1"/>
          </p:cNvPicPr>
          <p:nvPr/>
        </p:nvPicPr>
        <p:blipFill rotWithShape="1">
          <a:blip r:embed="rId3" cstate="print">
            <a:lum bright="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45" r="34928"/>
          <a:stretch/>
        </p:blipFill>
        <p:spPr bwMode="auto">
          <a:xfrm>
            <a:off x="1599" y="0"/>
            <a:ext cx="6394399" cy="514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screengrabsaz.files.wordpress.com/2013/10/01-3927.jpg"/>
          <p:cNvPicPr>
            <a:picLocks noChangeAspect="1" noChangeArrowheads="1"/>
          </p:cNvPicPr>
          <p:nvPr/>
        </p:nvPicPr>
        <p:blipFill rotWithShape="1">
          <a:blip r:embed="rId4" cstate="print">
            <a:lum bright="-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44" r="66521"/>
          <a:stretch/>
        </p:blipFill>
        <p:spPr bwMode="auto">
          <a:xfrm>
            <a:off x="0" y="9747"/>
            <a:ext cx="2743200" cy="514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im\Desktop\Picture1.pn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l="1611" r="1728"/>
          <a:stretch>
            <a:fillRect/>
          </a:stretch>
        </p:blipFill>
        <p:spPr bwMode="auto">
          <a:xfrm>
            <a:off x="0" y="292100"/>
            <a:ext cx="9144000" cy="4851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2020</a:t>
            </a:r>
            <a:endParaRPr lang="en-US" sz="2000" dirty="0" smtClean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lon Antique" pitchFamily="18" charset="0"/>
            </a:endParaRPr>
          </a:p>
        </p:txBody>
      </p:sp>
      <p:pic>
        <p:nvPicPr>
          <p:cNvPr id="2050" name="Picture 2" descr="C:\Users\Jim\Desktop\Picture2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524000" y="1352550"/>
            <a:ext cx="6211887" cy="24558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2 : Dos Mundos Hacen Historia</a:t>
            </a:r>
            <a:endParaRPr kumimoji="0" lang="es-P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es-P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</a:rPr>
              <a:t>Cap. 5 : </a:t>
            </a:r>
            <a:r>
              <a:rPr lang="es-ES" sz="3200" b="1" dirty="0">
                <a:latin typeface="BIRTH OF A HERO" pitchFamily="2" charset="0"/>
              </a:rPr>
              <a:t>De Camino al Nuevo Mundo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043721"/>
            <a:ext cx="1905000" cy="185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5799435" cy="32025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¿C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mo fueron las relaciones entre los ind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genas y los europeos tras el primer viaje de </a:t>
            </a:r>
            <a:r>
              <a:rPr lang="es-ES" sz="2400" dirty="0" smtClean="0">
                <a:latin typeface="Caslon Antique" pitchFamily="18" charset="0"/>
              </a:rPr>
              <a:t>Col</a:t>
            </a:r>
            <a:r>
              <a:rPr lang="es-ES" sz="2000" dirty="0" smtClean="0">
                <a:solidFill>
                  <a:prstClr val="black"/>
                </a:solidFill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</a:t>
            </a:r>
            <a:r>
              <a:rPr lang="es-ES" sz="2400" dirty="0" smtClean="0">
                <a:latin typeface="Caslon Antique" pitchFamily="18" charset="0"/>
              </a:rPr>
              <a:t>?</a:t>
            </a:r>
          </a:p>
          <a:p>
            <a:pPr>
              <a:lnSpc>
                <a:spcPct val="160000"/>
              </a:lnSpc>
            </a:pPr>
            <a:endParaRPr lang="es-ES" sz="2400" dirty="0"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96-97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1026" name="Picture 2" descr="Image result for spaniards meet taino indi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14550"/>
            <a:ext cx="3381375" cy="292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643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2114550"/>
            <a:ext cx="3657600" cy="247398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Nao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Choque cultural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es-ES" sz="2400" dirty="0" smtClean="0">
              <a:latin typeface="Caslon Antique" panose="02027200000000000000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-2000" contrast="7000"/>
          </a:blip>
          <a:stretch>
            <a:fillRect/>
          </a:stretch>
        </p:blipFill>
        <p:spPr>
          <a:xfrm>
            <a:off x="4267200" y="1809750"/>
            <a:ext cx="4181475" cy="26906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El Primer regreso a Europa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599" y="1507519"/>
            <a:ext cx="8686800" cy="180756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s-ES" dirty="0" smtClean="0">
                <a:latin typeface="Caslon Antique" panose="02027200000000000000" pitchFamily="18" charset="0"/>
              </a:rPr>
              <a:t>Buscando llegar a las costas de Cipango (China), Col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dirty="0" smtClean="0">
                <a:latin typeface="Caslon Antique" panose="02027200000000000000" pitchFamily="18" charset="0"/>
              </a:rPr>
              <a:t>n borde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dirty="0" smtClean="0">
                <a:latin typeface="Caslon Antique" panose="02027200000000000000" pitchFamily="18" charset="0"/>
              </a:rPr>
              <a:t> las costas de Cuba y La Espa</a:t>
            </a:r>
            <a:r>
              <a:rPr lang="es-ES" sz="1600" dirty="0" smtClean="0">
                <a:latin typeface="Caslon Antique" panose="02027200000000000000" pitchFamily="18" charset="0"/>
              </a:rPr>
              <a:t>ñ</a:t>
            </a:r>
            <a:r>
              <a:rPr lang="es-ES" dirty="0" smtClean="0">
                <a:latin typeface="Caslon Antique" panose="02027200000000000000" pitchFamily="18" charset="0"/>
              </a:rPr>
              <a:t>ola. La Santa María encalló </a:t>
            </a:r>
            <a:r>
              <a:rPr lang="es-ES" dirty="0">
                <a:latin typeface="Caslon Antique" panose="02027200000000000000" pitchFamily="18" charset="0"/>
              </a:rPr>
              <a:t>en la costa dominicana </a:t>
            </a:r>
            <a:r>
              <a:rPr lang="es-ES" dirty="0" smtClean="0">
                <a:latin typeface="Caslon Antique" panose="02027200000000000000" pitchFamily="18" charset="0"/>
              </a:rPr>
              <a:t>después de una fuerte tormenta. Con </a:t>
            </a:r>
            <a:r>
              <a:rPr lang="es-ES" dirty="0">
                <a:latin typeface="Caslon Antique" panose="02027200000000000000" pitchFamily="18" charset="0"/>
              </a:rPr>
              <a:t>la madera de la nao, Col</a:t>
            </a:r>
            <a:r>
              <a:rPr lang="es-ES" sz="1600" dirty="0">
                <a:latin typeface="Caslon Antique" panose="02027200000000000000" pitchFamily="18" charset="0"/>
              </a:rPr>
              <a:t>ó</a:t>
            </a:r>
            <a:r>
              <a:rPr lang="es-ES" dirty="0">
                <a:latin typeface="Caslon Antique" panose="02027200000000000000" pitchFamily="18" charset="0"/>
              </a:rPr>
              <a:t>n pidi</a:t>
            </a:r>
            <a:r>
              <a:rPr lang="es-ES" sz="1600" dirty="0">
                <a:latin typeface="Caslon Antique" panose="02027200000000000000" pitchFamily="18" charset="0"/>
              </a:rPr>
              <a:t>ó</a:t>
            </a:r>
            <a:r>
              <a:rPr lang="es-ES" dirty="0">
                <a:latin typeface="Caslon Antique" panose="02027200000000000000" pitchFamily="18" charset="0"/>
              </a:rPr>
              <a:t> que se construyera un </a:t>
            </a:r>
            <a:r>
              <a:rPr lang="es-ES" dirty="0" smtClean="0">
                <a:latin typeface="Caslon Antique" panose="02027200000000000000" pitchFamily="18" charset="0"/>
              </a:rPr>
              <a:t>edificio, el fuerte </a:t>
            </a:r>
            <a:r>
              <a:rPr lang="es-ES" dirty="0">
                <a:latin typeface="Caslon Antique" panose="02027200000000000000" pitchFamily="18" charset="0"/>
              </a:rPr>
              <a:t>llamado La </a:t>
            </a:r>
            <a:r>
              <a:rPr lang="es-ES" dirty="0" smtClean="0">
                <a:latin typeface="Caslon Antique" panose="02027200000000000000" pitchFamily="18" charset="0"/>
              </a:rPr>
              <a:t>Natividad.</a:t>
            </a:r>
            <a:endParaRPr lang="es-ES" dirty="0">
              <a:latin typeface="Caslon Antique" panose="02027200000000000000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es-ES" dirty="0">
                <a:latin typeface="Caslon Antique" panose="02027200000000000000" pitchFamily="18" charset="0"/>
              </a:rPr>
              <a:t>Colón </a:t>
            </a:r>
            <a:r>
              <a:rPr lang="es-ES" dirty="0" smtClean="0">
                <a:latin typeface="Caslon Antique" panose="02027200000000000000" pitchFamily="18" charset="0"/>
              </a:rPr>
              <a:t>emprendió </a:t>
            </a:r>
            <a:r>
              <a:rPr lang="es-ES" dirty="0">
                <a:latin typeface="Caslon Antique" panose="02027200000000000000" pitchFamily="18" charset="0"/>
              </a:rPr>
              <a:t>el regreso a Europa el 4 de enero de 1493, a bordo de la Ni</a:t>
            </a:r>
            <a:r>
              <a:rPr lang="es-ES" sz="1600" dirty="0">
                <a:latin typeface="Caslon Antique" panose="02027200000000000000" pitchFamily="18" charset="0"/>
              </a:rPr>
              <a:t>ñ</a:t>
            </a:r>
            <a:r>
              <a:rPr lang="es-ES" dirty="0">
                <a:latin typeface="Caslon Antique" panose="02027200000000000000" pitchFamily="18" charset="0"/>
              </a:rPr>
              <a:t>a y la </a:t>
            </a:r>
            <a:r>
              <a:rPr lang="es-ES" dirty="0" smtClean="0">
                <a:latin typeface="Caslon Antique" panose="02027200000000000000" pitchFamily="18" charset="0"/>
              </a:rPr>
              <a:t>Pinta. En </a:t>
            </a:r>
            <a:r>
              <a:rPr lang="es-ES" dirty="0">
                <a:latin typeface="Caslon Antique" panose="02027200000000000000" pitchFamily="18" charset="0"/>
              </a:rPr>
              <a:t>la bahía de Samaná se registró el primer enfrentamiento armado entre los habitantes del Viejo Mundo y el </a:t>
            </a:r>
            <a:r>
              <a:rPr lang="es-ES" dirty="0" smtClean="0">
                <a:latin typeface="Caslon Antique" panose="02027200000000000000" pitchFamily="18" charset="0"/>
              </a:rPr>
              <a:t>Nuevo; los Ciguayos, que tal vez </a:t>
            </a:r>
            <a:r>
              <a:rPr lang="es-ES" dirty="0">
                <a:latin typeface="Caslon Antique" panose="02027200000000000000" pitchFamily="18" charset="0"/>
              </a:rPr>
              <a:t>procedían del cruce genético entre taínos y </a:t>
            </a:r>
            <a:r>
              <a:rPr lang="es-ES" dirty="0" smtClean="0">
                <a:latin typeface="Caslon Antique" panose="02027200000000000000" pitchFamily="18" charset="0"/>
              </a:rPr>
              <a:t>caribes.</a:t>
            </a:r>
            <a:endParaRPr lang="es-ES" dirty="0">
              <a:latin typeface="Caslon Antique" panose="02027200000000000000" pitchFamily="18" charset="0"/>
            </a:endParaRPr>
          </a:p>
        </p:txBody>
      </p:sp>
      <p:pic>
        <p:nvPicPr>
          <p:cNvPr id="3074" name="Picture 2" descr="https://screengrabsaz.files.wordpress.com/2013/10/01-2827.jpg?w=2000&amp;h=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79" b="43004"/>
          <a:stretch/>
        </p:blipFill>
        <p:spPr bwMode="auto">
          <a:xfrm>
            <a:off x="-1" y="3455497"/>
            <a:ext cx="9144000" cy="169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515991">
            <a:off x="8343364" y="36194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xmlns="" val="1294092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La Influyente carta de Colón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86201" y="1581150"/>
            <a:ext cx="4800600" cy="2438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altLang="en-US" sz="2400" dirty="0">
                <a:latin typeface="Caslon Antique" panose="02027200000000000000" pitchFamily="18" charset="0"/>
              </a:rPr>
              <a:t>La carta de Col</a:t>
            </a:r>
            <a:r>
              <a:rPr lang="es-ES" altLang="en-US" sz="2000" dirty="0">
                <a:latin typeface="Caslon Antique" panose="02027200000000000000" pitchFamily="18" charset="0"/>
              </a:rPr>
              <a:t>ó</a:t>
            </a:r>
            <a:r>
              <a:rPr lang="es-ES" altLang="en-US" sz="2400" dirty="0">
                <a:latin typeface="Caslon Antique" panose="02027200000000000000" pitchFamily="18" charset="0"/>
              </a:rPr>
              <a:t>n en el primer viaje es </a:t>
            </a:r>
            <a:r>
              <a:rPr lang="es-ES" altLang="en-US" sz="2400" dirty="0" smtClean="0">
                <a:latin typeface="Caslon Antique" panose="02027200000000000000" pitchFamily="18" charset="0"/>
              </a:rPr>
              <a:t>un documento </a:t>
            </a:r>
            <a:r>
              <a:rPr lang="es-ES" altLang="en-US" sz="2400" dirty="0">
                <a:latin typeface="Caslon Antique" panose="02027200000000000000" pitchFamily="18" charset="0"/>
              </a:rPr>
              <a:t>conocido que anuncia los resultados del primer viaje de Crist</a:t>
            </a:r>
            <a:r>
              <a:rPr lang="es-ES" altLang="en-US" sz="2000" dirty="0">
                <a:latin typeface="Caslon Antique" panose="02027200000000000000" pitchFamily="18" charset="0"/>
              </a:rPr>
              <a:t>ó</a:t>
            </a:r>
            <a:r>
              <a:rPr lang="es-ES" altLang="en-US" sz="2400" dirty="0">
                <a:latin typeface="Caslon Antique" panose="02027200000000000000" pitchFamily="18" charset="0"/>
              </a:rPr>
              <a:t>bal Col</a:t>
            </a:r>
            <a:r>
              <a:rPr lang="es-ES" altLang="en-US" sz="2000" dirty="0">
                <a:latin typeface="Caslon Antique" panose="02027200000000000000" pitchFamily="18" charset="0"/>
              </a:rPr>
              <a:t>ó</a:t>
            </a:r>
            <a:r>
              <a:rPr lang="es-ES" altLang="en-US" sz="2400" dirty="0">
                <a:latin typeface="Caslon Antique" panose="02027200000000000000" pitchFamily="18" charset="0"/>
              </a:rPr>
              <a:t>n que se inici</a:t>
            </a:r>
            <a:r>
              <a:rPr lang="es-ES" altLang="en-US" sz="2000" dirty="0">
                <a:latin typeface="Caslon Antique" panose="02027200000000000000" pitchFamily="18" charset="0"/>
              </a:rPr>
              <a:t>ó</a:t>
            </a:r>
            <a:r>
              <a:rPr lang="es-ES" altLang="en-US" sz="2400" dirty="0">
                <a:latin typeface="Caslon Antique" panose="02027200000000000000" pitchFamily="18" charset="0"/>
              </a:rPr>
              <a:t> en 1492 y lleg</a:t>
            </a:r>
            <a:r>
              <a:rPr lang="es-ES" altLang="en-US" sz="2000" dirty="0">
                <a:latin typeface="Caslon Antique" panose="02027200000000000000" pitchFamily="18" charset="0"/>
              </a:rPr>
              <a:t>ó</a:t>
            </a:r>
            <a:r>
              <a:rPr lang="es-ES" altLang="en-US" sz="2400" dirty="0">
                <a:latin typeface="Caslon Antique" panose="02027200000000000000" pitchFamily="18" charset="0"/>
              </a:rPr>
              <a:t> a las Am</a:t>
            </a:r>
            <a:r>
              <a:rPr lang="es-ES" altLang="en-US" sz="2000" dirty="0">
                <a:latin typeface="Caslon Antique" panose="02027200000000000000" pitchFamily="18" charset="0"/>
              </a:rPr>
              <a:t>é</a:t>
            </a:r>
            <a:r>
              <a:rPr lang="es-ES" altLang="en-US" sz="2400" dirty="0">
                <a:latin typeface="Caslon Antique" panose="02027200000000000000" pitchFamily="18" charset="0"/>
              </a:rPr>
              <a:t>ricas. La carta fue </a:t>
            </a:r>
            <a:r>
              <a:rPr lang="es-ES" altLang="en-US" sz="2400" dirty="0" smtClean="0">
                <a:latin typeface="Caslon Antique" panose="02027200000000000000" pitchFamily="18" charset="0"/>
              </a:rPr>
              <a:t>escrita </a:t>
            </a:r>
            <a:r>
              <a:rPr lang="es-ES" altLang="en-US" sz="2400" dirty="0">
                <a:latin typeface="Caslon Antique" panose="02027200000000000000" pitchFamily="18" charset="0"/>
              </a:rPr>
              <a:t>por </a:t>
            </a:r>
            <a:r>
              <a:rPr lang="es-ES" altLang="en-US" sz="2400" dirty="0" smtClean="0">
                <a:latin typeface="Caslon Antique" panose="02027200000000000000" pitchFamily="18" charset="0"/>
              </a:rPr>
              <a:t>Col</a:t>
            </a:r>
            <a:r>
              <a:rPr lang="es-ES" altLang="en-US" sz="2000" dirty="0" smtClean="0">
                <a:latin typeface="Caslon Antique" panose="02027200000000000000" pitchFamily="18" charset="0"/>
              </a:rPr>
              <a:t>ó</a:t>
            </a:r>
            <a:r>
              <a:rPr lang="es-ES" altLang="en-US" sz="2400" dirty="0" smtClean="0">
                <a:latin typeface="Caslon Antique" panose="02027200000000000000" pitchFamily="18" charset="0"/>
              </a:rPr>
              <a:t>n</a:t>
            </a:r>
            <a:r>
              <a:rPr lang="es-ES" altLang="en-US" sz="2400" dirty="0">
                <a:latin typeface="Caslon Antique" panose="02027200000000000000" pitchFamily="18" charset="0"/>
              </a:rPr>
              <a:t>, el 15 de febrero de 1493, a bordo de la </a:t>
            </a:r>
            <a:r>
              <a:rPr lang="es-ES" altLang="en-US" sz="2400" dirty="0" smtClean="0">
                <a:latin typeface="Caslon Antique" panose="02027200000000000000" pitchFamily="18" charset="0"/>
              </a:rPr>
              <a:t>Ni</a:t>
            </a:r>
            <a:r>
              <a:rPr lang="es-ES" altLang="en-US" sz="2000" dirty="0" smtClean="0">
                <a:latin typeface="Caslon Antique" panose="02027200000000000000" pitchFamily="18" charset="0"/>
              </a:rPr>
              <a:t>ñ</a:t>
            </a:r>
            <a:r>
              <a:rPr lang="es-ES" altLang="en-US" sz="2400" dirty="0" smtClean="0">
                <a:latin typeface="Caslon Antique" panose="02027200000000000000" pitchFamily="18" charset="0"/>
              </a:rPr>
              <a:t>a</a:t>
            </a:r>
            <a:r>
              <a:rPr lang="es-ES" altLang="en-US" sz="2400" dirty="0">
                <a:latin typeface="Caslon Antique" panose="02027200000000000000" pitchFamily="18" charset="0"/>
              </a:rPr>
              <a:t>, </a:t>
            </a:r>
            <a:r>
              <a:rPr lang="es-ES" altLang="en-US" sz="2400" dirty="0" smtClean="0">
                <a:latin typeface="Caslon Antique" panose="02027200000000000000" pitchFamily="18" charset="0"/>
              </a:rPr>
              <a:t>en </a:t>
            </a:r>
            <a:r>
              <a:rPr lang="es-ES" altLang="en-US" sz="2400" dirty="0">
                <a:latin typeface="Caslon Antique" panose="02027200000000000000" pitchFamily="18" charset="0"/>
              </a:rPr>
              <a:t>el tramo de regreso de su viaje. </a:t>
            </a: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lum bright="-2000" contrast="14000"/>
          </a:blip>
          <a:srcRect l="6000" t="8727" r="10000" b="9818"/>
          <a:stretch>
            <a:fillRect/>
          </a:stretch>
        </p:blipFill>
        <p:spPr bwMode="auto">
          <a:xfrm>
            <a:off x="533400" y="1657350"/>
            <a:ext cx="32004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2788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19150"/>
            <a:ext cx="54864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altLang="en-US" sz="2200" dirty="0">
                <a:latin typeface="Caslon Antique" panose="02027200000000000000" pitchFamily="18" charset="0"/>
              </a:rPr>
              <a:t>En su carta, Col</a:t>
            </a:r>
            <a:r>
              <a:rPr lang="es-ES" altLang="en-US" sz="2000" dirty="0">
                <a:latin typeface="Caslon Antique" panose="02027200000000000000" pitchFamily="18" charset="0"/>
              </a:rPr>
              <a:t>ó</a:t>
            </a:r>
            <a:r>
              <a:rPr lang="es-ES" altLang="en-US" sz="2200" dirty="0">
                <a:latin typeface="Caslon Antique" panose="02027200000000000000" pitchFamily="18" charset="0"/>
              </a:rPr>
              <a:t>n afirma haber descubierto y tomado posesi</a:t>
            </a:r>
            <a:r>
              <a:rPr lang="es-ES" altLang="en-US" sz="2000" dirty="0">
                <a:latin typeface="Caslon Antique" panose="02027200000000000000" pitchFamily="18" charset="0"/>
              </a:rPr>
              <a:t>ó</a:t>
            </a:r>
            <a:r>
              <a:rPr lang="es-ES" altLang="en-US" sz="2200" dirty="0">
                <a:latin typeface="Caslon Antique" panose="02027200000000000000" pitchFamily="18" charset="0"/>
              </a:rPr>
              <a:t>n de una serie de islas en el borde del Oc</a:t>
            </a:r>
            <a:r>
              <a:rPr lang="es-ES" altLang="en-US" sz="2000" dirty="0">
                <a:latin typeface="Caslon Antique" panose="02027200000000000000" pitchFamily="18" charset="0"/>
              </a:rPr>
              <a:t>é</a:t>
            </a:r>
            <a:r>
              <a:rPr lang="es-ES" altLang="en-US" sz="2200" dirty="0">
                <a:latin typeface="Caslon Antique" panose="02027200000000000000" pitchFamily="18" charset="0"/>
              </a:rPr>
              <a:t>ano Índico en Asia. Describi</a:t>
            </a:r>
            <a:r>
              <a:rPr lang="es-ES" altLang="en-US" sz="2000" dirty="0">
                <a:latin typeface="Caslon Antique" panose="02027200000000000000" pitchFamily="18" charset="0"/>
              </a:rPr>
              <a:t>ó</a:t>
            </a:r>
            <a:r>
              <a:rPr lang="es-ES" altLang="en-US" sz="2200" dirty="0">
                <a:latin typeface="Caslon Antique" panose="02027200000000000000" pitchFamily="18" charset="0"/>
              </a:rPr>
              <a:t> las </a:t>
            </a:r>
            <a:r>
              <a:rPr lang="es-ES" altLang="en-US" sz="2200" dirty="0" smtClean="0">
                <a:latin typeface="Caslon Antique" panose="02027200000000000000" pitchFamily="18" charset="0"/>
              </a:rPr>
              <a:t>islas La </a:t>
            </a:r>
            <a:r>
              <a:rPr lang="es-ES" altLang="en-US" sz="2200" dirty="0">
                <a:latin typeface="Caslon Antique" panose="02027200000000000000" pitchFamily="18" charset="0"/>
              </a:rPr>
              <a:t>Espa</a:t>
            </a:r>
            <a:r>
              <a:rPr lang="es-ES" altLang="en-US" sz="2000" dirty="0">
                <a:latin typeface="Caslon Antique" panose="02027200000000000000" pitchFamily="18" charset="0"/>
              </a:rPr>
              <a:t>ñ</a:t>
            </a:r>
            <a:r>
              <a:rPr lang="es-ES" altLang="en-US" sz="2200" dirty="0">
                <a:latin typeface="Caslon Antique" panose="02027200000000000000" pitchFamily="18" charset="0"/>
              </a:rPr>
              <a:t>ola y Cuba, exagerando su tama</a:t>
            </a:r>
            <a:r>
              <a:rPr lang="es-ES" altLang="en-US" sz="2000" dirty="0">
                <a:latin typeface="Caslon Antique" panose="02027200000000000000" pitchFamily="18" charset="0"/>
              </a:rPr>
              <a:t>ñ</a:t>
            </a:r>
            <a:r>
              <a:rPr lang="es-ES" altLang="en-US" sz="2200" dirty="0">
                <a:latin typeface="Caslon Antique" panose="02027200000000000000" pitchFamily="18" charset="0"/>
              </a:rPr>
              <a:t>o y riqueza, y sugiri</a:t>
            </a:r>
            <a:r>
              <a:rPr lang="es-ES" altLang="en-US" sz="2000" dirty="0">
                <a:latin typeface="Caslon Antique" panose="02027200000000000000" pitchFamily="18" charset="0"/>
              </a:rPr>
              <a:t>ó</a:t>
            </a:r>
            <a:r>
              <a:rPr lang="es-ES" altLang="en-US" sz="2200" dirty="0">
                <a:latin typeface="Caslon Antique" panose="02027200000000000000" pitchFamily="18" charset="0"/>
              </a:rPr>
              <a:t> que China </a:t>
            </a:r>
            <a:r>
              <a:rPr lang="es-ES" altLang="en-US" sz="2200" dirty="0" smtClean="0">
                <a:latin typeface="Caslon Antique" panose="02027200000000000000" pitchFamily="18" charset="0"/>
              </a:rPr>
              <a:t>probablemente </a:t>
            </a:r>
            <a:r>
              <a:rPr lang="es-ES" altLang="en-US" sz="2200" dirty="0">
                <a:latin typeface="Caslon Antique" panose="02027200000000000000" pitchFamily="18" charset="0"/>
              </a:rPr>
              <a:t>yacía cerca. Tambi</a:t>
            </a:r>
            <a:r>
              <a:rPr lang="es-ES" altLang="en-US" sz="2000" dirty="0">
                <a:latin typeface="Caslon Antique" panose="02027200000000000000" pitchFamily="18" charset="0"/>
              </a:rPr>
              <a:t>é</a:t>
            </a:r>
            <a:r>
              <a:rPr lang="es-ES" altLang="en-US" sz="2200" dirty="0">
                <a:latin typeface="Caslon Antique" panose="02027200000000000000" pitchFamily="18" charset="0"/>
              </a:rPr>
              <a:t>n dio una breve descripci</a:t>
            </a:r>
            <a:r>
              <a:rPr lang="es-ES" altLang="en-US" sz="2000" dirty="0">
                <a:latin typeface="Caslon Antique" panose="02027200000000000000" pitchFamily="18" charset="0"/>
              </a:rPr>
              <a:t>ó</a:t>
            </a:r>
            <a:r>
              <a:rPr lang="es-ES" altLang="en-US" sz="2200" dirty="0">
                <a:latin typeface="Caslon Antique" panose="02027200000000000000" pitchFamily="18" charset="0"/>
              </a:rPr>
              <a:t>n de los nativos </a:t>
            </a:r>
            <a:r>
              <a:rPr lang="es-ES" altLang="en-US" sz="2200" dirty="0" smtClean="0">
                <a:latin typeface="Caslon Antique" panose="02027200000000000000" pitchFamily="18" charset="0"/>
              </a:rPr>
              <a:t>arahuacos (que </a:t>
            </a:r>
            <a:r>
              <a:rPr lang="es-ES" altLang="en-US" sz="2200" dirty="0">
                <a:latin typeface="Caslon Antique" panose="02027200000000000000" pitchFamily="18" charset="0"/>
              </a:rPr>
              <a:t>llam</a:t>
            </a:r>
            <a:r>
              <a:rPr lang="es-ES" altLang="en-US" sz="2000" dirty="0">
                <a:latin typeface="Caslon Antique" panose="02027200000000000000" pitchFamily="18" charset="0"/>
              </a:rPr>
              <a:t>ó</a:t>
            </a:r>
            <a:r>
              <a:rPr lang="es-ES" altLang="en-US" sz="2200" dirty="0">
                <a:latin typeface="Caslon Antique" panose="02027200000000000000" pitchFamily="18" charset="0"/>
              </a:rPr>
              <a:t> "indios"), enfatizando su </a:t>
            </a:r>
            <a:r>
              <a:rPr lang="es-ES" altLang="en-US" sz="2200" dirty="0" smtClean="0">
                <a:latin typeface="Caslon Antique" panose="02027200000000000000" pitchFamily="18" charset="0"/>
              </a:rPr>
              <a:t>docilidad, </a:t>
            </a:r>
            <a:r>
              <a:rPr lang="es-ES" altLang="en-US" sz="2200" dirty="0">
                <a:latin typeface="Caslon Antique" panose="02027200000000000000" pitchFamily="18" charset="0"/>
              </a:rPr>
              <a:t>y las perspectivas de su conversi</a:t>
            </a:r>
            <a:r>
              <a:rPr lang="es-ES" altLang="en-US" sz="2000" dirty="0">
                <a:latin typeface="Caslon Antique" panose="02027200000000000000" pitchFamily="18" charset="0"/>
              </a:rPr>
              <a:t>ó</a:t>
            </a:r>
            <a:r>
              <a:rPr lang="es-ES" altLang="en-US" sz="2200" dirty="0">
                <a:latin typeface="Caslon Antique" panose="02027200000000000000" pitchFamily="18" charset="0"/>
              </a:rPr>
              <a:t>n masiva al </a:t>
            </a:r>
            <a:r>
              <a:rPr lang="es-ES" altLang="en-US" sz="2200" dirty="0" smtClean="0">
                <a:latin typeface="Caslon Antique" panose="02027200000000000000" pitchFamily="18" charset="0"/>
              </a:rPr>
              <a:t>catolicismo. Aparte de evidenciar una gran ignorancia, el documento presagia el violento </a:t>
            </a:r>
            <a:r>
              <a:rPr lang="es-ES" altLang="en-US" sz="2200" b="1" dirty="0" smtClean="0">
                <a:latin typeface="Caslon Antique" panose="02027200000000000000" pitchFamily="18" charset="0"/>
              </a:rPr>
              <a:t>choque cultural </a:t>
            </a:r>
            <a:r>
              <a:rPr lang="es-ES" altLang="en-US" sz="2200" dirty="0" smtClean="0">
                <a:latin typeface="Caslon Antique" panose="02027200000000000000" pitchFamily="18" charset="0"/>
              </a:rPr>
              <a:t>que avecinaría.</a:t>
            </a:r>
            <a:endParaRPr lang="es-ES" altLang="en-US" sz="2200" dirty="0">
              <a:latin typeface="Caslon Antique" panose="02027200000000000000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742950"/>
            <a:ext cx="2660542" cy="4137462"/>
            <a:chOff x="6324600" y="742950"/>
            <a:chExt cx="2660542" cy="4137462"/>
          </a:xfrm>
        </p:grpSpPr>
        <p:sp>
          <p:nvSpPr>
            <p:cNvPr id="5" name="Rectangle 4"/>
            <p:cNvSpPr/>
            <p:nvPr/>
          </p:nvSpPr>
          <p:spPr>
            <a:xfrm>
              <a:off x="6934200" y="2266950"/>
              <a:ext cx="304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BF8F1"/>
                </a:clrFrom>
                <a:clrTo>
                  <a:srgbClr val="FBF8F1">
                    <a:alpha val="0"/>
                  </a:srgbClr>
                </a:clrTo>
              </a:clrChange>
              <a:lum bright="-8000" contrast="10000"/>
            </a:blip>
            <a:srcRect l="52480" t="1212" r="7840" b="3434"/>
            <a:stretch>
              <a:fillRect/>
            </a:stretch>
          </p:blipFill>
          <p:spPr bwMode="auto">
            <a:xfrm>
              <a:off x="7391400" y="742950"/>
              <a:ext cx="1593742" cy="3033252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4098" name="Picture 2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BF8F1"/>
                </a:clrFrom>
                <a:clrTo>
                  <a:srgbClr val="FBF8F1">
                    <a:alpha val="0"/>
                  </a:srgbClr>
                </a:clrTo>
              </a:clrChange>
              <a:lum bright="-6000" contrast="10000"/>
            </a:blip>
            <a:srcRect l="7680" t="1212" r="56713" b="3434"/>
            <a:stretch>
              <a:fillRect/>
            </a:stretch>
          </p:blipFill>
          <p:spPr bwMode="auto">
            <a:xfrm>
              <a:off x="6324600" y="1809750"/>
              <a:ext cx="1447800" cy="3070662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sp>
        <p:nvSpPr>
          <p:cNvPr id="3" name="Rectangle 2">
            <a:hlinkClick r:id="rId3"/>
          </p:cNvPr>
          <p:cNvSpPr/>
          <p:nvPr/>
        </p:nvSpPr>
        <p:spPr>
          <a:xfrm>
            <a:off x="6019800" y="590550"/>
            <a:ext cx="28956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15991">
            <a:off x="7864075" y="422244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xmlns="" val="4060074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25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8" name="Picture 2" descr="Image result for reading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159" y="1657350"/>
            <a:ext cx="3306441" cy="235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63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190750"/>
            <a:ext cx="51054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Completa las actividades de assessment de la pagina 97 del </a:t>
            </a:r>
            <a:r>
              <a:rPr lang="es-ES" sz="2600" dirty="0" smtClean="0">
                <a:latin typeface="Caslon Antique" panose="02027200000000000000" pitchFamily="18" charset="0"/>
              </a:rPr>
              <a:t>libro Env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ala al </a:t>
            </a:r>
            <a:r>
              <a:rPr lang="es-ES" sz="2600" dirty="0" smtClean="0">
                <a:latin typeface="Caslon Antique" panose="02027200000000000000" pitchFamily="18" charset="0"/>
              </a:rPr>
              <a:t>maestro </a:t>
            </a:r>
            <a:r>
              <a:rPr lang="es-ES" sz="2600" dirty="0" smtClean="0">
                <a:latin typeface="Caslon Antique" panose="02027200000000000000" pitchFamily="18" charset="0"/>
              </a:rPr>
              <a:t>al </a:t>
            </a:r>
            <a:r>
              <a:rPr lang="es-ES" sz="2600" dirty="0" smtClean="0">
                <a:latin typeface="Caslon Antique" panose="02027200000000000000" pitchFamily="18" charset="0"/>
              </a:rPr>
              <a:t>terminar.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581150"/>
            <a:ext cx="2590800" cy="2878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11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390</Words>
  <Application>Microsoft Office PowerPoint</Application>
  <PresentationFormat>On-screen Show (16:9)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192</cp:revision>
  <dcterms:created xsi:type="dcterms:W3CDTF">2019-07-26T01:32:32Z</dcterms:created>
  <dcterms:modified xsi:type="dcterms:W3CDTF">2020-10-17T18:50:52Z</dcterms:modified>
</cp:coreProperties>
</file>