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9" r:id="rId4"/>
    <p:sldId id="281" r:id="rId5"/>
    <p:sldId id="280" r:id="rId6"/>
    <p:sldId id="282" r:id="rId7"/>
    <p:sldId id="270" r:id="rId8"/>
    <p:sldId id="278" r:id="rId9"/>
    <p:sldId id="263" r:id="rId10"/>
    <p:sldId id="25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990" y="-29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286000" y="1504950"/>
            <a:ext cx="4038600" cy="274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UlusalOkul.Com Çizgili" pitchFamily="2" charset="0"/>
              </a:rPr>
              <a:t>More Expository Essays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0" y="4248150"/>
            <a:ext cx="16002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20955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4" name="Picture 2" descr="E:\PROFESIONAL\7TH WRITING SMART ROOM KIT 2015-2016\Phillip Martin Clip Art\elvis_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428750"/>
            <a:ext cx="2013134" cy="3333750"/>
          </a:xfrm>
          <a:prstGeom prst="rect">
            <a:avLst/>
          </a:prstGeom>
          <a:noFill/>
        </p:spPr>
      </p:pic>
      <p:pic>
        <p:nvPicPr>
          <p:cNvPr id="8196" name="Picture 4" descr="E:\PROFESIONAL\7TH WRITING SMART ROOM KIT 2015-2016\Phillip Martin Clip Art\occupations_jester0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172200" y="1352550"/>
            <a:ext cx="2556126" cy="33528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343150"/>
            <a:ext cx="5867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Responding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6400800" cy="2819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300" dirty="0" smtClean="0">
                <a:solidFill>
                  <a:schemeClr val="bg1"/>
                </a:solidFill>
              </a:rPr>
              <a:t>Understanding what an expository comparison - contrast essay is</a:t>
            </a:r>
          </a:p>
          <a:p>
            <a:pPr algn="l">
              <a:buFont typeface="Wingdings" pitchFamily="2" charset="2"/>
              <a:buChar char="Ø"/>
            </a:pPr>
            <a:r>
              <a:rPr lang="en-US" sz="2300" dirty="0" smtClean="0">
                <a:solidFill>
                  <a:schemeClr val="bg1"/>
                </a:solidFill>
              </a:rPr>
              <a:t>Continue planning, drafting, revising, editing, and publishing an expository essay to explain similarities and differences</a:t>
            </a:r>
          </a:p>
          <a:p>
            <a:pPr algn="l"/>
            <a:endParaRPr lang="en-US" sz="2300" dirty="0" smtClean="0">
              <a:solidFill>
                <a:schemeClr val="bg1"/>
              </a:solidFill>
            </a:endParaRPr>
          </a:p>
          <a:p>
            <a:pPr algn="l"/>
            <a:r>
              <a:rPr lang="en-US" sz="2300" dirty="0" smtClean="0">
                <a:solidFill>
                  <a:schemeClr val="bg1"/>
                </a:solidFill>
              </a:rPr>
              <a:t>Pages 177-192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477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Revising: Transitions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6705600" cy="2743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writing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should read smoothly and move logically from one point to the next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b="1" i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Transitions</a:t>
            </a:r>
            <a:r>
              <a:rPr lang="en-US" sz="2400" b="1" i="1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</a:rPr>
              <a:t>or </a:t>
            </a:r>
            <a:r>
              <a:rPr lang="en-US" sz="2400" b="1" i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linking words</a:t>
            </a:r>
            <a:r>
              <a:rPr lang="en-US" sz="2400" b="1" i="1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</a:rPr>
              <a:t>perform an important function in writing. They signal to the reader the direction the writer is taking. They do this by connecting or linking ideas within a paragraph and providing a bridge between paragraphs.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H:\PROFESIONAL\7TH WRITING SMART ROOM KIT 2015-2016\Phillip Martin Clip Art\earlyhumans_migra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6252" y="1733550"/>
            <a:ext cx="1625600" cy="289559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477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Revising: Transitions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5029200" cy="2743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A transition between paragraphs can be a word or two (</a:t>
            </a:r>
            <a:r>
              <a:rPr lang="en-US" sz="2400" i="1" dirty="0" smtClean="0">
                <a:solidFill>
                  <a:schemeClr val="bg1"/>
                </a:solidFill>
              </a:rPr>
              <a:t>however, for example, similarly</a:t>
            </a:r>
            <a:r>
              <a:rPr lang="en-US" sz="2400" dirty="0" smtClean="0">
                <a:solidFill>
                  <a:schemeClr val="bg1"/>
                </a:solidFill>
              </a:rPr>
              <a:t>), a phrase, or a sentence. Transitions can be at the end of the first paragraph, at the beginning of the second paragraph, or in both places.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://www.directories.phillipmartin.info/school_desk_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329879"/>
            <a:ext cx="2990850" cy="308972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477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Revising: Transitions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5486400" cy="3048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When writing a paragraph or essay, just as proper grammar and spelling are important, paragraph transitions are also important. Transitional words and phrases connect sentences and paragraphs to each other. Paragraph transitions suggest a particular relationship between one idea and the next.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http://school.phillipmartin.info/school_math_girl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6418" y="1200151"/>
            <a:ext cx="2510382" cy="34635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Common Transitions Include...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03835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To show addition: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additionally </a:t>
            </a:r>
            <a:r>
              <a:rPr lang="en-US" sz="2400" dirty="0" smtClean="0">
                <a:solidFill>
                  <a:schemeClr val="bg1"/>
                </a:solidFill>
              </a:rPr>
              <a:t>—  also — finally — lastly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To show time: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about </a:t>
            </a:r>
            <a:r>
              <a:rPr lang="en-US" sz="2400" dirty="0" smtClean="0">
                <a:solidFill>
                  <a:schemeClr val="bg1"/>
                </a:solidFill>
              </a:rPr>
              <a:t>— after — before —  meanwhile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To show location: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above </a:t>
            </a:r>
            <a:r>
              <a:rPr lang="en-US" sz="2400" dirty="0" smtClean="0">
                <a:solidFill>
                  <a:schemeClr val="bg1"/>
                </a:solidFill>
              </a:rPr>
              <a:t>— across — beneath — throughout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To show comparison: </a:t>
            </a:r>
            <a:r>
              <a:rPr lang="en-US" sz="2400" dirty="0" smtClean="0">
                <a:solidFill>
                  <a:schemeClr val="bg1"/>
                </a:solidFill>
              </a:rPr>
              <a:t>also — as — like — likewise 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states.phillipmartin.info/connecticut/connecticut_corsai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73455">
            <a:off x="-5445" y="2172075"/>
            <a:ext cx="2991817" cy="136201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819400" y="1581150"/>
            <a:ext cx="3581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Don’t forget that editing is very important. The rules of punctuation, capitalization, spelling, and grammar aren’t meant to be broken (even if you've made a habit out of it). Use the check list in page 192.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Editing: Conventions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4098" name="Picture 2" descr="https://s-media-cache-ak0.pinimg.com/236x/46/8a/f2/468af29fac44e40e4a9a76088477e01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038350"/>
            <a:ext cx="1905000" cy="2257587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http://www.clipartlord.com/wp-content/uploads/2014/03/dolphin8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-20000" contrast="30000"/>
          </a:blip>
          <a:srcRect/>
          <a:stretch>
            <a:fillRect/>
          </a:stretch>
        </p:blipFill>
        <p:spPr bwMode="auto">
          <a:xfrm>
            <a:off x="6248400" y="2952751"/>
            <a:ext cx="1600200" cy="1177612"/>
          </a:xfrm>
          <a:prstGeom prst="rect">
            <a:avLst/>
          </a:prstGeom>
          <a:noFill/>
        </p:spPr>
      </p:pic>
      <p:pic>
        <p:nvPicPr>
          <p:cNvPr id="5124" name="Picture 4" descr="http://www.sau90.org/sites/hamptonsd/files/u226/shark-clip-art-9_0.gif"/>
          <p:cNvPicPr>
            <a:picLocks noChangeAspect="1" noChangeArrowheads="1"/>
          </p:cNvPicPr>
          <p:nvPr/>
        </p:nvPicPr>
        <p:blipFill>
          <a:blip r:embed="rId3" cstate="print">
            <a:lum bright="-10000" contrast="-20000"/>
          </a:blip>
          <a:srcRect/>
          <a:stretch>
            <a:fillRect/>
          </a:stretch>
        </p:blipFill>
        <p:spPr bwMode="auto">
          <a:xfrm rot="1386237">
            <a:off x="5526930" y="1384544"/>
            <a:ext cx="3623712" cy="1963144"/>
          </a:xfrm>
          <a:prstGeom prst="rect">
            <a:avLst/>
          </a:prstGeom>
          <a:noFill/>
        </p:spPr>
      </p:pic>
      <p:sp>
        <p:nvSpPr>
          <p:cNvPr id="2" name="Subtitle 2"/>
          <p:cNvSpPr txBox="1">
            <a:spLocks/>
          </p:cNvSpPr>
          <p:nvPr/>
        </p:nvSpPr>
        <p:spPr>
          <a:xfrm>
            <a:off x="457200" y="1733550"/>
            <a:ext cx="5638800" cy="3048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Continue writing your comparison/contrast expository essay about animals using the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 by point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method. Read pages</a:t>
            </a:r>
            <a:r>
              <a:rPr lang="en-US" sz="2400" dirty="0" smtClean="0">
                <a:solidFill>
                  <a:schemeClr val="bg1"/>
                </a:solidFill>
              </a:rPr>
              <a:t> 177-192 to learn more writing tips and continue your essay. You will prepare the last two steps of your next essay. Complete the exercises at the bottom of pages 178-188 and 190-191.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You’ve Been Served!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828800" y="2800350"/>
            <a:ext cx="990600" cy="533400"/>
          </a:xfrm>
          <a:prstGeom prst="wedgeEllipseCallout">
            <a:avLst>
              <a:gd name="adj1" fmla="val -62706"/>
              <a:gd name="adj2" fmla="val 430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Joy!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2114550"/>
            <a:ext cx="5486399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85-91.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Adjective Phrases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Appositive Phrases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Transitions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Paragraph-to-Paragraph Coherence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242</Words>
  <Application>Microsoft Office PowerPoint</Application>
  <PresentationFormat>On-screen Show (16:9)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Jim Soto</cp:lastModifiedBy>
  <cp:revision>175</cp:revision>
  <dcterms:created xsi:type="dcterms:W3CDTF">2014-07-21T19:21:28Z</dcterms:created>
  <dcterms:modified xsi:type="dcterms:W3CDTF">2015-11-21T19:03:24Z</dcterms:modified>
</cp:coreProperties>
</file>