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4" r:id="rId8"/>
    <p:sldId id="275" r:id="rId9"/>
    <p:sldId id="276" r:id="rId10"/>
    <p:sldId id="270" r:id="rId11"/>
    <p:sldId id="271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64" y="-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U-I0coUgM_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hYajgwcWb1k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0" b="22554"/>
          <a:stretch/>
        </p:blipFill>
        <p:spPr bwMode="auto">
          <a:xfrm>
            <a:off x="-2138" y="0"/>
            <a:ext cx="9144001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lum bright="-1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0" r="30000" b="22554"/>
          <a:stretch/>
        </p:blipFill>
        <p:spPr bwMode="auto">
          <a:xfrm>
            <a:off x="18570" y="0"/>
            <a:ext cx="6400802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0" r="70000" b="22554"/>
          <a:stretch/>
        </p:blipFill>
        <p:spPr bwMode="auto">
          <a:xfrm>
            <a:off x="16433" y="-9525"/>
            <a:ext cx="2743203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im\Desktop\Picture4.png"/>
          <p:cNvPicPr>
            <a:picLocks noChangeAspect="1" noChangeArrowheads="1"/>
          </p:cNvPicPr>
          <p:nvPr/>
        </p:nvPicPr>
        <p:blipFill>
          <a:blip r:embed="rId5" cstate="print"/>
          <a:srcRect l="1613" r="1613"/>
          <a:stretch>
            <a:fillRect/>
          </a:stretch>
        </p:blipFill>
        <p:spPr bwMode="auto">
          <a:xfrm>
            <a:off x="0" y="292100"/>
            <a:ext cx="9144000" cy="485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67000" y="3409950"/>
            <a:ext cx="990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97198" y="3409950"/>
            <a:ext cx="448876" cy="44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CLIP ART STUDENT SH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8" t="9142" r="1714" b="13143"/>
          <a:stretch/>
        </p:blipFill>
        <p:spPr bwMode="auto">
          <a:xfrm>
            <a:off x="609600" y="1581150"/>
            <a:ext cx="3429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905000" y="1504950"/>
            <a:ext cx="1524000" cy="762000"/>
          </a:xfrm>
          <a:prstGeom prst="wedgeEllipseCallout">
            <a:avLst>
              <a:gd name="adj1" fmla="val -43825"/>
              <a:gd name="adj2" fmla="val 64741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  <a:t>¡ </a:t>
            </a:r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  <a:t>NO, NO PUEDE SER! ¡YO QUERIA LEER POR 4 HORAS!!!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4864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las paginas 91 y 94-95 del libro y las paginas 25-26 del </a:t>
            </a:r>
            <a:r>
              <a:rPr lang="es-ES" sz="2600" dirty="0" smtClean="0">
                <a:latin typeface="Caslon Antique" panose="02027200000000000000" pitchFamily="18" charset="0"/>
              </a:rPr>
              <a:t>cuaderno. Env</a:t>
            </a:r>
            <a:r>
              <a:rPr lang="es-ES" sz="24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al </a:t>
            </a:r>
            <a:r>
              <a:rPr lang="es-ES" sz="2600" dirty="0" smtClean="0">
                <a:latin typeface="Caslon Antique" panose="02027200000000000000" pitchFamily="18" charset="0"/>
              </a:rPr>
              <a:t>maestro </a:t>
            </a:r>
            <a:r>
              <a:rPr lang="es-ES" sz="2600" dirty="0" smtClean="0"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81150"/>
            <a:ext cx="2438400" cy="2709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pic>
        <p:nvPicPr>
          <p:cNvPr id="2050" name="Picture 2" descr="C:\Users\Jim\Desktop\Picture5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52600" y="1276350"/>
            <a:ext cx="5602287" cy="30781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2 : Dos Mundos Hacen Historia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5 : </a:t>
            </a:r>
            <a:r>
              <a:rPr lang="es-ES" sz="3200" b="1" dirty="0">
                <a:latin typeface="BIRTH OF A HERO" pitchFamily="2" charset="0"/>
              </a:rPr>
              <a:t>De Camino al Nuevo Mundo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05151"/>
            <a:ext cx="2400302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4946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¿Qu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 factores propiciaron la llegada de los colonizadores de Am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rica?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88-95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29400" y="1123950"/>
            <a:ext cx="1524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5600" y="104775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3333750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62800" y="386715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91400" y="409575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1800" y="135255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conquistad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" contrast="9000"/>
          </a:blip>
          <a:srcRect l="6739" r="1164" b="1360"/>
          <a:stretch>
            <a:fillRect/>
          </a:stretch>
        </p:blipFill>
        <p:spPr bwMode="auto">
          <a:xfrm>
            <a:off x="5486400" y="797011"/>
            <a:ext cx="3276600" cy="4346489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11934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Monopolio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Renacimiento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humanismo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Astronom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Escuela de Sagres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factor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Empresas de las Indias</a:t>
            </a:r>
          </a:p>
        </p:txBody>
      </p:sp>
      <p:pic>
        <p:nvPicPr>
          <p:cNvPr id="1026" name="Picture 2" descr="Image result for renaissa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2865"/>
            <a:ext cx="2421106" cy="285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Buscando riquezas en la Baja Edad Media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81150"/>
            <a:ext cx="5714999" cy="3200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Ya para el siglo XV, el sistema feudal hab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deca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do al ver los reinos europeos como el comercio internacional estimulaba las econom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as del Cercano Oriente y del Mediterr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neo y hacia de varias ciudades-estado de la regi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n, potencias econ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micas y militares. Esto ocurri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en gran parte porque estas manten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an un </a:t>
            </a:r>
            <a:r>
              <a:rPr lang="es-ES" sz="2400" b="1" dirty="0" smtClean="0">
                <a:latin typeface="Caslon Antique" panose="02027200000000000000" pitchFamily="18" charset="0"/>
              </a:rPr>
              <a:t>monopolio</a:t>
            </a:r>
            <a:r>
              <a:rPr lang="es-ES" sz="2400" dirty="0" smtClean="0">
                <a:latin typeface="Caslon Antique" panose="02027200000000000000" pitchFamily="18" charset="0"/>
              </a:rPr>
              <a:t> y controlaban los precios de los art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culos que vend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an.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0" y="2495550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3181350"/>
            <a:ext cx="1066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67600" y="3714750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34200" y="3105150"/>
            <a:ext cx="3048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583" t="1678" r="8333" b="2656"/>
          <a:stretch>
            <a:fillRect/>
          </a:stretch>
        </p:blipFill>
        <p:spPr bwMode="auto">
          <a:xfrm>
            <a:off x="6477000" y="1276349"/>
            <a:ext cx="2400968" cy="36987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15991">
            <a:off x="7560102" y="16382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naissanc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16" b="1960"/>
          <a:stretch/>
        </p:blipFill>
        <p:spPr bwMode="auto">
          <a:xfrm>
            <a:off x="0" y="0"/>
            <a:ext cx="9144000" cy="514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Mentalidad Renacentista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15991">
            <a:off x="1768901" y="46862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51727" y="2266950"/>
            <a:ext cx="4952999" cy="173550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El renacimiento naci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en Florencia en el siglo XV. Trajo consigo el “renacer” del conocimiento, la cultura y el arte cl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sico de Grecia y Roma</a:t>
            </a:r>
            <a:r>
              <a:rPr lang="es-ES" sz="2400" dirty="0" smtClean="0">
                <a:latin typeface="Caslon Antique" panose="02027200000000000000" pitchFamily="18" charset="0"/>
              </a:rPr>
              <a:t>.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5200" y="3756734"/>
            <a:ext cx="4785327" cy="120073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Ella surgi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del pensamiento </a:t>
            </a:r>
            <a:r>
              <a:rPr lang="es-ES" sz="2400" b="1" dirty="0" smtClean="0">
                <a:latin typeface="Caslon Antique" panose="02027200000000000000" pitchFamily="18" charset="0"/>
              </a:rPr>
              <a:t>humanista</a:t>
            </a:r>
            <a:r>
              <a:rPr lang="es-ES" sz="2400" dirty="0" smtClean="0">
                <a:latin typeface="Caslon Antique" panose="02027200000000000000" pitchFamily="18" charset="0"/>
              </a:rPr>
              <a:t>, que movi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el enfoque de Dios a el </a:t>
            </a:r>
            <a:r>
              <a:rPr lang="es-ES" sz="2400" dirty="0">
                <a:latin typeface="Caslon Antique" panose="02027200000000000000" pitchFamily="18" charset="0"/>
              </a:rPr>
              <a:t>ser humano como centro de la vida.</a:t>
            </a: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Los Portugueses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28750"/>
            <a:ext cx="8229600" cy="37147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000" dirty="0" smtClean="0">
                <a:latin typeface="Caslon Antique" panose="02027200000000000000" pitchFamily="18" charset="0"/>
              </a:rPr>
              <a:t>Los Portugueses eran los navegantes mas avanzados del siglo XV. Sus logros incluyen:</a:t>
            </a:r>
          </a:p>
          <a:p>
            <a:pPr lvl="0" algn="ctr">
              <a:spcBef>
                <a:spcPct val="20000"/>
              </a:spcBef>
            </a:pPr>
            <a:endParaRPr lang="es-ES" sz="2000" dirty="0">
              <a:latin typeface="Caslon Antique" panose="02027200000000000000" pitchFamily="18" charset="0"/>
            </a:endParaRPr>
          </a:p>
          <a:p>
            <a:pPr lvl="0" algn="ctr">
              <a:lnSpc>
                <a:spcPts val="19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dirty="0" smtClean="0">
                <a:latin typeface="Caslon Antique" panose="02027200000000000000" pitchFamily="18" charset="0"/>
              </a:rPr>
              <a:t>1415 - </a:t>
            </a:r>
            <a:r>
              <a:rPr lang="es-ES" sz="2000" dirty="0">
                <a:latin typeface="Caslon Antique" panose="02027200000000000000" pitchFamily="18" charset="0"/>
              </a:rPr>
              <a:t>los portugueses </a:t>
            </a:r>
            <a:r>
              <a:rPr lang="es-ES" sz="2000" dirty="0" smtClean="0">
                <a:latin typeface="Caslon Antique" panose="02027200000000000000" pitchFamily="18" charset="0"/>
              </a:rPr>
              <a:t>iniciaron </a:t>
            </a:r>
            <a:r>
              <a:rPr lang="es-ES" sz="2000" dirty="0">
                <a:latin typeface="Caslon Antique" panose="02027200000000000000" pitchFamily="18" charset="0"/>
              </a:rPr>
              <a:t>la exploraci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000" dirty="0">
                <a:latin typeface="Caslon Antique" panose="02027200000000000000" pitchFamily="18" charset="0"/>
              </a:rPr>
              <a:t>n mar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000" dirty="0">
                <a:latin typeface="Caslon Antique" panose="02027200000000000000" pitchFamily="18" charset="0"/>
              </a:rPr>
              <a:t>tima de las costas africanas.</a:t>
            </a:r>
          </a:p>
          <a:p>
            <a:pPr lvl="0" algn="ctr">
              <a:lnSpc>
                <a:spcPts val="19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dirty="0" smtClean="0">
                <a:latin typeface="Caslon Antique" panose="02027200000000000000" pitchFamily="18" charset="0"/>
              </a:rPr>
              <a:t>1434 - </a:t>
            </a:r>
            <a:r>
              <a:rPr lang="es-ES" sz="2000" dirty="0">
                <a:latin typeface="Caslon Antique" panose="02027200000000000000" pitchFamily="18" charset="0"/>
              </a:rPr>
              <a:t>Gil Eanes consigui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000" dirty="0">
                <a:latin typeface="Caslon Antique" panose="02027200000000000000" pitchFamily="18" charset="0"/>
              </a:rPr>
              <a:t> rebasar el cabo Bojador.</a:t>
            </a:r>
          </a:p>
          <a:p>
            <a:pPr lvl="0" algn="ctr">
              <a:lnSpc>
                <a:spcPts val="19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dirty="0">
                <a:latin typeface="Caslon Antique" panose="02027200000000000000" pitchFamily="18" charset="0"/>
              </a:rPr>
              <a:t>1460- portugueses llegaron a Sierra Leona. </a:t>
            </a:r>
            <a:endParaRPr lang="es-ES" sz="2000" dirty="0" smtClean="0">
              <a:latin typeface="Caslon Antique" panose="02027200000000000000" pitchFamily="18" charset="0"/>
            </a:endParaRPr>
          </a:p>
          <a:p>
            <a:pPr lvl="0" algn="ctr">
              <a:lnSpc>
                <a:spcPts val="19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dirty="0" smtClean="0">
                <a:latin typeface="Caslon Antique" panose="02027200000000000000" pitchFamily="18" charset="0"/>
              </a:rPr>
              <a:t>1488 - </a:t>
            </a:r>
            <a:r>
              <a:rPr lang="es-ES" sz="2000" dirty="0">
                <a:latin typeface="Caslon Antique" panose="02027200000000000000" pitchFamily="18" charset="0"/>
              </a:rPr>
              <a:t>Bartolomeu D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000" dirty="0">
                <a:latin typeface="Caslon Antique" panose="02027200000000000000" pitchFamily="18" charset="0"/>
              </a:rPr>
              <a:t>as arrib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000" dirty="0">
                <a:latin typeface="Caslon Antique" panose="02027200000000000000" pitchFamily="18" charset="0"/>
              </a:rPr>
              <a:t> al cabo de Buena Esperanza.</a:t>
            </a:r>
          </a:p>
          <a:p>
            <a:pPr lvl="0" algn="ctr">
              <a:lnSpc>
                <a:spcPts val="19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dirty="0" smtClean="0">
                <a:latin typeface="Caslon Antique" panose="02027200000000000000" pitchFamily="18" charset="0"/>
              </a:rPr>
              <a:t>1420 - </a:t>
            </a:r>
            <a:r>
              <a:rPr lang="es-ES" sz="2000" dirty="0">
                <a:latin typeface="Caslon Antique" panose="02027200000000000000" pitchFamily="18" charset="0"/>
              </a:rPr>
              <a:t>Portugueses descubrieron las Azores.</a:t>
            </a:r>
          </a:p>
          <a:p>
            <a:pPr lvl="0" algn="ctr">
              <a:lnSpc>
                <a:spcPts val="19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dirty="0" smtClean="0">
                <a:latin typeface="Caslon Antique" panose="02027200000000000000" pitchFamily="18" charset="0"/>
              </a:rPr>
              <a:t>1460 - </a:t>
            </a:r>
            <a:r>
              <a:rPr lang="es-ES" sz="2000" dirty="0">
                <a:latin typeface="Caslon Antique" panose="02027200000000000000" pitchFamily="18" charset="0"/>
              </a:rPr>
              <a:t>Portugueses descubrieron las de Cabo Verde.</a:t>
            </a:r>
          </a:p>
          <a:p>
            <a:pPr lvl="0" algn="ctr">
              <a:spcBef>
                <a:spcPct val="20000"/>
              </a:spcBef>
            </a:pPr>
            <a:r>
              <a:rPr lang="es-ES" sz="2000" dirty="0" smtClean="0">
                <a:latin typeface="Caslon Antique" panose="02027200000000000000" pitchFamily="18" charset="0"/>
              </a:rPr>
              <a:t>Los Portugueses establecían </a:t>
            </a:r>
            <a:r>
              <a:rPr lang="es-ES" sz="2000" b="1" dirty="0" smtClean="0">
                <a:latin typeface="Caslon Antique" panose="02027200000000000000" pitchFamily="18" charset="0"/>
              </a:rPr>
              <a:t>factor</a:t>
            </a:r>
            <a:r>
              <a:rPr lang="es-ES" b="1" dirty="0" smtClean="0">
                <a:latin typeface="Caslon Antique" panose="02027200000000000000" pitchFamily="18" charset="0"/>
              </a:rPr>
              <a:t>í</a:t>
            </a:r>
            <a:r>
              <a:rPr lang="es-ES" sz="2000" b="1" dirty="0" smtClean="0">
                <a:latin typeface="Caslon Antique" panose="02027200000000000000" pitchFamily="18" charset="0"/>
              </a:rPr>
              <a:t>as</a:t>
            </a:r>
            <a:r>
              <a:rPr lang="es-ES" sz="2000" dirty="0" smtClean="0">
                <a:latin typeface="Caslon Antique" panose="02027200000000000000" pitchFamily="18" charset="0"/>
              </a:rPr>
              <a:t>, puestos comerciales que </a:t>
            </a:r>
            <a:r>
              <a:rPr lang="es-ES" sz="2000" dirty="0">
                <a:latin typeface="Caslon Antique" panose="02027200000000000000" pitchFamily="18" charset="0"/>
              </a:rPr>
              <a:t>sirvieron de anclaje para el trafico de especias, oro, marfil y esclavos.</a:t>
            </a: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Hacia las Indias Occidentales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1" y="1581150"/>
            <a:ext cx="6248399" cy="3352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El ambiente de Portugal a finales del siglo XV era el id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neo para cualquier marinero </a:t>
            </a:r>
            <a:r>
              <a:rPr lang="es-ES" sz="2400" dirty="0" smtClean="0">
                <a:latin typeface="Caslon Antique" panose="02027200000000000000" pitchFamily="18" charset="0"/>
              </a:rPr>
              <a:t>ambicioso. </a:t>
            </a:r>
            <a:r>
              <a:rPr lang="es-ES" sz="2400" dirty="0">
                <a:latin typeface="Caslon Antique" panose="02027200000000000000" pitchFamily="18" charset="0"/>
              </a:rPr>
              <a:t>Allí lleg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Cristóbal Col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en 1476 y entabl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relaciones con los c</a:t>
            </a:r>
            <a:r>
              <a:rPr lang="es-ES" sz="22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rculos mercantiles. Se supone que </a:t>
            </a:r>
            <a:r>
              <a:rPr lang="es-ES" sz="2400" dirty="0" smtClean="0">
                <a:latin typeface="Caslon Antique" panose="02027200000000000000" pitchFamily="18" charset="0"/>
              </a:rPr>
              <a:t>Col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</a:t>
            </a:r>
            <a:r>
              <a:rPr lang="es-ES" sz="2400" dirty="0">
                <a:latin typeface="Caslon Antique" panose="02027200000000000000" pitchFamily="18" charset="0"/>
              </a:rPr>
              <a:t>naci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el a</a:t>
            </a:r>
            <a:r>
              <a:rPr lang="es-ES" sz="22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 de 1451 en G</a:t>
            </a:r>
            <a:r>
              <a:rPr lang="es-ES" sz="22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nova (Italia), hijo del cardador de lana Dom</a:t>
            </a:r>
            <a:r>
              <a:rPr lang="es-ES" sz="22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nico Colombo y de Susana Fontanarossa. Col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era un experto marinero, que, influido por el ambiente de Portugal y por las lecturas de Ptolomeo, </a:t>
            </a:r>
            <a:r>
              <a:rPr lang="es-ES" sz="2400" dirty="0" smtClean="0">
                <a:latin typeface="Caslon Antique" panose="02027200000000000000" pitchFamily="18" charset="0"/>
              </a:rPr>
              <a:t>Mandeville</a:t>
            </a:r>
            <a:r>
              <a:rPr lang="es-ES" sz="2400" dirty="0">
                <a:latin typeface="Caslon Antique" panose="02027200000000000000" pitchFamily="18" charset="0"/>
              </a:rPr>
              <a:t>, Marco Polo y otros, concibi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el proyecto de alcanzar la India a trav</a:t>
            </a:r>
            <a:r>
              <a:rPr lang="es-ES" sz="22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s del oc</a:t>
            </a:r>
            <a:r>
              <a:rPr lang="es-ES" sz="22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ano, siguiendo rumbo al oeste</a:t>
            </a:r>
            <a:r>
              <a:rPr lang="es-ES" sz="2400" dirty="0" smtClean="0">
                <a:latin typeface="Caslon Antique" panose="02027200000000000000" pitchFamily="18" charset="0"/>
              </a:rPr>
              <a:t>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7" t="12282" r="5993" b="4851"/>
          <a:stretch/>
        </p:blipFill>
        <p:spPr bwMode="auto">
          <a:xfrm>
            <a:off x="6629400" y="1581150"/>
            <a:ext cx="208156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8718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81001" y="742950"/>
            <a:ext cx="5714999" cy="4038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En </a:t>
            </a:r>
            <a:r>
              <a:rPr lang="es-ES" sz="2400" dirty="0">
                <a:latin typeface="Caslon Antique" panose="02027200000000000000" pitchFamily="18" charset="0"/>
              </a:rPr>
              <a:t>1484 Col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present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su proyecto a Juan II de Portugal y le pidi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</a:t>
            </a:r>
            <a:r>
              <a:rPr lang="es-ES" sz="2400" dirty="0" smtClean="0">
                <a:latin typeface="Caslon Antique" panose="02027200000000000000" pitchFamily="18" charset="0"/>
              </a:rPr>
              <a:t>dinero para </a:t>
            </a:r>
            <a:r>
              <a:rPr lang="es-ES" sz="2400" dirty="0" smtClean="0">
                <a:latin typeface="Caslon Antique" panose="02027200000000000000" pitchFamily="18" charset="0"/>
              </a:rPr>
              <a:t>realizarlo. </a:t>
            </a:r>
            <a:r>
              <a:rPr lang="es-ES" sz="2400" dirty="0">
                <a:latin typeface="Caslon Antique" panose="02027200000000000000" pitchFamily="18" charset="0"/>
              </a:rPr>
              <a:t>U</a:t>
            </a:r>
            <a:r>
              <a:rPr lang="es-ES" sz="2400" dirty="0" smtClean="0">
                <a:latin typeface="Caslon Antique" panose="02027200000000000000" pitchFamily="18" charset="0"/>
              </a:rPr>
              <a:t>na </a:t>
            </a:r>
            <a:r>
              <a:rPr lang="es-ES" sz="2400" dirty="0">
                <a:latin typeface="Caslon Antique" panose="02027200000000000000" pitchFamily="18" charset="0"/>
              </a:rPr>
              <a:t>junta de expertos consider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que el plan era </a:t>
            </a:r>
            <a:r>
              <a:rPr lang="es-ES" sz="2400" dirty="0" smtClean="0">
                <a:latin typeface="Caslon Antique" panose="02027200000000000000" pitchFamily="18" charset="0"/>
              </a:rPr>
              <a:t>absurdo, </a:t>
            </a:r>
            <a:r>
              <a:rPr lang="es-ES" sz="2400" dirty="0">
                <a:latin typeface="Caslon Antique" panose="02027200000000000000" pitchFamily="18" charset="0"/>
              </a:rPr>
              <a:t>y el rey, m</a:t>
            </a:r>
            <a:r>
              <a:rPr lang="es-ES" sz="22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s preocupado por las exploraciones africanas, declin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. </a:t>
            </a:r>
            <a:r>
              <a:rPr lang="es-ES" sz="2400" dirty="0" smtClean="0">
                <a:latin typeface="Caslon Antique" panose="02027200000000000000" pitchFamily="18" charset="0"/>
              </a:rPr>
              <a:t>De all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, </a:t>
            </a:r>
            <a:r>
              <a:rPr lang="es-ES" sz="2400" dirty="0">
                <a:latin typeface="Caslon Antique" panose="02027200000000000000" pitchFamily="18" charset="0"/>
              </a:rPr>
              <a:t>se </a:t>
            </a:r>
            <a:r>
              <a:rPr lang="es-ES" sz="2400" dirty="0" smtClean="0">
                <a:latin typeface="Caslon Antique" panose="02027200000000000000" pitchFamily="18" charset="0"/>
              </a:rPr>
              <a:t>mud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</a:t>
            </a:r>
            <a:r>
              <a:rPr lang="es-ES" sz="2400" dirty="0">
                <a:latin typeface="Caslon Antique" panose="02027200000000000000" pitchFamily="18" charset="0"/>
              </a:rPr>
              <a:t>a Castilla para exponer sus ideas a los Reyes Cat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licos, </a:t>
            </a:r>
            <a:r>
              <a:rPr lang="es-ES" sz="2400" dirty="0" smtClean="0">
                <a:latin typeface="Caslon Antique" panose="02027200000000000000" pitchFamily="18" charset="0"/>
              </a:rPr>
              <a:t>para hallar apoyo </a:t>
            </a:r>
            <a:r>
              <a:rPr lang="es-ES" sz="2400" dirty="0">
                <a:latin typeface="Caslon Antique" panose="02027200000000000000" pitchFamily="18" charset="0"/>
              </a:rPr>
              <a:t>de un </a:t>
            </a:r>
            <a:r>
              <a:rPr lang="es-ES" sz="2400" dirty="0" smtClean="0">
                <a:latin typeface="Caslon Antique" panose="02027200000000000000" pitchFamily="18" charset="0"/>
              </a:rPr>
              <a:t>rico que </a:t>
            </a:r>
            <a:r>
              <a:rPr lang="es-ES" sz="2400" dirty="0">
                <a:latin typeface="Caslon Antique" panose="02027200000000000000" pitchFamily="18" charset="0"/>
              </a:rPr>
              <a:t>corriera con los gastos. </a:t>
            </a:r>
            <a:r>
              <a:rPr lang="es-ES" sz="2400" dirty="0" smtClean="0">
                <a:latin typeface="Caslon Antique" panose="02027200000000000000" pitchFamily="18" charset="0"/>
              </a:rPr>
              <a:t>De ah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, </a:t>
            </a:r>
            <a:r>
              <a:rPr lang="es-ES" sz="2400" dirty="0">
                <a:latin typeface="Caslon Antique" panose="02027200000000000000" pitchFamily="18" charset="0"/>
              </a:rPr>
              <a:t>se instal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en Palos de la </a:t>
            </a:r>
            <a:r>
              <a:rPr lang="es-ES" sz="2400" dirty="0" smtClean="0">
                <a:latin typeface="Caslon Antique" panose="02027200000000000000" pitchFamily="18" charset="0"/>
              </a:rPr>
              <a:t>Frontera, </a:t>
            </a:r>
            <a:r>
              <a:rPr lang="es-ES" sz="2400" dirty="0">
                <a:latin typeface="Caslon Antique" panose="02027200000000000000" pitchFamily="18" charset="0"/>
              </a:rPr>
              <a:t>donde </a:t>
            </a:r>
            <a:r>
              <a:rPr lang="es-ES" sz="2400" dirty="0" smtClean="0">
                <a:latin typeface="Caslon Antique" panose="02027200000000000000" pitchFamily="18" charset="0"/>
              </a:rPr>
              <a:t>conoci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a personas </a:t>
            </a:r>
            <a:r>
              <a:rPr lang="es-ES" sz="2400" dirty="0">
                <a:latin typeface="Caslon Antique" panose="02027200000000000000" pitchFamily="18" charset="0"/>
              </a:rPr>
              <a:t>que le ayudaron </a:t>
            </a:r>
            <a:r>
              <a:rPr lang="es-ES" sz="2400" dirty="0" smtClean="0">
                <a:latin typeface="Caslon Antique" panose="02027200000000000000" pitchFamily="18" charset="0"/>
              </a:rPr>
              <a:t>en </a:t>
            </a:r>
            <a:r>
              <a:rPr lang="es-ES" sz="2400" dirty="0">
                <a:latin typeface="Caslon Antique" panose="02027200000000000000" pitchFamily="18" charset="0"/>
              </a:rPr>
              <a:t>la realizaci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la empresa. </a:t>
            </a:r>
            <a:r>
              <a:rPr lang="es-ES" sz="2400" dirty="0" smtClean="0">
                <a:latin typeface="Caslon Antique" panose="02027200000000000000" pitchFamily="18" charset="0"/>
              </a:rPr>
              <a:t>Entre estos estaban el franciscano fray </a:t>
            </a:r>
            <a:r>
              <a:rPr lang="es-ES" sz="2400" dirty="0">
                <a:latin typeface="Caslon Antique" panose="02027200000000000000" pitchFamily="18" charset="0"/>
              </a:rPr>
              <a:t>Juan P</a:t>
            </a:r>
            <a:r>
              <a:rPr lang="es-ES" sz="22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rez, ex-confesor de la </a:t>
            </a:r>
            <a:r>
              <a:rPr lang="es-ES" sz="2400" dirty="0" smtClean="0">
                <a:latin typeface="Caslon Antique" panose="02027200000000000000" pitchFamily="18" charset="0"/>
              </a:rPr>
              <a:t>reina; </a:t>
            </a:r>
            <a:r>
              <a:rPr lang="es-ES" sz="2400" dirty="0">
                <a:latin typeface="Caslon Antique" panose="02027200000000000000" pitchFamily="18" charset="0"/>
              </a:rPr>
              <a:t>los Pinz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n, que </a:t>
            </a:r>
            <a:r>
              <a:rPr lang="es-ES" sz="2400" dirty="0" smtClean="0">
                <a:latin typeface="Caslon Antique" panose="02027200000000000000" pitchFamily="18" charset="0"/>
              </a:rPr>
              <a:t>prestaron sus </a:t>
            </a:r>
            <a:r>
              <a:rPr lang="es-ES" sz="2400" dirty="0">
                <a:latin typeface="Caslon Antique" panose="02027200000000000000" pitchFamily="18" charset="0"/>
              </a:rPr>
              <a:t>pertrechos, conocimientos e influencias; y los marineros andaluces, acostumbrados a navegar </a:t>
            </a:r>
            <a:r>
              <a:rPr lang="es-ES" sz="2400" dirty="0" smtClean="0">
                <a:latin typeface="Caslon Antique" panose="02027200000000000000" pitchFamily="18" charset="0"/>
              </a:rPr>
              <a:t>el </a:t>
            </a:r>
            <a:r>
              <a:rPr lang="es-ES" sz="2400" dirty="0">
                <a:latin typeface="Caslon Antique" panose="02027200000000000000" pitchFamily="18" charset="0"/>
              </a:rPr>
              <a:t>Atl</a:t>
            </a:r>
            <a:r>
              <a:rPr lang="es-ES" sz="22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ntico y que formar</a:t>
            </a:r>
            <a:r>
              <a:rPr lang="es-ES" sz="22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la tripulaci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del viaje colombino</a:t>
            </a:r>
            <a:r>
              <a:rPr lang="es-ES" sz="2400" dirty="0" smtClean="0">
                <a:latin typeface="Caslon Antique" panose="02027200000000000000" pitchFamily="18" charset="0"/>
              </a:rPr>
              <a:t>.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24600" y="1428750"/>
            <a:ext cx="2304650" cy="2514600"/>
            <a:chOff x="6494051" y="1962150"/>
            <a:chExt cx="2058999" cy="2286000"/>
          </a:xfrm>
        </p:grpSpPr>
        <p:pic>
          <p:nvPicPr>
            <p:cNvPr id="5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816"/>
            <a:stretch/>
          </p:blipFill>
          <p:spPr bwMode="auto">
            <a:xfrm>
              <a:off x="6495650" y="1962150"/>
              <a:ext cx="112435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334"/>
            <a:stretch/>
          </p:blipFill>
          <p:spPr bwMode="auto">
            <a:xfrm>
              <a:off x="7486250" y="1962150"/>
              <a:ext cx="10668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0000" r="26667"/>
            <a:stretch/>
          </p:blipFill>
          <p:spPr bwMode="auto">
            <a:xfrm>
              <a:off x="6494051" y="3790950"/>
              <a:ext cx="16764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10707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607</Words>
  <Application>Microsoft Office PowerPoint</Application>
  <PresentationFormat>On-screen Show (16:9)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197</cp:revision>
  <dcterms:created xsi:type="dcterms:W3CDTF">2019-07-26T01:32:32Z</dcterms:created>
  <dcterms:modified xsi:type="dcterms:W3CDTF">2020-10-10T21:05:05Z</dcterms:modified>
</cp:coreProperties>
</file>