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9" r:id="rId4"/>
    <p:sldId id="278" r:id="rId5"/>
    <p:sldId id="276" r:id="rId6"/>
    <p:sldId id="281" r:id="rId7"/>
    <p:sldId id="280" r:id="rId8"/>
    <p:sldId id="270" r:id="rId9"/>
    <p:sldId id="282" r:id="rId10"/>
    <p:sldId id="263" r:id="rId11"/>
    <p:sldId id="25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780" y="-3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11/18/2015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228600" y="1885950"/>
            <a:ext cx="6553200" cy="23622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Writing an Expository Essay</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6" name="Subtitle 2"/>
          <p:cNvSpPr>
            <a:spLocks noGrp="1"/>
          </p:cNvSpPr>
          <p:nvPr>
            <p:ph type="subTitle" idx="1"/>
          </p:nvPr>
        </p:nvSpPr>
        <p:spPr>
          <a:xfrm>
            <a:off x="381000" y="39433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sp>
        <p:nvSpPr>
          <p:cNvPr id="7" name="Subtitle 2"/>
          <p:cNvSpPr txBox="1">
            <a:spLocks/>
          </p:cNvSpPr>
          <p:nvPr/>
        </p:nvSpPr>
        <p:spPr>
          <a:xfrm>
            <a:off x="228600" y="209550"/>
            <a:ext cx="457200" cy="381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Q2</a:t>
            </a:r>
            <a:endParaRPr kumimoji="0" lang="en-US" b="1" i="0" u="none" strike="noStrike" kern="1200" cap="none" spc="0" normalizeH="0" baseline="0" noProof="0" dirty="0">
              <a:ln>
                <a:noFill/>
              </a:ln>
              <a:solidFill>
                <a:schemeClr val="bg1"/>
              </a:solidFill>
              <a:effectLst/>
              <a:uLnTx/>
              <a:uFillTx/>
              <a:latin typeface="+mn-lt"/>
              <a:ea typeface="+mn-ea"/>
              <a:cs typeface="+mn-cs"/>
            </a:endParaRPr>
          </a:p>
        </p:txBody>
      </p:sp>
      <p:pic>
        <p:nvPicPr>
          <p:cNvPr id="1026" name="Picture 2"/>
          <p:cNvPicPr>
            <a:picLocks noChangeAspect="1" noChangeArrowheads="1"/>
          </p:cNvPicPr>
          <p:nvPr/>
        </p:nvPicPr>
        <p:blipFill>
          <a:blip r:embed="rId4" cstate="print"/>
          <a:srcRect/>
          <a:stretch>
            <a:fillRect/>
          </a:stretch>
        </p:blipFill>
        <p:spPr bwMode="auto">
          <a:xfrm>
            <a:off x="5867400" y="590550"/>
            <a:ext cx="2302933" cy="36576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cstate="print">
            <a:clrChange>
              <a:clrFrom>
                <a:srgbClr val="FFFFFF"/>
              </a:clrFrom>
              <a:clrTo>
                <a:srgbClr val="FFFFFF">
                  <a:alpha val="0"/>
                </a:srgbClr>
              </a:clrTo>
            </a:clrChange>
            <a:lum bright="-10000"/>
          </a:blip>
          <a:srcRect/>
          <a:stretch>
            <a:fillRect/>
          </a:stretch>
        </p:blipFill>
        <p:spPr bwMode="auto">
          <a:xfrm>
            <a:off x="6614388" y="2038350"/>
            <a:ext cx="2388110" cy="2819400"/>
          </a:xfrm>
          <a:prstGeom prst="rect">
            <a:avLst/>
          </a:prstGeom>
          <a:noFill/>
          <a:ln w="9525">
            <a:noFill/>
            <a:miter lim="800000"/>
            <a:headEnd/>
            <a:tailEnd/>
          </a:ln>
          <a:effectLst>
            <a:softEdge rad="127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4" name="Subtitle 2"/>
          <p:cNvSpPr txBox="1">
            <a:spLocks/>
          </p:cNvSpPr>
          <p:nvPr/>
        </p:nvSpPr>
        <p:spPr>
          <a:xfrm>
            <a:off x="457200" y="133350"/>
            <a:ext cx="3733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Oval Callout 4"/>
          <p:cNvSpPr/>
          <p:nvPr/>
        </p:nvSpPr>
        <p:spPr>
          <a:xfrm>
            <a:off x="1752600" y="2724150"/>
            <a:ext cx="1295400" cy="609600"/>
          </a:xfrm>
          <a:prstGeom prst="wedgeEllipseCallout">
            <a:avLst>
              <a:gd name="adj1" fmla="val -62706"/>
              <a:gd name="adj2" fmla="val 4304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cap="all" dirty="0" smtClean="0">
                <a:solidFill>
                  <a:schemeClr val="tx1">
                    <a:lumMod val="85000"/>
                    <a:lumOff val="15000"/>
                  </a:schemeClr>
                </a:solidFill>
                <a:latin typeface="Comic Sans MS" pitchFamily="66" charset="0"/>
              </a:rPr>
              <a:t>high!</a:t>
            </a:r>
          </a:p>
          <a:p>
            <a:pPr algn="ctr"/>
            <a:r>
              <a:rPr lang="en-US" sz="1600" cap="all" dirty="0" smtClean="0">
                <a:solidFill>
                  <a:schemeClr val="tx1">
                    <a:lumMod val="85000"/>
                    <a:lumOff val="15000"/>
                  </a:schemeClr>
                </a:solidFill>
                <a:latin typeface="Comic Sans MS" pitchFamily="66" charset="0"/>
              </a:rPr>
              <a:t>Low!</a:t>
            </a:r>
          </a:p>
        </p:txBody>
      </p:sp>
      <p:sp>
        <p:nvSpPr>
          <p:cNvPr id="7" name="Rectangle 6"/>
          <p:cNvSpPr/>
          <p:nvPr/>
        </p:nvSpPr>
        <p:spPr>
          <a:xfrm>
            <a:off x="3200400" y="2266950"/>
            <a:ext cx="5410199" cy="1791260"/>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79-84. </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Adjective Clauses</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Phrases</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Adverb Phrases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2190750"/>
            <a:ext cx="6019800" cy="1066800"/>
          </a:xfrm>
          <a:prstGeom prst="rect">
            <a:avLst/>
          </a:prstGeom>
        </p:spPr>
        <p:txBody>
          <a:bodyPr vert="horz" lIns="91440" tIns="45720" rIns="91440" bIns="45720" rtlCol="0">
            <a:normAutofit fontScale="85000" lnSpcReduction="2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solidFill>
                  <a:schemeClr val="bg1"/>
                </a:solidFill>
                <a:latin typeface="UlusalOkul.Com Çizgili" pitchFamily="2" charset="0"/>
              </a:rPr>
              <a:t>More Expository Writing</a:t>
            </a:r>
            <a:endParaRPr kumimoji="0" lang="en-US" sz="4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2050" name="Picture 2" descr="http://www.pppst.com/facs_feelings.gif"/>
          <p:cNvPicPr>
            <a:picLocks noChangeAspect="1" noChangeArrowheads="1"/>
          </p:cNvPicPr>
          <p:nvPr/>
        </p:nvPicPr>
        <p:blipFill>
          <a:blip r:embed="rId3" cstate="print"/>
          <a:srcRect/>
          <a:stretch>
            <a:fillRect/>
          </a:stretch>
        </p:blipFill>
        <p:spPr bwMode="auto">
          <a:xfrm>
            <a:off x="6477000" y="1523578"/>
            <a:ext cx="1828800" cy="251968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10400" y="1809750"/>
            <a:ext cx="1585912" cy="2743200"/>
          </a:xfrm>
          <a:prstGeom prst="rect">
            <a:avLst/>
          </a:prstGeom>
          <a:noFill/>
          <a:effectLst>
            <a:softEdge rad="12700"/>
          </a:effectLst>
        </p:spPr>
      </p:pic>
      <p:sp>
        <p:nvSpPr>
          <p:cNvPr id="7" name="Subtitle 2"/>
          <p:cNvSpPr>
            <a:spLocks noGrp="1"/>
          </p:cNvSpPr>
          <p:nvPr>
            <p:ph type="subTitle" idx="1"/>
          </p:nvPr>
        </p:nvSpPr>
        <p:spPr>
          <a:xfrm>
            <a:off x="457200" y="1657350"/>
            <a:ext cx="6629400" cy="3200400"/>
          </a:xfrm>
        </p:spPr>
        <p:txBody>
          <a:bodyPr>
            <a:noAutofit/>
          </a:bodyPr>
          <a:lstStyle/>
          <a:p>
            <a:pPr algn="l">
              <a:buFont typeface="Wingdings" pitchFamily="2" charset="2"/>
              <a:buChar char="Ø"/>
            </a:pPr>
            <a:r>
              <a:rPr lang="en-US" sz="2300" dirty="0" smtClean="0">
                <a:solidFill>
                  <a:schemeClr val="bg1"/>
                </a:solidFill>
              </a:rPr>
              <a:t>Understanding  the content and structure of an expository paragraph</a:t>
            </a:r>
          </a:p>
          <a:p>
            <a:pPr algn="l">
              <a:buFont typeface="Wingdings" pitchFamily="2" charset="2"/>
              <a:buChar char="Ø"/>
            </a:pPr>
            <a:r>
              <a:rPr lang="en-US" sz="2300" dirty="0" smtClean="0">
                <a:solidFill>
                  <a:schemeClr val="bg1"/>
                </a:solidFill>
              </a:rPr>
              <a:t>Understanding what an expository comparison - contrast essay is</a:t>
            </a:r>
          </a:p>
          <a:p>
            <a:pPr algn="l">
              <a:buFont typeface="Wingdings" pitchFamily="2" charset="2"/>
              <a:buChar char="Ø"/>
            </a:pPr>
            <a:r>
              <a:rPr lang="en-US" sz="2300" dirty="0" smtClean="0">
                <a:solidFill>
                  <a:schemeClr val="bg1"/>
                </a:solidFill>
              </a:rPr>
              <a:t>Planning, drafting, revising, editing, and publishing an expository essay to explain similarities and differences</a:t>
            </a:r>
          </a:p>
          <a:p>
            <a:pPr algn="l"/>
            <a:r>
              <a:rPr lang="en-US" sz="2300" dirty="0" smtClean="0">
                <a:solidFill>
                  <a:schemeClr val="bg1"/>
                </a:solidFill>
              </a:rPr>
              <a:t>Pages 161-176</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81534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is an Expository Essay?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2971800" y="1733550"/>
            <a:ext cx="3200400" cy="2438400"/>
          </a:xfrm>
          <a:prstGeom prst="rect">
            <a:avLst/>
          </a:prstGeom>
        </p:spPr>
        <p:txBody>
          <a:bodyPr>
            <a:noAutofit/>
          </a:bodyPr>
          <a:lstStyle/>
          <a:p>
            <a:pPr algn="ctr">
              <a:spcBef>
                <a:spcPct val="20000"/>
              </a:spcBef>
              <a:defRPr/>
            </a:pPr>
            <a:r>
              <a:rPr lang="en-US" sz="2400" dirty="0" smtClean="0">
                <a:solidFill>
                  <a:schemeClr val="bg1"/>
                </a:solidFill>
              </a:rPr>
              <a:t> An </a:t>
            </a:r>
            <a:r>
              <a:rPr lang="en-US" sz="2400" b="1" dirty="0" smtClean="0">
                <a:solidFill>
                  <a:schemeClr val="bg1"/>
                </a:solidFill>
              </a:rPr>
              <a:t>expository essay </a:t>
            </a:r>
            <a:r>
              <a:rPr lang="en-US" sz="2400" dirty="0" smtClean="0">
                <a:solidFill>
                  <a:schemeClr val="bg1"/>
                </a:solidFill>
              </a:rPr>
              <a:t>provides information to explain a topic. Many things can be explained by comparing and contrasting them.</a:t>
            </a:r>
            <a:endParaRPr lang="en-US" sz="2400" dirty="0" smtClean="0">
              <a:solidFill>
                <a:schemeClr val="bg1"/>
              </a:solidFill>
              <a:effectLst>
                <a:glow rad="139700">
                  <a:schemeClr val="accent4">
                    <a:satMod val="175000"/>
                    <a:alpha val="40000"/>
                  </a:schemeClr>
                </a:glow>
              </a:effectLst>
            </a:endParaRPr>
          </a:p>
        </p:txBody>
      </p:sp>
      <p:grpSp>
        <p:nvGrpSpPr>
          <p:cNvPr id="8" name="Group 7"/>
          <p:cNvGrpSpPr/>
          <p:nvPr/>
        </p:nvGrpSpPr>
        <p:grpSpPr>
          <a:xfrm>
            <a:off x="228600" y="1123950"/>
            <a:ext cx="2930202" cy="3552825"/>
            <a:chOff x="152400" y="971550"/>
            <a:chExt cx="3006402" cy="3552825"/>
          </a:xfrm>
        </p:grpSpPr>
        <p:pic>
          <p:nvPicPr>
            <p:cNvPr id="1028" name="Picture 4" descr="H:\PROFESIONAL\7TH WRITING SMART ROOM KIT 2015-2016\Phillip Martin Clip Art\rcLnAja6i.gif"/>
            <p:cNvPicPr>
              <a:picLocks noChangeAspect="1" noChangeArrowheads="1"/>
            </p:cNvPicPr>
            <p:nvPr/>
          </p:nvPicPr>
          <p:blipFill>
            <a:blip r:embed="rId2" cstate="print"/>
            <a:srcRect/>
            <a:stretch>
              <a:fillRect/>
            </a:stretch>
          </p:blipFill>
          <p:spPr bwMode="auto">
            <a:xfrm>
              <a:off x="152400" y="971550"/>
              <a:ext cx="3006402" cy="3552825"/>
            </a:xfrm>
            <a:prstGeom prst="rect">
              <a:avLst/>
            </a:prstGeom>
            <a:noFill/>
          </p:spPr>
        </p:pic>
        <p:sp>
          <p:nvSpPr>
            <p:cNvPr id="6" name="TextBox 5"/>
            <p:cNvSpPr txBox="1"/>
            <p:nvPr/>
          </p:nvSpPr>
          <p:spPr>
            <a:xfrm>
              <a:off x="1143000" y="2800350"/>
              <a:ext cx="914400" cy="923330"/>
            </a:xfrm>
            <a:prstGeom prst="rect">
              <a:avLst/>
            </a:prstGeom>
            <a:noFill/>
          </p:spPr>
          <p:txBody>
            <a:bodyPr wrap="square" rtlCol="0">
              <a:spAutoFit/>
            </a:bodyPr>
            <a:lstStyle/>
            <a:p>
              <a:pPr algn="ctr"/>
              <a:r>
                <a:rPr lang="en-US" dirty="0" smtClean="0">
                  <a:latin typeface="[z] Arista" pitchFamily="2" charset="0"/>
                </a:rPr>
                <a:t>She’s a China girl.</a:t>
              </a:r>
              <a:endParaRPr lang="en-US" dirty="0">
                <a:latin typeface="[z] Arista" pitchFamily="2" charset="0"/>
              </a:endParaRPr>
            </a:p>
          </p:txBody>
        </p:sp>
      </p:grpSp>
      <p:grpSp>
        <p:nvGrpSpPr>
          <p:cNvPr id="9" name="Group 8"/>
          <p:cNvGrpSpPr/>
          <p:nvPr/>
        </p:nvGrpSpPr>
        <p:grpSpPr>
          <a:xfrm>
            <a:off x="6096000" y="1123950"/>
            <a:ext cx="2597149" cy="3528752"/>
            <a:chOff x="6096000" y="971550"/>
            <a:chExt cx="2597149" cy="3528752"/>
          </a:xfrm>
        </p:grpSpPr>
        <p:pic>
          <p:nvPicPr>
            <p:cNvPr id="1026" name="Picture 2" descr="H:\PROFESIONAL\7TH WRITING SMART ROOM KIT 2015-2016\Phillip Martin Clip Art\kid_02_l.gif"/>
            <p:cNvPicPr>
              <a:picLocks noChangeAspect="1" noChangeArrowheads="1"/>
            </p:cNvPicPr>
            <p:nvPr/>
          </p:nvPicPr>
          <p:blipFill>
            <a:blip r:embed="rId3" cstate="print"/>
            <a:srcRect/>
            <a:stretch>
              <a:fillRect/>
            </a:stretch>
          </p:blipFill>
          <p:spPr bwMode="auto">
            <a:xfrm>
              <a:off x="6096000" y="971550"/>
              <a:ext cx="2597149" cy="3528752"/>
            </a:xfrm>
            <a:prstGeom prst="rect">
              <a:avLst/>
            </a:prstGeom>
            <a:noFill/>
          </p:spPr>
        </p:pic>
        <p:sp>
          <p:nvSpPr>
            <p:cNvPr id="7" name="TextBox 6"/>
            <p:cNvSpPr txBox="1"/>
            <p:nvPr/>
          </p:nvSpPr>
          <p:spPr>
            <a:xfrm>
              <a:off x="7086600" y="2876550"/>
              <a:ext cx="914400" cy="923330"/>
            </a:xfrm>
            <a:prstGeom prst="rect">
              <a:avLst/>
            </a:prstGeom>
            <a:noFill/>
          </p:spPr>
          <p:txBody>
            <a:bodyPr wrap="square" rtlCol="0">
              <a:spAutoFit/>
            </a:bodyPr>
            <a:lstStyle/>
            <a:p>
              <a:pPr algn="ctr"/>
              <a:r>
                <a:rPr lang="en-US" dirty="0" smtClean="0">
                  <a:latin typeface="[z] Arista" pitchFamily="2" charset="0"/>
                </a:rPr>
                <a:t>She a White girl.</a:t>
              </a:r>
              <a:endParaRPr lang="en-US" dirty="0">
                <a:latin typeface="[z] Arista" pitchFamily="2" charset="0"/>
              </a:endParaRPr>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8382000" cy="15240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Traits of Comparison-Contrast </a:t>
            </a:r>
            <a:r>
              <a:rPr lang="en-US" sz="4000" b="1" u="sng" dirty="0" smtClean="0">
                <a:solidFill>
                  <a:srgbClr val="4A9C92"/>
                </a:solidFill>
                <a:latin typeface="UlusalOkul.Com Çizgili" pitchFamily="2" charset="0"/>
              </a:rPr>
              <a:t>Writing</a:t>
            </a:r>
            <a:endParaRPr kumimoji="0" lang="en-US" sz="4000" b="1" i="0" u="sng" strike="noStrike" kern="1200" cap="none" spc="0" normalizeH="0" baseline="0" noProof="0" dirty="0">
              <a:ln>
                <a:noFill/>
              </a:ln>
              <a:solidFill>
                <a:srgbClr val="4A9C92"/>
              </a:solidFill>
              <a:effectLst/>
              <a:uLnTx/>
              <a:uFillTx/>
              <a:latin typeface="UlusalOkul.Com Çizgili" pitchFamily="2" charset="0"/>
            </a:endParaRPr>
          </a:p>
        </p:txBody>
      </p:sp>
      <p:sp>
        <p:nvSpPr>
          <p:cNvPr id="3" name="Subtitle 2"/>
          <p:cNvSpPr txBox="1">
            <a:spLocks/>
          </p:cNvSpPr>
          <p:nvPr/>
        </p:nvSpPr>
        <p:spPr>
          <a:xfrm>
            <a:off x="1828800" y="1504950"/>
            <a:ext cx="5486400" cy="3200400"/>
          </a:xfrm>
          <a:prstGeom prst="rect">
            <a:avLst/>
          </a:prstGeom>
        </p:spPr>
        <p:txBody>
          <a:bodyPr>
            <a:noAutofit/>
          </a:bodyPr>
          <a:lstStyle/>
          <a:p>
            <a:pPr marR="0" lvl="0" algn="ctr"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Remember the traits! Three</a:t>
            </a:r>
            <a:r>
              <a:rPr kumimoji="0" lang="en-US" sz="2400" b="0" i="0" u="none" strike="noStrike" kern="1200" cap="none" spc="0" normalizeH="0" noProof="0" dirty="0" smtClean="0">
                <a:ln>
                  <a:noFill/>
                </a:ln>
                <a:solidFill>
                  <a:schemeClr val="bg1"/>
                </a:solidFill>
                <a:effectLst/>
                <a:uLnTx/>
                <a:uFillTx/>
                <a:latin typeface="+mn-lt"/>
                <a:ea typeface="+mn-ea"/>
                <a:cs typeface="+mn-cs"/>
              </a:rPr>
              <a:t> traits that relate to the development of the content and the form and that provide a focus during the writing process are</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a:t>
            </a:r>
          </a:p>
          <a:p>
            <a:pPr marL="342900" marR="0" lvl="0" indent="-342900" algn="ctr" defTabSz="914400" rtl="0" eaLnBrk="1" fontAlgn="auto" latinLnBrk="0" hangingPunct="1">
              <a:lnSpc>
                <a:spcPct val="150000"/>
              </a:lnSpc>
              <a:spcBef>
                <a:spcPts val="600"/>
              </a:spcBef>
              <a:spcAft>
                <a:spcPts val="0"/>
              </a:spcAft>
              <a:buClrTx/>
              <a:buSzTx/>
              <a:tabLst/>
              <a:defRPr/>
            </a:pPr>
            <a:r>
              <a:rPr kumimoji="0" lang="en-US" sz="2400" b="0" i="0" u="none" strike="noStrike" kern="1200" cap="none" spc="0" normalizeH="0" baseline="0" noProof="0" dirty="0" smtClean="0">
                <a:ln>
                  <a:noFill/>
                </a:ln>
                <a:solidFill>
                  <a:schemeClr val="bg1"/>
                </a:solidFill>
                <a:effectLst>
                  <a:glow rad="228600">
                    <a:schemeClr val="accent4">
                      <a:satMod val="175000"/>
                      <a:alpha val="40000"/>
                    </a:schemeClr>
                  </a:glow>
                </a:effectLst>
                <a:uLnTx/>
                <a:uFillTx/>
                <a:latin typeface="+mn-lt"/>
                <a:ea typeface="+mn-ea"/>
                <a:cs typeface="+mn-cs"/>
              </a:rPr>
              <a:t>IDEAS</a:t>
            </a:r>
          </a:p>
          <a:p>
            <a:pPr marL="342900" marR="0" lvl="0" indent="-342900" algn="ctr" defTabSz="914400" rtl="0" eaLnBrk="1" fontAlgn="auto" latinLnBrk="0" hangingPunct="1">
              <a:lnSpc>
                <a:spcPct val="150000"/>
              </a:lnSpc>
              <a:spcBef>
                <a:spcPts val="600"/>
              </a:spcBef>
              <a:spcAft>
                <a:spcPts val="0"/>
              </a:spcAft>
              <a:buClrTx/>
              <a:buSzTx/>
              <a:tabLst/>
              <a:defRPr/>
            </a:pPr>
            <a:r>
              <a:rPr kumimoji="0" lang="en-US" sz="2400" b="0" i="0" u="none" strike="noStrike" kern="1200" cap="none" spc="0" normalizeH="0" baseline="0" noProof="0" dirty="0" smtClean="0">
                <a:ln>
                  <a:noFill/>
                </a:ln>
                <a:solidFill>
                  <a:schemeClr val="bg1"/>
                </a:solidFill>
                <a:effectLst>
                  <a:glow rad="228600">
                    <a:schemeClr val="accent4">
                      <a:satMod val="175000"/>
                      <a:alpha val="40000"/>
                    </a:schemeClr>
                  </a:glow>
                </a:effectLst>
                <a:uLnTx/>
                <a:uFillTx/>
                <a:latin typeface="+mn-lt"/>
                <a:ea typeface="+mn-ea"/>
                <a:cs typeface="+mn-cs"/>
              </a:rPr>
              <a:t>ORGANIZATION</a:t>
            </a:r>
          </a:p>
          <a:p>
            <a:pPr marL="342900" marR="0" lvl="0" indent="-342900" algn="ctr" defTabSz="914400" rtl="0" eaLnBrk="1" fontAlgn="auto" latinLnBrk="0" hangingPunct="1">
              <a:lnSpc>
                <a:spcPct val="150000"/>
              </a:lnSpc>
              <a:spcBef>
                <a:spcPts val="600"/>
              </a:spcBef>
              <a:spcAft>
                <a:spcPts val="0"/>
              </a:spcAft>
              <a:buClrTx/>
              <a:buSzTx/>
              <a:tabLst/>
              <a:defRPr/>
            </a:pPr>
            <a:r>
              <a:rPr kumimoji="0" lang="en-US" sz="2400" b="0" i="0" u="none" strike="noStrike" kern="1200" cap="none" spc="0" normalizeH="0" baseline="0" noProof="0" dirty="0" smtClean="0">
                <a:ln>
                  <a:noFill/>
                </a:ln>
                <a:solidFill>
                  <a:schemeClr val="bg1"/>
                </a:solidFill>
                <a:effectLst>
                  <a:glow rad="228600">
                    <a:schemeClr val="accent4">
                      <a:satMod val="175000"/>
                      <a:alpha val="40000"/>
                    </a:schemeClr>
                  </a:glow>
                </a:effectLst>
                <a:uLnTx/>
                <a:uFillTx/>
                <a:latin typeface="+mn-lt"/>
                <a:ea typeface="+mn-ea"/>
                <a:cs typeface="+mn-cs"/>
              </a:rPr>
              <a:t>VOICE</a:t>
            </a:r>
          </a:p>
        </p:txBody>
      </p:sp>
      <p:pic>
        <p:nvPicPr>
          <p:cNvPr id="2050" name="Picture 2"/>
          <p:cNvPicPr>
            <a:picLocks noChangeAspect="1" noChangeArrowheads="1"/>
          </p:cNvPicPr>
          <p:nvPr/>
        </p:nvPicPr>
        <p:blipFill>
          <a:blip r:embed="rId2" cstate="print"/>
          <a:srcRect/>
          <a:stretch>
            <a:fillRect/>
          </a:stretch>
        </p:blipFill>
        <p:spPr bwMode="auto">
          <a:xfrm>
            <a:off x="152400" y="2419350"/>
            <a:ext cx="2743200" cy="2286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6934200" y="1809750"/>
            <a:ext cx="1752600" cy="3004457"/>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
                                          </p:val>
                                        </p:tav>
                                        <p:tav tm="100000">
                                          <p:val>
                                            <p:strVal val="#ppt_y"/>
                                          </p:val>
                                        </p:tav>
                                      </p:tavLst>
                                    </p:anim>
                                  </p:childTnLst>
                                </p:cTn>
                              </p:par>
                              <p:par>
                                <p:cTn id="10" presetID="40" presetClass="entr" presetSubtype="0" fill="hold" nodeType="with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33350"/>
            <a:ext cx="81534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Read an Expository Essay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Rectangle 4"/>
          <p:cNvSpPr/>
          <p:nvPr/>
        </p:nvSpPr>
        <p:spPr>
          <a:xfrm>
            <a:off x="457200" y="1733550"/>
            <a:ext cx="8229600" cy="3093154"/>
          </a:xfrm>
          <a:prstGeom prst="rect">
            <a:avLst/>
          </a:prstGeom>
        </p:spPr>
        <p:txBody>
          <a:bodyPr wrap="square">
            <a:spAutoFit/>
          </a:bodyPr>
          <a:lstStyle/>
          <a:p>
            <a:pPr algn="ctr"/>
            <a:r>
              <a:rPr lang="en-US" sz="2400" dirty="0" smtClean="0">
                <a:solidFill>
                  <a:schemeClr val="bg1"/>
                </a:solidFill>
              </a:rPr>
              <a:t>To better understand how they work lets take three minutes to read the compare-contrast essay, “What’s the Buzz?”, and then write down one point you noticed about:</a:t>
            </a:r>
          </a:p>
          <a:p>
            <a:pPr marL="342900" lvl="0" indent="-342900" algn="ctr">
              <a:lnSpc>
                <a:spcPct val="150000"/>
              </a:lnSpc>
              <a:spcBef>
                <a:spcPts val="600"/>
              </a:spcBef>
              <a:defRPr/>
            </a:pPr>
            <a:r>
              <a:rPr lang="en-US" sz="2400" dirty="0" smtClean="0">
                <a:solidFill>
                  <a:schemeClr val="bg1"/>
                </a:solidFill>
                <a:effectLst>
                  <a:glow rad="228600">
                    <a:schemeClr val="accent4">
                      <a:satMod val="175000"/>
                      <a:alpha val="40000"/>
                    </a:schemeClr>
                  </a:glow>
                </a:effectLst>
              </a:rPr>
              <a:t>IDEAS</a:t>
            </a:r>
          </a:p>
          <a:p>
            <a:pPr marL="342900" lvl="0" indent="-342900" algn="ctr">
              <a:lnSpc>
                <a:spcPct val="150000"/>
              </a:lnSpc>
              <a:spcBef>
                <a:spcPts val="600"/>
              </a:spcBef>
              <a:defRPr/>
            </a:pPr>
            <a:r>
              <a:rPr lang="en-US" sz="2400" dirty="0" smtClean="0">
                <a:solidFill>
                  <a:schemeClr val="bg1"/>
                </a:solidFill>
                <a:effectLst>
                  <a:glow rad="228600">
                    <a:schemeClr val="accent4">
                      <a:satMod val="175000"/>
                      <a:alpha val="40000"/>
                    </a:schemeClr>
                  </a:glow>
                </a:effectLst>
              </a:rPr>
              <a:t>ORGANIZATION</a:t>
            </a:r>
          </a:p>
          <a:p>
            <a:pPr marL="342900" lvl="0" indent="-342900" algn="ctr">
              <a:lnSpc>
                <a:spcPct val="150000"/>
              </a:lnSpc>
              <a:spcBef>
                <a:spcPts val="600"/>
              </a:spcBef>
              <a:defRPr/>
            </a:pPr>
            <a:r>
              <a:rPr lang="en-US" sz="2400" dirty="0" smtClean="0">
                <a:solidFill>
                  <a:schemeClr val="bg1"/>
                </a:solidFill>
                <a:effectLst>
                  <a:glow rad="228600">
                    <a:schemeClr val="accent4">
                      <a:satMod val="175000"/>
                      <a:alpha val="40000"/>
                    </a:schemeClr>
                  </a:glow>
                </a:effectLst>
              </a:rPr>
              <a:t>VOICE</a:t>
            </a:r>
            <a:endParaRPr lang="en-US" sz="2400" dirty="0" smtClean="0">
              <a:solidFill>
                <a:schemeClr val="bg1"/>
              </a:solidFill>
            </a:endParaRPr>
          </a:p>
        </p:txBody>
      </p:sp>
      <p:pic>
        <p:nvPicPr>
          <p:cNvPr id="5122" name="Picture 2" descr="http://states.phillipmartin.info/new_mexico/new_mexico_insect.png"/>
          <p:cNvPicPr>
            <a:picLocks noChangeAspect="1" noChangeArrowheads="1"/>
          </p:cNvPicPr>
          <p:nvPr/>
        </p:nvPicPr>
        <p:blipFill>
          <a:blip r:embed="rId2" cstate="print"/>
          <a:srcRect/>
          <a:stretch>
            <a:fillRect/>
          </a:stretch>
        </p:blipFill>
        <p:spPr bwMode="auto">
          <a:xfrm>
            <a:off x="6248400" y="2952750"/>
            <a:ext cx="2278966" cy="1828800"/>
          </a:xfrm>
          <a:prstGeom prst="rect">
            <a:avLst/>
          </a:prstGeom>
          <a:noFill/>
        </p:spPr>
      </p:pic>
      <p:pic>
        <p:nvPicPr>
          <p:cNvPr id="5124" name="Picture 4" descr="http://animals.phillipmartin.info/animals_bee_flight.gif"/>
          <p:cNvPicPr>
            <a:picLocks noChangeAspect="1" noChangeArrowheads="1"/>
          </p:cNvPicPr>
          <p:nvPr/>
        </p:nvPicPr>
        <p:blipFill>
          <a:blip r:embed="rId3" cstate="print"/>
          <a:srcRect/>
          <a:stretch>
            <a:fillRect/>
          </a:stretch>
        </p:blipFill>
        <p:spPr bwMode="auto">
          <a:xfrm flipH="1">
            <a:off x="914400" y="3105150"/>
            <a:ext cx="1828800" cy="142534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33350"/>
            <a:ext cx="81534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Read an Expository Essay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Rectangle 4"/>
          <p:cNvSpPr/>
          <p:nvPr/>
        </p:nvSpPr>
        <p:spPr>
          <a:xfrm>
            <a:off x="457200" y="1733550"/>
            <a:ext cx="8229600" cy="2323713"/>
          </a:xfrm>
          <a:prstGeom prst="rect">
            <a:avLst/>
          </a:prstGeom>
        </p:spPr>
        <p:txBody>
          <a:bodyPr wrap="square">
            <a:spAutoFit/>
          </a:bodyPr>
          <a:lstStyle/>
          <a:p>
            <a:pPr lvl="0" indent="-342900">
              <a:spcBef>
                <a:spcPts val="600"/>
              </a:spcBef>
              <a:spcAft>
                <a:spcPts val="600"/>
              </a:spcAft>
              <a:buFont typeface="Wingdings" pitchFamily="2" charset="2"/>
              <a:buChar char="Ø"/>
              <a:defRPr/>
            </a:pPr>
            <a:r>
              <a:rPr lang="en-US" sz="2400" b="1" dirty="0" smtClean="0">
                <a:solidFill>
                  <a:schemeClr val="bg1"/>
                </a:solidFill>
                <a:effectLst>
                  <a:glow rad="228600">
                    <a:schemeClr val="accent4">
                      <a:satMod val="175000"/>
                      <a:alpha val="40000"/>
                    </a:schemeClr>
                  </a:glow>
                </a:effectLst>
              </a:rPr>
              <a:t>IDEAS</a:t>
            </a: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The writer compares/contrasts two types of insects.</a:t>
            </a:r>
          </a:p>
          <a:p>
            <a:pPr lvl="0">
              <a:spcAft>
                <a:spcPts val="600"/>
              </a:spcAft>
              <a:defRPr/>
            </a:pP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Details deal with physical traits, diet, and habitats.</a:t>
            </a:r>
            <a:endParaRPr lang="en-US" sz="2400" b="1" dirty="0" smtClean="0">
              <a:solidFill>
                <a:schemeClr val="bg1"/>
              </a:solidFill>
              <a:effectLst>
                <a:glow rad="228600">
                  <a:schemeClr val="accent4">
                    <a:satMod val="175000"/>
                    <a:alpha val="40000"/>
                  </a:schemeClr>
                </a:glow>
              </a:effectLst>
            </a:endParaRPr>
          </a:p>
          <a:p>
            <a:pPr lvl="0" indent="-342900">
              <a:spcBef>
                <a:spcPts val="600"/>
              </a:spcBef>
              <a:spcAft>
                <a:spcPts val="600"/>
              </a:spcAft>
              <a:buFont typeface="Wingdings" pitchFamily="2" charset="2"/>
              <a:buChar char="Ø"/>
              <a:defRPr/>
            </a:pPr>
            <a:r>
              <a:rPr lang="en-US" sz="2400" b="1" dirty="0" smtClean="0">
                <a:solidFill>
                  <a:schemeClr val="bg1"/>
                </a:solidFill>
                <a:effectLst>
                  <a:glow rad="228600">
                    <a:schemeClr val="accent4">
                      <a:satMod val="175000"/>
                      <a:alpha val="40000"/>
                    </a:schemeClr>
                  </a:glow>
                </a:effectLst>
              </a:rPr>
              <a:t>ORGANIZATION</a:t>
            </a: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The comparison/contrast is done using the       </a:t>
            </a:r>
            <a:r>
              <a:rPr lang="en-US" sz="2400" dirty="0" smtClean="0">
                <a:solidFill>
                  <a:srgbClr val="4A9C92"/>
                </a:solidFill>
              </a:rPr>
              <a:t>oooooooooooooooo</a:t>
            </a:r>
            <a:r>
              <a:rPr lang="en-US" sz="2400" dirty="0" smtClean="0">
                <a:solidFill>
                  <a:schemeClr val="bg1"/>
                </a:solidFill>
              </a:rPr>
              <a:t>point by point method.</a:t>
            </a:r>
            <a:endParaRPr lang="en-US" sz="2400" b="1" dirty="0" smtClean="0">
              <a:solidFill>
                <a:schemeClr val="bg1"/>
              </a:solidFill>
              <a:effectLst>
                <a:glow rad="228600">
                  <a:schemeClr val="accent4">
                    <a:satMod val="175000"/>
                    <a:alpha val="40000"/>
                  </a:schemeClr>
                </a:glow>
              </a:effectLst>
            </a:endParaRPr>
          </a:p>
          <a:p>
            <a:pPr lvl="0" indent="-342900">
              <a:spcBef>
                <a:spcPts val="600"/>
              </a:spcBef>
              <a:spcAft>
                <a:spcPts val="600"/>
              </a:spcAft>
              <a:buFont typeface="Wingdings" pitchFamily="2" charset="2"/>
              <a:buChar char="Ø"/>
              <a:defRPr/>
            </a:pPr>
            <a:r>
              <a:rPr lang="en-US" sz="2400" b="1" dirty="0" smtClean="0">
                <a:solidFill>
                  <a:schemeClr val="bg1"/>
                </a:solidFill>
                <a:effectLst>
                  <a:glow rad="228600">
                    <a:schemeClr val="accent4">
                      <a:satMod val="175000"/>
                      <a:alpha val="40000"/>
                    </a:schemeClr>
                  </a:glow>
                </a:effectLst>
              </a:rPr>
              <a:t>VOICE</a:t>
            </a: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The writer sounds confident and knowledgeable.</a:t>
            </a:r>
            <a:endParaRPr lang="en-US" sz="2400" b="1" dirty="0" smtClean="0">
              <a:solidFill>
                <a:schemeClr val="bg1"/>
              </a:solidFill>
            </a:endParaRPr>
          </a:p>
        </p:txBody>
      </p:sp>
      <p:pic>
        <p:nvPicPr>
          <p:cNvPr id="5122" name="Picture 2" descr="http://states.phillipmartin.info/new_mexico/new_mexico_insect.png"/>
          <p:cNvPicPr>
            <a:picLocks noChangeAspect="1" noChangeArrowheads="1"/>
          </p:cNvPicPr>
          <p:nvPr/>
        </p:nvPicPr>
        <p:blipFill>
          <a:blip r:embed="rId2" cstate="print"/>
          <a:srcRect/>
          <a:stretch>
            <a:fillRect/>
          </a:stretch>
        </p:blipFill>
        <p:spPr bwMode="auto">
          <a:xfrm>
            <a:off x="7543800" y="361950"/>
            <a:ext cx="1329397" cy="1066800"/>
          </a:xfrm>
          <a:prstGeom prst="rect">
            <a:avLst/>
          </a:prstGeom>
          <a:noFill/>
        </p:spPr>
      </p:pic>
      <p:pic>
        <p:nvPicPr>
          <p:cNvPr id="5124" name="Picture 4" descr="http://animals.phillipmartin.info/animals_bee_flight.gif"/>
          <p:cNvPicPr>
            <a:picLocks noChangeAspect="1" noChangeArrowheads="1"/>
          </p:cNvPicPr>
          <p:nvPr/>
        </p:nvPicPr>
        <p:blipFill>
          <a:blip r:embed="rId3" cstate="print"/>
          <a:srcRect/>
          <a:stretch>
            <a:fillRect/>
          </a:stretch>
        </p:blipFill>
        <p:spPr bwMode="auto">
          <a:xfrm flipH="1">
            <a:off x="304800" y="3927642"/>
            <a:ext cx="1066800" cy="83144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81534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Organization: Point by point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457200" y="1733550"/>
            <a:ext cx="4343400" cy="2819400"/>
          </a:xfrm>
          <a:prstGeom prst="rect">
            <a:avLst/>
          </a:prstGeom>
        </p:spPr>
        <p:txBody>
          <a:bodyPr>
            <a:noAutofit/>
          </a:bodyPr>
          <a:lstStyle/>
          <a:p>
            <a:pPr>
              <a:spcBef>
                <a:spcPct val="20000"/>
              </a:spcBef>
              <a:defRPr/>
            </a:pPr>
            <a:r>
              <a:rPr lang="en-US" sz="2400" dirty="0" smtClean="0">
                <a:solidFill>
                  <a:schemeClr val="bg1"/>
                </a:solidFill>
              </a:rPr>
              <a:t> The </a:t>
            </a:r>
            <a:r>
              <a:rPr lang="en-US" sz="2400" b="1" dirty="0" smtClean="0">
                <a:solidFill>
                  <a:schemeClr val="bg1"/>
                </a:solidFill>
              </a:rPr>
              <a:t>Point by point </a:t>
            </a:r>
            <a:r>
              <a:rPr lang="en-US" sz="2400" dirty="0" smtClean="0">
                <a:solidFill>
                  <a:schemeClr val="bg1"/>
                </a:solidFill>
              </a:rPr>
              <a:t>method (also called the </a:t>
            </a:r>
            <a:r>
              <a:rPr lang="en-US" sz="2400" i="1" dirty="0" smtClean="0">
                <a:solidFill>
                  <a:schemeClr val="bg1"/>
                </a:solidFill>
              </a:rPr>
              <a:t>slic</a:t>
            </a:r>
            <a:r>
              <a:rPr lang="en-US" sz="2400" dirty="0" smtClean="0">
                <a:solidFill>
                  <a:schemeClr val="bg1"/>
                </a:solidFill>
              </a:rPr>
              <a:t>e or </a:t>
            </a:r>
            <a:r>
              <a:rPr lang="en-US" sz="2400" i="1" dirty="0" smtClean="0">
                <a:solidFill>
                  <a:schemeClr val="bg1"/>
                </a:solidFill>
              </a:rPr>
              <a:t>alternating method</a:t>
            </a:r>
            <a:r>
              <a:rPr lang="en-US" sz="2400" dirty="0" smtClean="0">
                <a:solidFill>
                  <a:schemeClr val="bg1"/>
                </a:solidFill>
              </a:rPr>
              <a:t>) </a:t>
            </a:r>
            <a:r>
              <a:rPr lang="en-US" sz="2400" u="sng" dirty="0" smtClean="0">
                <a:solidFill>
                  <a:schemeClr val="bg1"/>
                </a:solidFill>
              </a:rPr>
              <a:t>compares the items one point at a time</a:t>
            </a:r>
            <a:r>
              <a:rPr lang="en-US" sz="2400" dirty="0" smtClean="0">
                <a:solidFill>
                  <a:schemeClr val="bg1"/>
                </a:solidFill>
              </a:rPr>
              <a:t>. The topic sentence </a:t>
            </a:r>
            <a:r>
              <a:rPr lang="en-US" sz="2400" u="sng" dirty="0" smtClean="0">
                <a:solidFill>
                  <a:schemeClr val="bg1"/>
                </a:solidFill>
              </a:rPr>
              <a:t>focuses on the point being used</a:t>
            </a:r>
            <a:r>
              <a:rPr lang="en-US" sz="2400" dirty="0" smtClean="0">
                <a:solidFill>
                  <a:schemeClr val="bg1"/>
                </a:solidFill>
              </a:rPr>
              <a:t> as the basis of comparison rather than the item.</a:t>
            </a:r>
            <a:endParaRPr lang="en-US" sz="2400" dirty="0" smtClean="0">
              <a:solidFill>
                <a:schemeClr val="bg1"/>
              </a:solidFill>
              <a:effectLst>
                <a:glow rad="139700">
                  <a:schemeClr val="accent4">
                    <a:satMod val="175000"/>
                    <a:alpha val="40000"/>
                  </a:schemeClr>
                </a:glow>
              </a:effectLst>
            </a:endParaRPr>
          </a:p>
        </p:txBody>
      </p:sp>
      <p:pic>
        <p:nvPicPr>
          <p:cNvPr id="23554" name="Picture 2" descr="H:\PROFESIONAL\7TH WRITING SMART ROOM KIT 2015-2016\Phillip Martin Clip Art\school_current_events_m.gif"/>
          <p:cNvPicPr>
            <a:picLocks noChangeAspect="1" noChangeArrowheads="1"/>
          </p:cNvPicPr>
          <p:nvPr/>
        </p:nvPicPr>
        <p:blipFill>
          <a:blip r:embed="rId2" cstate="print"/>
          <a:srcRect/>
          <a:stretch>
            <a:fillRect/>
          </a:stretch>
        </p:blipFill>
        <p:spPr bwMode="auto">
          <a:xfrm>
            <a:off x="4876800" y="1809750"/>
            <a:ext cx="3905250" cy="2667000"/>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people.phillipmartin.info/martin_luther.gif"/>
          <p:cNvPicPr>
            <a:picLocks noChangeAspect="1" noChangeArrowheads="1"/>
          </p:cNvPicPr>
          <p:nvPr/>
        </p:nvPicPr>
        <p:blipFill>
          <a:blip r:embed="rId2" cstate="print"/>
          <a:srcRect/>
          <a:stretch>
            <a:fillRect/>
          </a:stretch>
        </p:blipFill>
        <p:spPr bwMode="auto">
          <a:xfrm>
            <a:off x="5791200" y="1962150"/>
            <a:ext cx="1905000" cy="2342391"/>
          </a:xfrm>
          <a:prstGeom prst="rect">
            <a:avLst/>
          </a:prstGeom>
          <a:noFill/>
        </p:spPr>
      </p:pic>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You’ve Been Served!</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6146" name="Picture 2" descr="http://religion.phillipmartin.info/bible_saint3.gif"/>
          <p:cNvPicPr>
            <a:picLocks noChangeAspect="1" noChangeArrowheads="1"/>
          </p:cNvPicPr>
          <p:nvPr/>
        </p:nvPicPr>
        <p:blipFill>
          <a:blip r:embed="rId3" cstate="print"/>
          <a:srcRect l="17695" r="19753"/>
          <a:stretch>
            <a:fillRect/>
          </a:stretch>
        </p:blipFill>
        <p:spPr bwMode="auto">
          <a:xfrm>
            <a:off x="7162800" y="1581150"/>
            <a:ext cx="1600200" cy="3322091"/>
          </a:xfrm>
          <a:prstGeom prst="rect">
            <a:avLst/>
          </a:prstGeom>
          <a:noFill/>
        </p:spPr>
      </p:pic>
      <p:sp>
        <p:nvSpPr>
          <p:cNvPr id="5" name="Subtitle 2"/>
          <p:cNvSpPr txBox="1">
            <a:spLocks/>
          </p:cNvSpPr>
          <p:nvPr/>
        </p:nvSpPr>
        <p:spPr>
          <a:xfrm>
            <a:off x="457200" y="1733550"/>
            <a:ext cx="5410200" cy="3048000"/>
          </a:xfrm>
          <a:prstGeom prst="rect">
            <a:avLst/>
          </a:prstGeom>
        </p:spPr>
        <p:txBody>
          <a:bodyPr>
            <a:noAutofit/>
          </a:bodyPr>
          <a:lstStyle/>
          <a:p>
            <a:pPr lvl="0">
              <a:spcBef>
                <a:spcPct val="20000"/>
              </a:spcBef>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Writing a comparison/contrast expository essay using the </a:t>
            </a:r>
            <a:r>
              <a:rPr kumimoji="0" lang="en-US" sz="2400" b="0" i="1" u="none" strike="noStrike" kern="1200" cap="none" spc="0" normalizeH="0" baseline="0" noProof="0" dirty="0" smtClean="0">
                <a:ln>
                  <a:noFill/>
                </a:ln>
                <a:solidFill>
                  <a:schemeClr val="bg1"/>
                </a:solidFill>
                <a:effectLst/>
                <a:uLnTx/>
                <a:uFillTx/>
                <a:latin typeface="+mn-lt"/>
                <a:ea typeface="+mn-ea"/>
                <a:cs typeface="+mn-cs"/>
              </a:rPr>
              <a:t>point by point </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method will be your new task. Read pages</a:t>
            </a:r>
            <a:r>
              <a:rPr lang="en-US" sz="2400" dirty="0" smtClean="0">
                <a:solidFill>
                  <a:schemeClr val="bg1"/>
                </a:solidFill>
              </a:rPr>
              <a:t> 165-176 to get more writing tips and begin your new portfolio entry. You will begin preparing the first three steps of your next essay. Complete the exercises at the bottom of pages 166-170, 173, 175-176.</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You’ve Been Served!</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Rectangle 2"/>
          <p:cNvSpPr/>
          <p:nvPr/>
        </p:nvSpPr>
        <p:spPr>
          <a:xfrm>
            <a:off x="2743200" y="1581150"/>
            <a:ext cx="3657600" cy="3046988"/>
          </a:xfrm>
          <a:prstGeom prst="rect">
            <a:avLst/>
          </a:prstGeom>
        </p:spPr>
        <p:txBody>
          <a:bodyPr wrap="square">
            <a:spAutoFit/>
          </a:bodyPr>
          <a:lstStyle/>
          <a:p>
            <a:pPr algn="ctr"/>
            <a:r>
              <a:rPr lang="en-US" sz="2400" dirty="0" smtClean="0">
                <a:solidFill>
                  <a:schemeClr val="bg1"/>
                </a:solidFill>
              </a:rPr>
              <a:t>You'll begin composing an expository essay where two animals of your choice will be compared and contrasted using the point-by-point method. You’ll have four days to turn it in as a portfolio entry.</a:t>
            </a:r>
          </a:p>
        </p:txBody>
      </p:sp>
      <p:pic>
        <p:nvPicPr>
          <p:cNvPr id="3074" name="Picture 2" descr="http://birds.phillipmartin.info/bird_chicken_rhode_island_red_m.gif"/>
          <p:cNvPicPr>
            <a:picLocks noChangeAspect="1" noChangeArrowheads="1"/>
          </p:cNvPicPr>
          <p:nvPr/>
        </p:nvPicPr>
        <p:blipFill>
          <a:blip r:embed="rId2" cstate="print"/>
          <a:srcRect/>
          <a:stretch>
            <a:fillRect/>
          </a:stretch>
        </p:blipFill>
        <p:spPr bwMode="auto">
          <a:xfrm>
            <a:off x="685800" y="2714151"/>
            <a:ext cx="1343025" cy="1519259"/>
          </a:xfrm>
          <a:prstGeom prst="rect">
            <a:avLst/>
          </a:prstGeom>
          <a:noFill/>
        </p:spPr>
      </p:pic>
      <p:pic>
        <p:nvPicPr>
          <p:cNvPr id="3076" name="Picture 4" descr="http://birds.phillipmartin.info/bird_wild_turkey_m.gif"/>
          <p:cNvPicPr>
            <a:picLocks noChangeAspect="1" noChangeArrowheads="1"/>
          </p:cNvPicPr>
          <p:nvPr/>
        </p:nvPicPr>
        <p:blipFill>
          <a:blip r:embed="rId3" cstate="print"/>
          <a:srcRect/>
          <a:stretch>
            <a:fillRect/>
          </a:stretch>
        </p:blipFill>
        <p:spPr bwMode="auto">
          <a:xfrm flipH="1">
            <a:off x="6248400" y="2419350"/>
            <a:ext cx="2614955" cy="177165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319</Words>
  <Application>Microsoft Office PowerPoint</Application>
  <PresentationFormat>On-screen Show (16:9)</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184</cp:revision>
  <dcterms:created xsi:type="dcterms:W3CDTF">2014-07-21T19:21:28Z</dcterms:created>
  <dcterms:modified xsi:type="dcterms:W3CDTF">2015-11-18T19:22:16Z</dcterms:modified>
</cp:coreProperties>
</file>