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80" r:id="rId5"/>
    <p:sldId id="266" r:id="rId6"/>
    <p:sldId id="282" r:id="rId7"/>
    <p:sldId id="283" r:id="rId8"/>
    <p:sldId id="261" r:id="rId9"/>
    <p:sldId id="281" r:id="rId10"/>
    <p:sldId id="284" r:id="rId11"/>
    <p:sldId id="285" r:id="rId12"/>
    <p:sldId id="270" r:id="rId13"/>
    <p:sldId id="286" r:id="rId14"/>
    <p:sldId id="287" r:id="rId15"/>
    <p:sldId id="274" r:id="rId16"/>
    <p:sldId id="263"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0" d="100"/>
          <a:sy n="80" d="100"/>
        </p:scale>
        <p:origin x="-804" y="-18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10/12/2018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MctZeIxvac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KhDY4KJuvc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cstate="print"/>
          <a:srcRect l="4128" t="16620" r="5817" b="17174"/>
          <a:stretch>
            <a:fillRect/>
          </a:stretch>
        </p:blipFill>
        <p:spPr bwMode="auto">
          <a:xfrm>
            <a:off x="0" y="0"/>
            <a:ext cx="9188742" cy="5143500"/>
          </a:xfrm>
          <a:prstGeom prst="rect">
            <a:avLst/>
          </a:prstGeom>
          <a:noFill/>
        </p:spPr>
      </p:pic>
      <p:sp>
        <p:nvSpPr>
          <p:cNvPr id="9" name="Title 1"/>
          <p:cNvSpPr>
            <a:spLocks noGrp="1"/>
          </p:cNvSpPr>
          <p:nvPr>
            <p:ph type="ctrTitle"/>
          </p:nvPr>
        </p:nvSpPr>
        <p:spPr>
          <a:xfrm>
            <a:off x="0" y="16573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10" name="Subtitle 2"/>
          <p:cNvSpPr>
            <a:spLocks noGrp="1"/>
          </p:cNvSpPr>
          <p:nvPr>
            <p:ph type="subTitle" idx="1"/>
          </p:nvPr>
        </p:nvSpPr>
        <p:spPr>
          <a:xfrm>
            <a:off x="1676400" y="2800350"/>
            <a:ext cx="5334000" cy="74295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Geography &amp; Early India</a:t>
            </a:r>
            <a:endParaRPr lang="en-US" b="1" dirty="0">
              <a:ln w="18415" cmpd="sng">
                <a:noFill/>
                <a:prstDash val="solid"/>
              </a:ln>
              <a:solidFill>
                <a:schemeClr val="tx1"/>
              </a:solidFill>
              <a:effectLst>
                <a:glow rad="101600">
                  <a:schemeClr val="accent6">
                    <a:satMod val="175000"/>
                    <a:alpha val="40000"/>
                  </a:schemeClr>
                </a:glow>
              </a:effectLst>
              <a:latin typeface="BIRTH OF A HERO" pitchFamily="2" charset="0"/>
            </a:endParaRPr>
          </a:p>
        </p:txBody>
      </p:sp>
      <p:sp>
        <p:nvSpPr>
          <p:cNvPr id="11"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solidFill>
                  <a:srgbClr val="FFFFFF"/>
                </a:solid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anim calcmode="lin" valueType="num">
                                      <p:cBhvr>
                                        <p:cTn id="17" dur="2000" fill="hold"/>
                                        <p:tgtEl>
                                          <p:spTgt spid="11"/>
                                        </p:tgtEl>
                                        <p:attrNameLst>
                                          <p:attrName>ppt_x</p:attrName>
                                        </p:attrNameLst>
                                      </p:cBhvr>
                                      <p:tavLst>
                                        <p:tav tm="0">
                                          <p:val>
                                            <p:strVal val="#ppt_x"/>
                                          </p:val>
                                        </p:tav>
                                        <p:tav tm="100000">
                                          <p:val>
                                            <p:strVal val="#ppt_x"/>
                                          </p:val>
                                        </p:tav>
                                      </p:tavLst>
                                    </p:anim>
                                    <p:anim calcmode="lin" valueType="num">
                                      <p:cBhvr>
                                        <p:cTn id="18"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428750"/>
            <a:ext cx="5410200" cy="3170099"/>
          </a:xfrm>
          <a:prstGeom prst="rect">
            <a:avLst/>
          </a:prstGeom>
        </p:spPr>
        <p:txBody>
          <a:bodyPr wrap="square">
            <a:spAutoFit/>
          </a:bodyPr>
          <a:lstStyle/>
          <a:p>
            <a:pPr algn="r"/>
            <a:r>
              <a:rPr lang="en-US" sz="2000" dirty="0" smtClean="0"/>
              <a:t>Indus Valley achievements include:</a:t>
            </a:r>
          </a:p>
          <a:p>
            <a:pPr algn="r">
              <a:buFont typeface="Wingdings" pitchFamily="2" charset="2"/>
              <a:buChar char="Ø"/>
            </a:pPr>
            <a:r>
              <a:rPr lang="en-US" sz="2000" dirty="0" smtClean="0"/>
              <a:t>They were first to develop a system of uniform weights and measures. </a:t>
            </a:r>
          </a:p>
          <a:p>
            <a:pPr algn="r">
              <a:buFont typeface="Wingdings" pitchFamily="2" charset="2"/>
              <a:buChar char="Ø"/>
            </a:pPr>
            <a:r>
              <a:rPr lang="en-US" sz="2000" dirty="0" smtClean="0"/>
              <a:t>Their building bricks were very uniform.</a:t>
            </a:r>
          </a:p>
          <a:p>
            <a:pPr algn="r">
              <a:buFont typeface="Wingdings" pitchFamily="2" charset="2"/>
              <a:buChar char="Ø"/>
            </a:pPr>
            <a:r>
              <a:rPr lang="en-US" sz="2000" dirty="0" smtClean="0"/>
              <a:t>The first civilization to incorporate urban sanitation systems.</a:t>
            </a:r>
          </a:p>
          <a:p>
            <a:pPr algn="r">
              <a:buFont typeface="Wingdings" pitchFamily="2" charset="2"/>
              <a:buChar char="Ø"/>
            </a:pPr>
            <a:r>
              <a:rPr lang="en-US" sz="2000" dirty="0" smtClean="0"/>
              <a:t>Agriculture used a highly productive method of raising, storing and transporting domesticated wheat, barley and other crops.</a:t>
            </a:r>
          </a:p>
          <a:p>
            <a:pPr algn="r">
              <a:buFont typeface="Wingdings" pitchFamily="2" charset="2"/>
              <a:buChar char="Ø"/>
            </a:pPr>
            <a:r>
              <a:rPr lang="en-US" sz="2000" dirty="0" smtClean="0"/>
              <a:t>Their empire was economic, not military.</a:t>
            </a:r>
            <a:endParaRPr lang="en-US" sz="2000" dirty="0"/>
          </a:p>
        </p:txBody>
      </p:sp>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Harappan Achievements</a:t>
            </a:r>
          </a:p>
        </p:txBody>
      </p:sp>
      <p:pic>
        <p:nvPicPr>
          <p:cNvPr id="2050" name="Picture 2" descr="Related image"/>
          <p:cNvPicPr>
            <a:picLocks noChangeAspect="1" noChangeArrowheads="1"/>
          </p:cNvPicPr>
          <p:nvPr/>
        </p:nvPicPr>
        <p:blipFill>
          <a:blip r:embed="rId2" cstate="print"/>
          <a:srcRect l="8889" t="6667" b="14667"/>
          <a:stretch>
            <a:fillRect/>
          </a:stretch>
        </p:blipFill>
        <p:spPr bwMode="auto">
          <a:xfrm>
            <a:off x="457200" y="1428750"/>
            <a:ext cx="2780008" cy="32004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90550"/>
            <a:ext cx="2895600" cy="4093428"/>
          </a:xfrm>
          <a:prstGeom prst="rect">
            <a:avLst/>
          </a:prstGeom>
        </p:spPr>
        <p:txBody>
          <a:bodyPr wrap="square">
            <a:spAutoFit/>
          </a:bodyPr>
          <a:lstStyle/>
          <a:p>
            <a:r>
              <a:rPr lang="en-US" sz="2000" dirty="0" smtClean="0"/>
              <a:t>Though the reason of the </a:t>
            </a:r>
            <a:r>
              <a:rPr lang="en-US" sz="2000" b="1" dirty="0" smtClean="0"/>
              <a:t>decline</a:t>
            </a:r>
            <a:r>
              <a:rPr lang="en-US" sz="2000" dirty="0" smtClean="0"/>
              <a:t> is not known, but through excavations it is clear that </a:t>
            </a:r>
            <a:r>
              <a:rPr lang="en-US" sz="2000" b="1" dirty="0" smtClean="0"/>
              <a:t>fall</a:t>
            </a:r>
            <a:r>
              <a:rPr lang="en-US" sz="2000" dirty="0" smtClean="0"/>
              <a:t> of the </a:t>
            </a:r>
            <a:r>
              <a:rPr lang="en-US" sz="2000" b="1" dirty="0" smtClean="0"/>
              <a:t>Harappan Civilization</a:t>
            </a:r>
            <a:r>
              <a:rPr lang="en-US" sz="2000" dirty="0" smtClean="0"/>
              <a:t> occurred between 1800 BC to 1700 BC. A new study provides evidence that climate change was a leading cause of the  collapse. The Aryans were the next settlers.</a:t>
            </a:r>
            <a:endParaRPr lang="en-US" sz="2000" dirty="0"/>
          </a:p>
        </p:txBody>
      </p:sp>
      <p:pic>
        <p:nvPicPr>
          <p:cNvPr id="1026" name="Picture 2" descr="C:\Users\Jim\Desktop\top_244053.jpg"/>
          <p:cNvPicPr>
            <a:picLocks noChangeAspect="1" noChangeArrowheads="1"/>
          </p:cNvPicPr>
          <p:nvPr/>
        </p:nvPicPr>
        <p:blipFill>
          <a:blip r:embed="rId2" cstate="print"/>
          <a:srcRect/>
          <a:stretch>
            <a:fillRect/>
          </a:stretch>
        </p:blipFill>
        <p:spPr bwMode="auto">
          <a:xfrm>
            <a:off x="3581400" y="971550"/>
            <a:ext cx="5105400" cy="328204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Aryan Invasion or Migration?</a:t>
            </a:r>
          </a:p>
        </p:txBody>
      </p:sp>
      <p:sp>
        <p:nvSpPr>
          <p:cNvPr id="3" name="Rectangle 2"/>
          <p:cNvSpPr/>
          <p:nvPr/>
        </p:nvSpPr>
        <p:spPr>
          <a:xfrm>
            <a:off x="457200" y="1276350"/>
            <a:ext cx="8229600" cy="1015663"/>
          </a:xfrm>
          <a:prstGeom prst="rect">
            <a:avLst/>
          </a:prstGeom>
        </p:spPr>
        <p:txBody>
          <a:bodyPr wrap="square">
            <a:spAutoFit/>
          </a:bodyPr>
          <a:lstStyle/>
          <a:p>
            <a:pPr algn="ctr"/>
            <a:r>
              <a:rPr lang="en-US" sz="2000" dirty="0" smtClean="0"/>
              <a:t>One of the most controversial theories about Indian history in the modern ages has been the Aryan Invasion Theory. According to this theory, India was invaded about 1500 BC, by a tribe of European origins called the Aryans.</a:t>
            </a:r>
            <a:endParaRPr lang="en-US" sz="2000" dirty="0"/>
          </a:p>
        </p:txBody>
      </p:sp>
      <p:pic>
        <p:nvPicPr>
          <p:cNvPr id="4098" name="Picture 2" descr="Related image">
            <a:hlinkClick r:id="rId2"/>
          </p:cNvPr>
          <p:cNvPicPr>
            <a:picLocks noChangeAspect="1" noChangeArrowheads="1"/>
          </p:cNvPicPr>
          <p:nvPr/>
        </p:nvPicPr>
        <p:blipFill>
          <a:blip r:embed="rId3" cstate="print">
            <a:lum bright="-1000" contrast="9000"/>
          </a:blip>
          <a:srcRect t="4372" b="25683"/>
          <a:stretch>
            <a:fillRect/>
          </a:stretch>
        </p:blipFill>
        <p:spPr bwMode="auto">
          <a:xfrm>
            <a:off x="0" y="2383945"/>
            <a:ext cx="9144000" cy="2759555"/>
          </a:xfrm>
          <a:prstGeom prst="rect">
            <a:avLst/>
          </a:prstGeom>
          <a:noFill/>
        </p:spPr>
      </p:pic>
      <p:sp>
        <p:nvSpPr>
          <p:cNvPr id="6" name="Title 3"/>
          <p:cNvSpPr txBox="1">
            <a:spLocks/>
          </p:cNvSpPr>
          <p:nvPr/>
        </p:nvSpPr>
        <p:spPr>
          <a:xfrm rot="20490518">
            <a:off x="8114993" y="25485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26411858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742950"/>
            <a:ext cx="4267200" cy="3785652"/>
          </a:xfrm>
          <a:prstGeom prst="rect">
            <a:avLst/>
          </a:prstGeom>
        </p:spPr>
        <p:txBody>
          <a:bodyPr wrap="square">
            <a:spAutoFit/>
          </a:bodyPr>
          <a:lstStyle/>
          <a:p>
            <a:pPr algn="r"/>
            <a:r>
              <a:rPr lang="en-US" sz="2000" dirty="0" smtClean="0"/>
              <a:t>However, evidence </a:t>
            </a:r>
            <a:r>
              <a:rPr lang="en-US" sz="2000" dirty="0" smtClean="0"/>
              <a:t>suggests that </a:t>
            </a:r>
            <a:r>
              <a:rPr lang="en-US" sz="2000" dirty="0" smtClean="0"/>
              <a:t>by </a:t>
            </a:r>
            <a:r>
              <a:rPr lang="en-US" sz="2000" dirty="0" smtClean="0"/>
              <a:t>1500 </a:t>
            </a:r>
            <a:r>
              <a:rPr lang="en-US" sz="2000" dirty="0" smtClean="0"/>
              <a:t>BC </a:t>
            </a:r>
            <a:r>
              <a:rPr lang="en-US" sz="2000" dirty="0" smtClean="0"/>
              <a:t>the Aryans migrated into </a:t>
            </a:r>
            <a:r>
              <a:rPr lang="en-US" sz="2000" dirty="0" smtClean="0"/>
              <a:t>India </a:t>
            </a:r>
            <a:r>
              <a:rPr lang="en-US" sz="2000" u="sng" dirty="0" smtClean="0"/>
              <a:t>from </a:t>
            </a:r>
            <a:r>
              <a:rPr lang="en-US" sz="2000" u="sng" dirty="0" smtClean="0"/>
              <a:t>central Asia</a:t>
            </a:r>
            <a:r>
              <a:rPr lang="en-US" sz="2000" dirty="0" smtClean="0"/>
              <a:t>, </a:t>
            </a:r>
            <a:r>
              <a:rPr lang="en-US" sz="2000" dirty="0" smtClean="0"/>
              <a:t>not Europe. This </a:t>
            </a:r>
            <a:r>
              <a:rPr lang="en-US" sz="2000" dirty="0" smtClean="0"/>
              <a:t>large group of nomadic cattle herders crossed the </a:t>
            </a:r>
            <a:r>
              <a:rPr lang="en-US" sz="2000" dirty="0" smtClean="0"/>
              <a:t>Hindu Kush </a:t>
            </a:r>
            <a:r>
              <a:rPr lang="en-US" sz="2000" dirty="0" smtClean="0"/>
              <a:t>Mountains and came in contact with the Indus Valley Civilization. This was a large migration and used to be seen as an invasion, which was believed by </a:t>
            </a:r>
            <a:r>
              <a:rPr lang="en-US" sz="2000" dirty="0" smtClean="0"/>
              <a:t>scholars </a:t>
            </a:r>
            <a:r>
              <a:rPr lang="en-US" sz="2000" dirty="0" smtClean="0"/>
              <a:t>to be behind  </a:t>
            </a:r>
            <a:r>
              <a:rPr lang="en-US" sz="2000" b="1" dirty="0" smtClean="0"/>
              <a:t>fall</a:t>
            </a:r>
            <a:r>
              <a:rPr lang="en-US" sz="2000" dirty="0" smtClean="0"/>
              <a:t> of the </a:t>
            </a:r>
            <a:r>
              <a:rPr lang="en-US" sz="2000" b="1" dirty="0" smtClean="0"/>
              <a:t>Harappan Civilization</a:t>
            </a:r>
            <a:r>
              <a:rPr lang="en-US" sz="2000" dirty="0" smtClean="0"/>
              <a:t>; </a:t>
            </a:r>
            <a:r>
              <a:rPr lang="en-US" sz="2000" dirty="0" smtClean="0"/>
              <a:t>this hypothesis is not unanimously accepted today.</a:t>
            </a:r>
          </a:p>
        </p:txBody>
      </p:sp>
      <p:pic>
        <p:nvPicPr>
          <p:cNvPr id="3" name="Picture 2" descr="Related image"/>
          <p:cNvPicPr>
            <a:picLocks noChangeAspect="1" noChangeArrowheads="1"/>
          </p:cNvPicPr>
          <p:nvPr/>
        </p:nvPicPr>
        <p:blipFill>
          <a:blip r:embed="rId2" cstate="print"/>
          <a:srcRect/>
          <a:stretch>
            <a:fillRect/>
          </a:stretch>
        </p:blipFill>
        <p:spPr bwMode="auto">
          <a:xfrm>
            <a:off x="457200" y="438150"/>
            <a:ext cx="2362200" cy="2362200"/>
          </a:xfrm>
          <a:prstGeom prst="rect">
            <a:avLst/>
          </a:prstGeom>
          <a:noFill/>
        </p:spPr>
      </p:pic>
      <p:pic>
        <p:nvPicPr>
          <p:cNvPr id="5122" name="Picture 2" descr="Image result for old scandinavian woman"/>
          <p:cNvPicPr>
            <a:picLocks noChangeAspect="1" noChangeArrowheads="1"/>
          </p:cNvPicPr>
          <p:nvPr/>
        </p:nvPicPr>
        <p:blipFill>
          <a:blip r:embed="rId3" cstate="print">
            <a:lum bright="-4000" contrast="8000"/>
          </a:blip>
          <a:srcRect l="15802" t="11244" r="17292" b="23086"/>
          <a:stretch>
            <a:fillRect/>
          </a:stretch>
        </p:blipFill>
        <p:spPr bwMode="auto">
          <a:xfrm>
            <a:off x="2362200" y="2343150"/>
            <a:ext cx="2057400" cy="2386584"/>
          </a:xfrm>
          <a:prstGeom prst="rect">
            <a:avLst/>
          </a:prstGeom>
          <a:noFill/>
        </p:spPr>
      </p:pic>
      <p:sp>
        <p:nvSpPr>
          <p:cNvPr id="5" name="Rectangle 4"/>
          <p:cNvSpPr/>
          <p:nvPr/>
        </p:nvSpPr>
        <p:spPr>
          <a:xfrm>
            <a:off x="2971800" y="895350"/>
            <a:ext cx="105811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REAL</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sp>
        <p:nvSpPr>
          <p:cNvPr id="6" name="Rectangle 5"/>
          <p:cNvSpPr/>
          <p:nvPr/>
        </p:nvSpPr>
        <p:spPr>
          <a:xfrm>
            <a:off x="1219200" y="3867150"/>
            <a:ext cx="104945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FAKE</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2000"/>
                                        <p:tgtEl>
                                          <p:spTgt spid="5122"/>
                                        </p:tgtEl>
                                      </p:cBhvr>
                                    </p:animEffect>
                                  </p:childTnLst>
                                </p:cTn>
                              </p:par>
                            </p:childTnLst>
                          </p:cTn>
                        </p:par>
                        <p:par>
                          <p:cTn id="15" fill="hold">
                            <p:stCondLst>
                              <p:cond delay="40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1276350"/>
            <a:ext cx="3962400" cy="2862322"/>
          </a:xfrm>
          <a:prstGeom prst="rect">
            <a:avLst/>
          </a:prstGeom>
        </p:spPr>
        <p:txBody>
          <a:bodyPr wrap="square">
            <a:spAutoFit/>
          </a:bodyPr>
          <a:lstStyle/>
          <a:p>
            <a:pPr algn="r"/>
            <a:r>
              <a:rPr lang="en-US" sz="2000" dirty="0" smtClean="0"/>
              <a:t>Linguistic studies have shown that as the Aryans migrated into the Indian subcontinent, the Aryan </a:t>
            </a:r>
            <a:r>
              <a:rPr lang="en-US" sz="2000" dirty="0" smtClean="0"/>
              <a:t>language, </a:t>
            </a:r>
            <a:r>
              <a:rPr lang="en-US" sz="2000" b="1" dirty="0" smtClean="0">
                <a:effectLst>
                  <a:glow rad="139700">
                    <a:schemeClr val="accent6">
                      <a:satMod val="175000"/>
                      <a:alpha val="40000"/>
                    </a:schemeClr>
                  </a:glow>
                </a:effectLst>
              </a:rPr>
              <a:t>Sanskrit</a:t>
            </a:r>
            <a:r>
              <a:rPr lang="en-US" sz="2000" dirty="0" smtClean="0"/>
              <a:t>,  </a:t>
            </a:r>
            <a:r>
              <a:rPr lang="en-US" sz="2000" dirty="0" smtClean="0"/>
              <a:t>gained ascendency over the local languages</a:t>
            </a:r>
            <a:r>
              <a:rPr lang="en-US" sz="2000" dirty="0" smtClean="0"/>
              <a:t>.</a:t>
            </a:r>
            <a:r>
              <a:rPr lang="en-US" sz="2000" dirty="0" smtClean="0"/>
              <a:t>  </a:t>
            </a:r>
            <a:r>
              <a:rPr lang="en-US" sz="2000" dirty="0" smtClean="0">
                <a:effectLst>
                  <a:glow rad="139700">
                    <a:schemeClr val="accent6">
                      <a:satMod val="175000"/>
                      <a:alpha val="40000"/>
                    </a:schemeClr>
                  </a:glow>
                </a:effectLst>
              </a:rPr>
              <a:t>It became the dominant language </a:t>
            </a:r>
            <a:r>
              <a:rPr lang="en-US" sz="2000" dirty="0" smtClean="0">
                <a:effectLst>
                  <a:glow rad="139700">
                    <a:schemeClr val="accent6">
                      <a:satMod val="175000"/>
                      <a:alpha val="40000"/>
                    </a:schemeClr>
                  </a:glow>
                </a:effectLst>
              </a:rPr>
              <a:t>of India</a:t>
            </a:r>
            <a:r>
              <a:rPr lang="en-US" sz="2000" dirty="0" smtClean="0"/>
              <a:t>, the one </a:t>
            </a:r>
            <a:r>
              <a:rPr lang="en-US" sz="2000" dirty="0" smtClean="0"/>
              <a:t>in which the Hindu scriptures and classical Indian epic poems are </a:t>
            </a:r>
            <a:r>
              <a:rPr lang="en-US" sz="2000" dirty="0" smtClean="0"/>
              <a:t>written.</a:t>
            </a:r>
            <a:r>
              <a:rPr lang="en-US" sz="2000" dirty="0" smtClean="0"/>
              <a:t>   </a:t>
            </a:r>
          </a:p>
        </p:txBody>
      </p:sp>
      <p:pic>
        <p:nvPicPr>
          <p:cNvPr id="2052" name="Picture 4" descr="Image result for sanskrit"/>
          <p:cNvPicPr>
            <a:picLocks noChangeAspect="1" noChangeArrowheads="1"/>
          </p:cNvPicPr>
          <p:nvPr/>
        </p:nvPicPr>
        <p:blipFill>
          <a:blip r:embed="rId2" cstate="print">
            <a:clrChange>
              <a:clrFrom>
                <a:srgbClr val="F5F7F6"/>
              </a:clrFrom>
              <a:clrTo>
                <a:srgbClr val="F5F7F6">
                  <a:alpha val="0"/>
                </a:srgbClr>
              </a:clrTo>
            </a:clrChange>
          </a:blip>
          <a:srcRect/>
          <a:stretch>
            <a:fillRect/>
          </a:stretch>
        </p:blipFill>
        <p:spPr bwMode="auto">
          <a:xfrm rot="20670024">
            <a:off x="502478" y="2007464"/>
            <a:ext cx="3957915" cy="14478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938992"/>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t>The earliest civilizations in India were centered on the Indus Valley.</a:t>
            </a:r>
            <a:endParaRPr lang="en-US" sz="2000" kern="0" dirty="0" smtClean="0"/>
          </a:p>
          <a:p>
            <a:pPr marL="457200" lvl="0" indent="-457200">
              <a:lnSpc>
                <a:spcPct val="150000"/>
              </a:lnSpc>
              <a:buFont typeface="+mj-lt"/>
              <a:buAutoNum type="arabicPeriod"/>
              <a:defRPr/>
            </a:pPr>
            <a:r>
              <a:rPr lang="en-US" sz="2000" kern="0" dirty="0" smtClean="0"/>
              <a:t>First the Harappan and then the Aryans lived in this fertile valley.</a:t>
            </a:r>
            <a:endParaRPr lang="en-US" sz="2000" kern="0" dirty="0" smtClean="0"/>
          </a:p>
          <a:p>
            <a:pPr marL="457200" lvl="0" indent="-457200">
              <a:lnSpc>
                <a:spcPct val="150000"/>
              </a:lnSpc>
              <a:buFont typeface="+mj-lt"/>
              <a:buAutoNum type="arabicPeriod"/>
              <a:defRPr/>
            </a:pPr>
            <a:r>
              <a:rPr lang="en-US" sz="2000" dirty="0" smtClean="0"/>
              <a:t>Sanskrit, the most important language of ancient India is the root of many modern Asian languages.</a:t>
            </a:r>
            <a:endParaRPr kumimoji="0" lang="en-US" sz="2000" i="0" u="none" strike="noStrike" kern="0" cap="none" spc="0" normalizeH="0" baseline="0" noProof="0" dirty="0">
              <a:ln>
                <a:noFill/>
              </a:ln>
              <a:effectLst/>
              <a:uLnTx/>
              <a:uFillTx/>
            </a:endParaRPr>
          </a:p>
        </p:txBody>
      </p:sp>
    </p:spTree>
    <p:extLst>
      <p:ext uri="{BB962C8B-B14F-4D97-AF65-F5344CB8AC3E}">
        <p14:creationId xmlns="" xmlns:p14="http://schemas.microsoft.com/office/powerpoint/2010/main" val="2291890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HINDUISM</a:t>
            </a:r>
            <a:endParaRPr lang="en-US" sz="9600" spc="300" dirty="0">
              <a:solidFill>
                <a:srgbClr val="FF0000"/>
              </a:solidFill>
              <a:latin typeface="Baron Kuffner" pitchFamily="34" charset="0"/>
            </a:endParaRPr>
          </a:p>
        </p:txBody>
      </p:sp>
    </p:spTree>
    <p:extLst>
      <p:ext uri="{BB962C8B-B14F-4D97-AF65-F5344CB8AC3E}">
        <p14:creationId xmlns="" xmlns:p14="http://schemas.microsoft.com/office/powerpoint/2010/main" val="231726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48965" y="1733550"/>
            <a:ext cx="82296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dirty="0" smtClean="0"/>
          </a:p>
          <a:p>
            <a:pPr marL="0" indent="0" algn="ctr">
              <a:buNone/>
            </a:pPr>
            <a:r>
              <a:rPr lang="en-US" sz="2000" dirty="0" smtClean="0"/>
              <a:t>Your people are nomadic herders in southern Asia about 1200 BC. You live in a river valley with plenty of water and grass for your cattle. Besides looking after cattle, you spend time learning songs and myth from the village elders. They say these words hold your people’s history! One day, it will be your duty to teach them to your own children. Why is it important to pass on these words?</a:t>
            </a:r>
          </a:p>
          <a:p>
            <a:pPr marL="0" indent="0" algn="ctr">
              <a:buNone/>
            </a:pPr>
            <a:r>
              <a:rPr lang="en-US" sz="2000" dirty="0" smtClean="0"/>
              <a:t>Take a minute to write down your answer.</a:t>
            </a:r>
          </a:p>
          <a:p>
            <a:pPr>
              <a:buFont typeface="Arial" pitchFamily="34" charset="0"/>
              <a:buNone/>
            </a:pPr>
            <a:endParaRPr lang="en-US" sz="2000" dirty="0" smtClean="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 y="1428750"/>
            <a:ext cx="4114800" cy="2438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Like Mesopotamia and Egypt, India was home to one of earth’s earliest civilizations. Like other early civilizations, the one in India formed in a river valley. But the society that eventually developed in India was very different from the ones that developed elsewhere.</a:t>
            </a:r>
            <a:endParaRPr lang="en-US" sz="2000" dirty="0"/>
          </a:p>
        </p:txBody>
      </p:sp>
      <p:pic>
        <p:nvPicPr>
          <p:cNvPr id="7170" name="Picture 2" descr="Image result for angkor wat vector"/>
          <p:cNvPicPr>
            <a:picLocks noChangeAspect="1" noChangeArrowheads="1"/>
          </p:cNvPicPr>
          <p:nvPr/>
        </p:nvPicPr>
        <p:blipFill>
          <a:blip r:embed="rId2" cstate="print">
            <a:clrChange>
              <a:clrFrom>
                <a:srgbClr val="FEFEFE"/>
              </a:clrFrom>
              <a:clrTo>
                <a:srgbClr val="FEFEFE">
                  <a:alpha val="0"/>
                </a:srgbClr>
              </a:clrTo>
            </a:clrChange>
          </a:blip>
          <a:srcRect l="11640" r="38624" b="4762"/>
          <a:stretch>
            <a:fillRect/>
          </a:stretch>
        </p:blipFill>
        <p:spPr bwMode="auto">
          <a:xfrm flipH="1">
            <a:off x="5410200" y="0"/>
            <a:ext cx="3733800" cy="5143500"/>
          </a:xfrm>
          <a:prstGeom prst="rect">
            <a:avLst/>
          </a:prstGeom>
          <a:noFill/>
          <a:effectLst>
            <a:softEdge rad="31750"/>
          </a:effectLst>
        </p:spPr>
      </p:pic>
    </p:spTree>
    <p:extLst>
      <p:ext uri="{BB962C8B-B14F-4D97-AF65-F5344CB8AC3E}">
        <p14:creationId xmlns="" xmlns:p14="http://schemas.microsoft.com/office/powerpoint/2010/main" val="2655872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790950"/>
            <a:ext cx="8229600" cy="707886"/>
          </a:xfrm>
          <a:prstGeom prst="rect">
            <a:avLst/>
          </a:prstGeom>
        </p:spPr>
        <p:txBody>
          <a:bodyPr wrap="square">
            <a:spAutoFit/>
          </a:bodyPr>
          <a:lstStyle/>
          <a:p>
            <a:pPr algn="ctr"/>
            <a:r>
              <a:rPr lang="en-US" sz="2000" kern="0" dirty="0" smtClean="0"/>
              <a:t>To learn more about this topic read pages 144 thru 149 and complete the </a:t>
            </a:r>
            <a:r>
              <a:rPr lang="en-US" sz="2000" i="1" kern="0" dirty="0" smtClean="0">
                <a:effectLst>
                  <a:glow rad="139700">
                    <a:schemeClr val="accent6">
                      <a:satMod val="175000"/>
                      <a:alpha val="40000"/>
                    </a:schemeClr>
                  </a:glow>
                </a:effectLst>
              </a:rPr>
              <a:t>section 1 assessment</a:t>
            </a:r>
            <a:r>
              <a:rPr lang="en-US" sz="2000" kern="0" dirty="0" smtClean="0"/>
              <a:t>. Show me the completed work when complete.</a:t>
            </a:r>
            <a:endParaRPr lang="en-US" sz="2000" dirty="0"/>
          </a:p>
        </p:txBody>
      </p:sp>
      <p:pic>
        <p:nvPicPr>
          <p:cNvPr id="5122" name="Picture 2" descr="Image result for india"/>
          <p:cNvPicPr>
            <a:picLocks noChangeAspect="1" noChangeArrowheads="1"/>
          </p:cNvPicPr>
          <p:nvPr/>
        </p:nvPicPr>
        <p:blipFill>
          <a:blip r:embed="rId2" cstate="print"/>
          <a:srcRect t="12500" b="22348"/>
          <a:stretch>
            <a:fillRect/>
          </a:stretch>
        </p:blipFill>
        <p:spPr bwMode="auto">
          <a:xfrm>
            <a:off x="0" y="-1"/>
            <a:ext cx="9144000" cy="357447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Geography of India</a:t>
            </a:r>
          </a:p>
        </p:txBody>
      </p:sp>
      <p:sp>
        <p:nvSpPr>
          <p:cNvPr id="4" name="Rectangle 3"/>
          <p:cNvSpPr/>
          <p:nvPr/>
        </p:nvSpPr>
        <p:spPr>
          <a:xfrm>
            <a:off x="1752600" y="4095750"/>
            <a:ext cx="5638800" cy="707886"/>
          </a:xfrm>
          <a:prstGeom prst="rect">
            <a:avLst/>
          </a:prstGeom>
        </p:spPr>
        <p:txBody>
          <a:bodyPr wrap="square">
            <a:spAutoFit/>
          </a:bodyPr>
          <a:lstStyle/>
          <a:p>
            <a:pPr algn="ctr"/>
            <a:r>
              <a:rPr lang="en-US" sz="2000" dirty="0" smtClean="0"/>
              <a:t>Indian civilization is one of four of what we believe to be the original river valley civilizations.</a:t>
            </a:r>
          </a:p>
        </p:txBody>
      </p:sp>
      <p:pic>
        <p:nvPicPr>
          <p:cNvPr id="6147" name="Picture 3" descr="C:\Users\Jim\Desktop\9520806_orig.jpg"/>
          <p:cNvPicPr>
            <a:picLocks noChangeAspect="1" noChangeArrowheads="1"/>
          </p:cNvPicPr>
          <p:nvPr/>
        </p:nvPicPr>
        <p:blipFill>
          <a:blip r:embed="rId2" cstate="print"/>
          <a:srcRect/>
          <a:stretch>
            <a:fillRect/>
          </a:stretch>
        </p:blipFill>
        <p:spPr bwMode="auto">
          <a:xfrm>
            <a:off x="1828800" y="1200150"/>
            <a:ext cx="5486400" cy="2813739"/>
          </a:xfrm>
          <a:prstGeom prst="rect">
            <a:avLst/>
          </a:prstGeom>
          <a:noFill/>
          <a:effectLst>
            <a:outerShdw blurRad="50800" dist="38100" dir="16200000" rotWithShape="0">
              <a:prstClr val="black">
                <a:alpha val="40000"/>
              </a:prstClr>
            </a:outerShdw>
          </a:effectLst>
        </p:spPr>
      </p:pic>
      <p:sp>
        <p:nvSpPr>
          <p:cNvPr id="6" name="Oval 5"/>
          <p:cNvSpPr/>
          <p:nvPr/>
        </p:nvSpPr>
        <p:spPr>
          <a:xfrm>
            <a:off x="3886200" y="2266950"/>
            <a:ext cx="1219200" cy="114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90991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1200150"/>
            <a:ext cx="5638800" cy="3276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The </a:t>
            </a:r>
            <a:r>
              <a:rPr lang="en-US" sz="2000" b="1" dirty="0" smtClean="0"/>
              <a:t>Indian subcontinent </a:t>
            </a:r>
            <a:r>
              <a:rPr lang="en-US" sz="2000" dirty="0" smtClean="0"/>
              <a:t>is a southern region and peninsula of Asia, mostly situated on the Indian Plate and projecting southwards into the Indian Ocean from the Himalayas. </a:t>
            </a:r>
            <a:r>
              <a:rPr lang="en-US" sz="2000" b="1" dirty="0" smtClean="0"/>
              <a:t> </a:t>
            </a:r>
            <a:r>
              <a:rPr lang="en-US" sz="2000" dirty="0" smtClean="0"/>
              <a:t>India is often called a </a:t>
            </a:r>
            <a:r>
              <a:rPr lang="en-US" sz="2000" b="1" dirty="0" smtClean="0">
                <a:effectLst>
                  <a:glow rad="101600">
                    <a:schemeClr val="accent6">
                      <a:satMod val="175000"/>
                      <a:alpha val="40000"/>
                    </a:schemeClr>
                  </a:glow>
                </a:effectLst>
              </a:rPr>
              <a:t>subcontinent</a:t>
            </a:r>
            <a:r>
              <a:rPr lang="en-US" sz="2000" dirty="0" smtClean="0">
                <a:effectLst>
                  <a:glow rad="101600">
                    <a:schemeClr val="accent6">
                      <a:satMod val="175000"/>
                      <a:alpha val="40000"/>
                    </a:schemeClr>
                  </a:glow>
                </a:effectLst>
              </a:rPr>
              <a:t> because its large landmass</a:t>
            </a:r>
            <a:r>
              <a:rPr lang="en-US" sz="2000" dirty="0" smtClean="0"/>
              <a:t>. </a:t>
            </a:r>
          </a:p>
          <a:p>
            <a:pPr marL="0" indent="0">
              <a:buNone/>
            </a:pPr>
            <a:r>
              <a:rPr lang="en-US" sz="2000" b="1" dirty="0" smtClean="0"/>
              <a:t>India</a:t>
            </a:r>
            <a:r>
              <a:rPr lang="en-US" sz="2000" dirty="0" smtClean="0"/>
              <a:t> is now joined with the </a:t>
            </a:r>
            <a:r>
              <a:rPr lang="en-US" sz="2000" b="1" dirty="0" smtClean="0"/>
              <a:t>continent</a:t>
            </a:r>
            <a:r>
              <a:rPr lang="en-US" sz="2000" dirty="0" smtClean="0"/>
              <a:t> of Asia, but is a distinct area separated by the Himalayas. Originally it was a separate geologic plate, but has collided and merged with Asia.</a:t>
            </a:r>
            <a:endParaRPr lang="en-US" sz="2000" dirty="0"/>
          </a:p>
        </p:txBody>
      </p:sp>
      <p:pic>
        <p:nvPicPr>
          <p:cNvPr id="1026" name="Picture 2" descr="Related image"/>
          <p:cNvPicPr>
            <a:picLocks noChangeAspect="1" noChangeArrowheads="1"/>
          </p:cNvPicPr>
          <p:nvPr/>
        </p:nvPicPr>
        <p:blipFill>
          <a:blip r:embed="rId2" cstate="print"/>
          <a:srcRect/>
          <a:stretch>
            <a:fillRect/>
          </a:stretch>
        </p:blipFill>
        <p:spPr bwMode="auto">
          <a:xfrm>
            <a:off x="6248400" y="666750"/>
            <a:ext cx="2409825" cy="405352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42950"/>
            <a:ext cx="3429000" cy="3785652"/>
          </a:xfrm>
          <a:prstGeom prst="rect">
            <a:avLst/>
          </a:prstGeom>
        </p:spPr>
        <p:txBody>
          <a:bodyPr wrap="square">
            <a:spAutoFit/>
          </a:bodyPr>
          <a:lstStyle/>
          <a:p>
            <a:r>
              <a:rPr lang="en-US" sz="2000" dirty="0" smtClean="0">
                <a:effectLst>
                  <a:glow rad="101600">
                    <a:schemeClr val="accent6">
                      <a:satMod val="175000"/>
                      <a:alpha val="40000"/>
                    </a:schemeClr>
                  </a:glow>
                </a:effectLst>
              </a:rPr>
              <a:t>India’s climate is dominated by the monsoons.  A </a:t>
            </a:r>
            <a:r>
              <a:rPr lang="en-US" sz="2000" b="1" dirty="0" smtClean="0">
                <a:effectLst>
                  <a:glow rad="101600">
                    <a:schemeClr val="accent6">
                      <a:satMod val="175000"/>
                      <a:alpha val="40000"/>
                    </a:schemeClr>
                  </a:glow>
                </a:effectLst>
              </a:rPr>
              <a:t>monsoon</a:t>
            </a:r>
            <a:r>
              <a:rPr lang="en-US" sz="2000" dirty="0" smtClean="0">
                <a:effectLst>
                  <a:glow rad="101600">
                    <a:schemeClr val="accent6">
                      <a:satMod val="175000"/>
                      <a:alpha val="40000"/>
                    </a:schemeClr>
                  </a:glow>
                </a:effectLst>
              </a:rPr>
              <a:t> is a seasonal change in the direction of the prevailing, or strongest, winds of a region, causing wet Summer and dry Winter seasons throughout much of the tropics.</a:t>
            </a:r>
            <a:r>
              <a:rPr lang="en-US" sz="2000" dirty="0" smtClean="0"/>
              <a:t> </a:t>
            </a:r>
          </a:p>
          <a:p>
            <a:r>
              <a:rPr lang="en-US" sz="2000" b="1" dirty="0" smtClean="0"/>
              <a:t>Monsoons</a:t>
            </a:r>
            <a:r>
              <a:rPr lang="en-US" sz="2000" dirty="0" smtClean="0"/>
              <a:t> are most often associated with the Indian Ocean.</a:t>
            </a:r>
            <a:endParaRPr lang="en-US" sz="2000" dirty="0"/>
          </a:p>
        </p:txBody>
      </p:sp>
      <p:pic>
        <p:nvPicPr>
          <p:cNvPr id="24578" name="Picture 2" descr="Related image"/>
          <p:cNvPicPr>
            <a:picLocks noChangeAspect="1" noChangeArrowheads="1"/>
          </p:cNvPicPr>
          <p:nvPr/>
        </p:nvPicPr>
        <p:blipFill>
          <a:blip r:embed="rId2" cstate="print"/>
          <a:srcRect/>
          <a:stretch>
            <a:fillRect/>
          </a:stretch>
        </p:blipFill>
        <p:spPr bwMode="auto">
          <a:xfrm>
            <a:off x="5257800" y="361950"/>
            <a:ext cx="3427928" cy="2286000"/>
          </a:xfrm>
          <a:prstGeom prst="rect">
            <a:avLst/>
          </a:prstGeom>
          <a:noFill/>
        </p:spPr>
      </p:pic>
      <p:pic>
        <p:nvPicPr>
          <p:cNvPr id="24580" name="Picture 4" descr="Image result for dry indian monsoon"/>
          <p:cNvPicPr>
            <a:picLocks noChangeAspect="1" noChangeArrowheads="1"/>
          </p:cNvPicPr>
          <p:nvPr/>
        </p:nvPicPr>
        <p:blipFill>
          <a:blip r:embed="rId3" cstate="print"/>
          <a:srcRect l="9375" r="6250"/>
          <a:stretch>
            <a:fillRect/>
          </a:stretch>
        </p:blipFill>
        <p:spPr bwMode="auto">
          <a:xfrm>
            <a:off x="3962400" y="2495550"/>
            <a:ext cx="3429000" cy="2286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81600" y="1200150"/>
            <a:ext cx="3505200" cy="3477875"/>
          </a:xfrm>
          <a:prstGeom prst="rect">
            <a:avLst/>
          </a:prstGeom>
        </p:spPr>
        <p:txBody>
          <a:bodyPr wrap="square">
            <a:spAutoFit/>
          </a:bodyPr>
          <a:lstStyle/>
          <a:p>
            <a:pPr algn="r"/>
            <a:r>
              <a:rPr lang="en-US" sz="2000" dirty="0" smtClean="0"/>
              <a:t>This culture existed along the </a:t>
            </a:r>
            <a:r>
              <a:rPr lang="en-US" sz="2000" b="1" dirty="0" smtClean="0"/>
              <a:t>Indus River</a:t>
            </a:r>
            <a:r>
              <a:rPr lang="en-US" sz="2000" dirty="0" smtClean="0"/>
              <a:t> in present day Pakistan. Farming settlements began around </a:t>
            </a:r>
            <a:r>
              <a:rPr lang="en-US" sz="2000" b="1" dirty="0" smtClean="0"/>
              <a:t>4000</a:t>
            </a:r>
            <a:r>
              <a:rPr lang="en-US" sz="2000" dirty="0" smtClean="0"/>
              <a:t> BC and around </a:t>
            </a:r>
            <a:r>
              <a:rPr lang="en-US" sz="2000" b="1" dirty="0" smtClean="0"/>
              <a:t>3000</a:t>
            </a:r>
            <a:r>
              <a:rPr lang="en-US" sz="2000" dirty="0" smtClean="0"/>
              <a:t> BC there appeared the first signs of urbanization. By </a:t>
            </a:r>
            <a:r>
              <a:rPr lang="en-US" sz="2000" b="1" dirty="0" smtClean="0"/>
              <a:t>2600</a:t>
            </a:r>
            <a:r>
              <a:rPr lang="en-US" sz="2000" dirty="0" smtClean="0"/>
              <a:t> BC, dozens of towns and cities had been established, and between </a:t>
            </a:r>
            <a:r>
              <a:rPr lang="en-US" sz="2000" b="1" dirty="0" smtClean="0"/>
              <a:t>2500</a:t>
            </a:r>
            <a:r>
              <a:rPr lang="en-US" sz="2000" dirty="0" smtClean="0"/>
              <a:t> and </a:t>
            </a:r>
            <a:r>
              <a:rPr lang="en-US" sz="2000" b="1" dirty="0" smtClean="0"/>
              <a:t>2000</a:t>
            </a:r>
            <a:r>
              <a:rPr lang="en-US" sz="2000" dirty="0" smtClean="0"/>
              <a:t> BC the Indus Valley Civilization was at its peak.</a:t>
            </a:r>
            <a:endParaRPr lang="en-US" sz="2000" dirty="0"/>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Harappan Civilization</a:t>
            </a:r>
          </a:p>
        </p:txBody>
      </p:sp>
      <p:pic>
        <p:nvPicPr>
          <p:cNvPr id="5122" name="Picture 2" descr="Image result for mohenjo daro">
            <a:hlinkClick r:id="rId2"/>
          </p:cNvPr>
          <p:cNvPicPr>
            <a:picLocks noChangeAspect="1" noChangeArrowheads="1"/>
          </p:cNvPicPr>
          <p:nvPr/>
        </p:nvPicPr>
        <p:blipFill>
          <a:blip r:embed="rId3" cstate="print"/>
          <a:srcRect/>
          <a:stretch>
            <a:fillRect/>
          </a:stretch>
        </p:blipFill>
        <p:spPr bwMode="auto">
          <a:xfrm>
            <a:off x="457200" y="1552575"/>
            <a:ext cx="4572000" cy="2857500"/>
          </a:xfrm>
          <a:prstGeom prst="rect">
            <a:avLst/>
          </a:prstGeom>
          <a:noFill/>
        </p:spPr>
      </p:pic>
      <p:sp>
        <p:nvSpPr>
          <p:cNvPr id="6" name="Title 3"/>
          <p:cNvSpPr txBox="1">
            <a:spLocks/>
          </p:cNvSpPr>
          <p:nvPr/>
        </p:nvSpPr>
        <p:spPr>
          <a:xfrm rot="20490518">
            <a:off x="494993" y="39201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2511788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00150"/>
            <a:ext cx="4191000" cy="3170099"/>
          </a:xfrm>
          <a:prstGeom prst="rect">
            <a:avLst/>
          </a:prstGeom>
        </p:spPr>
        <p:txBody>
          <a:bodyPr wrap="square">
            <a:spAutoFit/>
          </a:bodyPr>
          <a:lstStyle/>
          <a:p>
            <a:r>
              <a:rPr lang="en-US" sz="2000" dirty="0" smtClean="0"/>
              <a:t>It was named after the city of </a:t>
            </a:r>
            <a:r>
              <a:rPr lang="en-US" sz="2000" b="1" dirty="0" smtClean="0"/>
              <a:t>Harappa</a:t>
            </a:r>
            <a:r>
              <a:rPr lang="en-US" sz="2000" dirty="0" smtClean="0"/>
              <a:t> which it was centered around. Harappa and the city of </a:t>
            </a:r>
            <a:r>
              <a:rPr lang="en-US" sz="2000" b="1" dirty="0" smtClean="0"/>
              <a:t>Mohenjo-Daro</a:t>
            </a:r>
            <a:r>
              <a:rPr lang="en-US" sz="2000" dirty="0" smtClean="0"/>
              <a:t> were the greatest achievements of </a:t>
            </a:r>
            <a:r>
              <a:rPr lang="en-US" sz="2000" b="1" dirty="0" smtClean="0"/>
              <a:t>the Indus valley civilization</a:t>
            </a:r>
            <a:r>
              <a:rPr lang="en-US" sz="2000" dirty="0" smtClean="0"/>
              <a:t>. These cities are well known for their impressive, organized and regular layout. Their building planning was impressive with their bricked streets and right angles.</a:t>
            </a:r>
            <a:endParaRPr lang="en-US" sz="2000" dirty="0"/>
          </a:p>
        </p:txBody>
      </p:sp>
      <p:pic>
        <p:nvPicPr>
          <p:cNvPr id="6146" name="Picture 2" descr="Related image"/>
          <p:cNvPicPr>
            <a:picLocks noChangeAspect="1" noChangeArrowheads="1"/>
          </p:cNvPicPr>
          <p:nvPr/>
        </p:nvPicPr>
        <p:blipFill>
          <a:blip r:embed="rId2" cstate="print"/>
          <a:srcRect l="28125" t="12173" r="6250" b="3137"/>
          <a:stretch>
            <a:fillRect/>
          </a:stretch>
        </p:blipFill>
        <p:spPr bwMode="auto">
          <a:xfrm>
            <a:off x="5029200" y="1200150"/>
            <a:ext cx="3556000" cy="3048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1801</TotalTime>
  <Words>465</Words>
  <Application>Microsoft Office PowerPoint</Application>
  <PresentationFormat>On-screen Show (16:9)</PresentationFormat>
  <Paragraphs>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WORLD HISTORY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150</cp:revision>
  <dcterms:created xsi:type="dcterms:W3CDTF">2018-08-02T00:45:41Z</dcterms:created>
  <dcterms:modified xsi:type="dcterms:W3CDTF">2018-10-13T01:50:13Z</dcterms:modified>
</cp:coreProperties>
</file>