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78" r:id="rId4"/>
    <p:sldId id="276" r:id="rId5"/>
    <p:sldId id="279" r:id="rId6"/>
    <p:sldId id="281" r:id="rId7"/>
    <p:sldId id="280" r:id="rId8"/>
    <p:sldId id="270" r:id="rId9"/>
    <p:sldId id="282" r:id="rId10"/>
    <p:sldId id="263" r:id="rId11"/>
    <p:sldId id="259" r:id="rId1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A9C92"/>
    <a:srgbClr val="5BB1A7"/>
    <a:srgbClr val="B3D34D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80" d="100"/>
          <a:sy n="80" d="100"/>
        </p:scale>
        <p:origin x="-780" y="-39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86645-C053-4D1D-9259-975A05A9501B}" type="datetimeFigureOut">
              <a:rPr lang="en-US" smtClean="0"/>
              <a:pPr/>
              <a:t>11/3/2015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25F7D-84D9-4C05-B173-7B2E001E86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86645-C053-4D1D-9259-975A05A9501B}" type="datetimeFigureOut">
              <a:rPr lang="en-US" smtClean="0"/>
              <a:pPr/>
              <a:t>11/3/2015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25F7D-84D9-4C05-B173-7B2E001E86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86645-C053-4D1D-9259-975A05A9501B}" type="datetimeFigureOut">
              <a:rPr lang="en-US" smtClean="0"/>
              <a:pPr/>
              <a:t>11/3/2015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25F7D-84D9-4C05-B173-7B2E001E86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86645-C053-4D1D-9259-975A05A9501B}" type="datetimeFigureOut">
              <a:rPr lang="en-US" smtClean="0"/>
              <a:pPr/>
              <a:t>11/3/2015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25F7D-84D9-4C05-B173-7B2E001E86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86645-C053-4D1D-9259-975A05A9501B}" type="datetimeFigureOut">
              <a:rPr lang="en-US" smtClean="0"/>
              <a:pPr/>
              <a:t>11/3/2015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25F7D-84D9-4C05-B173-7B2E001E86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86645-C053-4D1D-9259-975A05A9501B}" type="datetimeFigureOut">
              <a:rPr lang="en-US" smtClean="0"/>
              <a:pPr/>
              <a:t>11/3/2015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25F7D-84D9-4C05-B173-7B2E001E86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86645-C053-4D1D-9259-975A05A9501B}" type="datetimeFigureOut">
              <a:rPr lang="en-US" smtClean="0"/>
              <a:pPr/>
              <a:t>11/3/2015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25F7D-84D9-4C05-B173-7B2E001E86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86645-C053-4D1D-9259-975A05A9501B}" type="datetimeFigureOut">
              <a:rPr lang="en-US" smtClean="0"/>
              <a:pPr/>
              <a:t>11/3/2015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25F7D-84D9-4C05-B173-7B2E001E86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86645-C053-4D1D-9259-975A05A9501B}" type="datetimeFigureOut">
              <a:rPr lang="en-US" smtClean="0"/>
              <a:pPr/>
              <a:t>11/3/2015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25F7D-84D9-4C05-B173-7B2E001E86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86645-C053-4D1D-9259-975A05A9501B}" type="datetimeFigureOut">
              <a:rPr lang="en-US" smtClean="0"/>
              <a:pPr/>
              <a:t>11/3/2015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25F7D-84D9-4C05-B173-7B2E001E86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86645-C053-4D1D-9259-975A05A9501B}" type="datetimeFigureOut">
              <a:rPr lang="en-US" smtClean="0"/>
              <a:pPr/>
              <a:t>11/3/2015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25F7D-84D9-4C05-B173-7B2E001E86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486645-C053-4D1D-9259-975A05A9501B}" type="datetimeFigureOut">
              <a:rPr lang="en-US" smtClean="0"/>
              <a:pPr/>
              <a:t>11/3/2015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E25F7D-84D9-4C05-B173-7B2E001E862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gi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://www.pinerichland.org/cms/lib07/PA01001138/Centricity/Domain/33/HOME.GIF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001000" y="209550"/>
            <a:ext cx="1143000" cy="385011"/>
          </a:xfrm>
          <a:prstGeom prst="rect">
            <a:avLst/>
          </a:prstGeom>
          <a:noFill/>
        </p:spPr>
      </p:pic>
      <p:pic>
        <p:nvPicPr>
          <p:cNvPr id="1030" name="Picture 6" descr="http://writesource.iparadigms.com/_/rsrc/1320362105589/config/customLogo.gif?revision=11"/>
          <p:cNvPicPr>
            <a:picLocks noChangeAspect="1" noChangeArrowheads="1"/>
          </p:cNvPicPr>
          <p:nvPr/>
        </p:nvPicPr>
        <p:blipFill>
          <a:blip r:embed="rId3" cstate="print"/>
          <a:srcRect l="1250" t="37333" r="33750" b="20000"/>
          <a:stretch>
            <a:fillRect/>
          </a:stretch>
        </p:blipFill>
        <p:spPr bwMode="auto">
          <a:xfrm>
            <a:off x="0" y="1047751"/>
            <a:ext cx="2819400" cy="433754"/>
          </a:xfrm>
          <a:prstGeom prst="rect">
            <a:avLst/>
          </a:prstGeom>
          <a:noFill/>
          <a:effectLst>
            <a:softEdge rad="12700"/>
          </a:effectLst>
        </p:spPr>
      </p:pic>
      <p:sp>
        <p:nvSpPr>
          <p:cNvPr id="11" name="Subtitle 2"/>
          <p:cNvSpPr txBox="1">
            <a:spLocks/>
          </p:cNvSpPr>
          <p:nvPr/>
        </p:nvSpPr>
        <p:spPr>
          <a:xfrm>
            <a:off x="228600" y="1885950"/>
            <a:ext cx="6553200" cy="2362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5400" b="1" dirty="0" smtClean="0">
                <a:solidFill>
                  <a:schemeClr val="bg1"/>
                </a:solidFill>
                <a:latin typeface="UlusalOkul.Com Çizgili" pitchFamily="2" charset="0"/>
              </a:rPr>
              <a:t>Writing a Narrative Essay</a:t>
            </a:r>
            <a:endParaRPr kumimoji="0" lang="en-US" sz="5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UlusalOkul.Com Çizgili" pitchFamily="2" charset="0"/>
            </a:endParaRPr>
          </a:p>
        </p:txBody>
      </p:sp>
      <p:sp>
        <p:nvSpPr>
          <p:cNvPr id="26" name="Subtitle 2"/>
          <p:cNvSpPr>
            <a:spLocks noGrp="1"/>
          </p:cNvSpPr>
          <p:nvPr>
            <p:ph type="subTitle" idx="1"/>
          </p:nvPr>
        </p:nvSpPr>
        <p:spPr>
          <a:xfrm>
            <a:off x="381000" y="3943350"/>
            <a:ext cx="1524000" cy="533400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Jim Soto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228600" y="209550"/>
            <a:ext cx="457200" cy="381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Q2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7170" name="Picture 2" descr="http://costumes.phillipmartin.info/intl_flamenco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53200" y="971550"/>
            <a:ext cx="2066925" cy="3902218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26" grpId="0" build="p"/>
      <p:bldP spid="7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0" descr="http://school.phillipmartin.info/school_pencil3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8278" y="2343150"/>
            <a:ext cx="2399846" cy="2514600"/>
          </a:xfrm>
          <a:prstGeom prst="rect">
            <a:avLst/>
          </a:prstGeom>
          <a:noFill/>
        </p:spPr>
      </p:pic>
      <p:sp>
        <p:nvSpPr>
          <p:cNvPr id="4" name="Subtitle 2"/>
          <p:cNvSpPr txBox="1">
            <a:spLocks/>
          </p:cNvSpPr>
          <p:nvPr/>
        </p:nvSpPr>
        <p:spPr>
          <a:xfrm>
            <a:off x="457200" y="133350"/>
            <a:ext cx="6096000" cy="685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000" b="1" dirty="0" smtClean="0">
                <a:solidFill>
                  <a:schemeClr val="bg1"/>
                </a:solidFill>
                <a:latin typeface="UlusalOkul.Com Çizgili" pitchFamily="2" charset="0"/>
              </a:rPr>
              <a:t>Seatwork/Homework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UlusalOkul.Com Çizgili" pitchFamily="2" charset="0"/>
            </a:endParaRPr>
          </a:p>
        </p:txBody>
      </p:sp>
      <p:sp>
        <p:nvSpPr>
          <p:cNvPr id="5" name="Oval Callout 4"/>
          <p:cNvSpPr/>
          <p:nvPr/>
        </p:nvSpPr>
        <p:spPr>
          <a:xfrm>
            <a:off x="1828800" y="2800350"/>
            <a:ext cx="990600" cy="533400"/>
          </a:xfrm>
          <a:prstGeom prst="wedgeEllipseCallout">
            <a:avLst>
              <a:gd name="adj1" fmla="val -62706"/>
              <a:gd name="adj2" fmla="val 43045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cap="all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Comic Sans MS" pitchFamily="66" charset="0"/>
              </a:rPr>
              <a:t>hEh</a:t>
            </a:r>
            <a:r>
              <a:rPr lang="en-US" sz="1600" cap="all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mic Sans MS" pitchFamily="66" charset="0"/>
              </a:rPr>
              <a:t>!</a:t>
            </a:r>
          </a:p>
        </p:txBody>
      </p:sp>
      <p:sp>
        <p:nvSpPr>
          <p:cNvPr id="8" name="Rectangle 7"/>
          <p:cNvSpPr/>
          <p:nvPr/>
        </p:nvSpPr>
        <p:spPr>
          <a:xfrm>
            <a:off x="3124200" y="2266950"/>
            <a:ext cx="548639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2400" kern="0" dirty="0" smtClean="0">
                <a:solidFill>
                  <a:schemeClr val="bg1"/>
                </a:solidFill>
              </a:rPr>
              <a:t>Following all five steps of the Writing Process, you will compose an essay using one of the titles from slide </a:t>
            </a:r>
            <a:r>
              <a:rPr lang="en-US" sz="2400" kern="0" dirty="0" smtClean="0">
                <a:solidFill>
                  <a:schemeClr val="bg1"/>
                </a:solidFill>
              </a:rPr>
              <a:t>#9. </a:t>
            </a:r>
            <a:endParaRPr lang="en-US" sz="2400" kern="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forms.hmhco.com/templates-1.0/images/writesource/write-source-logo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4248150"/>
            <a:ext cx="2209800" cy="476250"/>
          </a:xfrm>
          <a:prstGeom prst="rect">
            <a:avLst/>
          </a:prstGeom>
          <a:noFill/>
        </p:spPr>
      </p:pic>
      <p:sp>
        <p:nvSpPr>
          <p:cNvPr id="3" name="Text Box 12"/>
          <p:cNvSpPr txBox="1">
            <a:spLocks noChangeArrowheads="1"/>
          </p:cNvSpPr>
          <p:nvPr/>
        </p:nvSpPr>
        <p:spPr bwMode="auto">
          <a:xfrm>
            <a:off x="5943600" y="4248150"/>
            <a:ext cx="2743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ea typeface="+mn-ea"/>
                <a:cs typeface="+mn-cs"/>
              </a:rPr>
              <a:t>Jim Soto </a:t>
            </a:r>
            <a:r>
              <a:rPr kumimoji="0" lang="en-US" sz="240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ea typeface="+mn-ea"/>
                <a:cs typeface="Times New Roman" pitchFamily="18" charset="0"/>
              </a:rPr>
              <a:t>© </a:t>
            </a:r>
            <a:r>
              <a:rPr kumimoji="0" lang="en-US" sz="240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ea typeface="+mn-ea"/>
                <a:cs typeface="Times New Roman" pitchFamily="18" charset="0"/>
              </a:rPr>
              <a:t>2015</a:t>
            </a:r>
            <a:endParaRPr kumimoji="0" lang="en-US" sz="240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ea typeface="+mn-ea"/>
              <a:cs typeface="Times New Roman" pitchFamily="18" charset="0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457200" y="133350"/>
            <a:ext cx="6934200" cy="685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000" b="1" noProof="0" dirty="0" smtClean="0">
                <a:solidFill>
                  <a:schemeClr val="bg1"/>
                </a:solidFill>
                <a:latin typeface="UlusalOkul.Com Çizgili" pitchFamily="2" charset="0"/>
              </a:rPr>
              <a:t>Next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UlusalOkul.Com Çizgili" pitchFamily="2" charset="0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457200" y="2190750"/>
            <a:ext cx="6019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400" b="1" dirty="0" smtClean="0">
                <a:solidFill>
                  <a:schemeClr val="bg1"/>
                </a:solidFill>
                <a:latin typeface="UlusalOkul.Com Çizgili" pitchFamily="2" charset="0"/>
              </a:rPr>
              <a:t>Writing an Expository Paragraph: Comparing Two Things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UlusalOkul.Com Çizgili" pitchFamily="2" charset="0"/>
            </a:endParaRPr>
          </a:p>
        </p:txBody>
      </p:sp>
      <p:pic>
        <p:nvPicPr>
          <p:cNvPr id="2050" name="Picture 2" descr="http://www.pppst.com/facs_feelings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77000" y="1523578"/>
            <a:ext cx="1828800" cy="251968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2"/>
          <p:cNvSpPr txBox="1">
            <a:spLocks/>
          </p:cNvSpPr>
          <p:nvPr/>
        </p:nvSpPr>
        <p:spPr>
          <a:xfrm>
            <a:off x="457200" y="133350"/>
            <a:ext cx="6096000" cy="685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000" b="1" dirty="0" smtClean="0">
                <a:solidFill>
                  <a:schemeClr val="bg1"/>
                </a:solidFill>
                <a:latin typeface="UlusalOkul.Com Çizgili" pitchFamily="2" charset="0"/>
              </a:rPr>
              <a:t>Lesson Objective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UlusalOkul.Com Çizgili" pitchFamily="2" charset="0"/>
            </a:endParaRPr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457200" y="1733550"/>
            <a:ext cx="5334000" cy="2971800"/>
          </a:xfrm>
        </p:spPr>
        <p:txBody>
          <a:bodyPr>
            <a:noAutofit/>
          </a:bodyPr>
          <a:lstStyle/>
          <a:p>
            <a:pPr algn="l">
              <a:buFont typeface="Wingdings" pitchFamily="2" charset="2"/>
              <a:buChar char="Ø"/>
            </a:pPr>
            <a:r>
              <a:rPr lang="en-US" sz="2400" dirty="0" smtClean="0">
                <a:solidFill>
                  <a:schemeClr val="bg1"/>
                </a:solidFill>
              </a:rPr>
              <a:t>Understanding personal narratives</a:t>
            </a:r>
          </a:p>
          <a:p>
            <a:pPr algn="l">
              <a:buFont typeface="Wingdings" pitchFamily="2" charset="2"/>
              <a:buChar char="Ø"/>
            </a:pPr>
            <a:r>
              <a:rPr lang="en-US" sz="2400" dirty="0" smtClean="0">
                <a:solidFill>
                  <a:schemeClr val="bg1"/>
                </a:solidFill>
              </a:rPr>
              <a:t>Understanding  the content and form of personal narratives</a:t>
            </a:r>
          </a:p>
          <a:p>
            <a:pPr algn="l">
              <a:buFont typeface="Wingdings" pitchFamily="2" charset="2"/>
              <a:buChar char="Ø"/>
            </a:pPr>
            <a:r>
              <a:rPr lang="en-US" sz="2400" dirty="0" smtClean="0">
                <a:solidFill>
                  <a:schemeClr val="bg1"/>
                </a:solidFill>
              </a:rPr>
              <a:t>Planning, drafting, revising, editing, and publishing personal narratives</a:t>
            </a:r>
          </a:p>
          <a:p>
            <a:pPr algn="l"/>
            <a:endParaRPr lang="en-US" sz="2400" dirty="0" smtClean="0">
              <a:solidFill>
                <a:schemeClr val="bg1"/>
              </a:solidFill>
            </a:endParaRPr>
          </a:p>
          <a:p>
            <a:pPr algn="l"/>
            <a:r>
              <a:rPr lang="en-US" sz="2400" dirty="0" smtClean="0">
                <a:solidFill>
                  <a:schemeClr val="bg1"/>
                </a:solidFill>
              </a:rPr>
              <a:t>Pages 113-129</a:t>
            </a:r>
          </a:p>
          <a:p>
            <a:pPr algn="l">
              <a:buFont typeface="Wingdings" pitchFamily="2" charset="2"/>
              <a:buChar char="Ø"/>
            </a:pPr>
            <a:endParaRPr lang="en-US" sz="2400" dirty="0">
              <a:solidFill>
                <a:schemeClr val="bg1"/>
              </a:solidFill>
            </a:endParaRPr>
          </a:p>
        </p:txBody>
      </p:sp>
      <p:pic>
        <p:nvPicPr>
          <p:cNvPr id="9" name="Picture 6" descr="http://images.clipartpanda.com/light-bulb-clip-art-png-light_bulb_2.pn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58000" y="1733550"/>
            <a:ext cx="1653778" cy="2860590"/>
          </a:xfrm>
          <a:prstGeom prst="rect">
            <a:avLst/>
          </a:prstGeom>
          <a:noFill/>
          <a:effectLst>
            <a:softEdge rad="12700"/>
          </a:effec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2"/>
          <p:cNvSpPr txBox="1">
            <a:spLocks/>
          </p:cNvSpPr>
          <p:nvPr/>
        </p:nvSpPr>
        <p:spPr>
          <a:xfrm>
            <a:off x="457200" y="133350"/>
            <a:ext cx="6096000" cy="685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000" b="1" dirty="0" smtClean="0">
                <a:solidFill>
                  <a:schemeClr val="bg1"/>
                </a:solidFill>
                <a:latin typeface="UlusalOkul.Com Çizgili" pitchFamily="2" charset="0"/>
              </a:rPr>
              <a:t>Sharing an Experience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UlusalOkul.Com Çizgili" pitchFamily="2" charset="0"/>
            </a:endParaRPr>
          </a:p>
        </p:txBody>
      </p:sp>
      <p:sp>
        <p:nvSpPr>
          <p:cNvPr id="3" name="Subtitle 2"/>
          <p:cNvSpPr txBox="1">
            <a:spLocks/>
          </p:cNvSpPr>
          <p:nvPr/>
        </p:nvSpPr>
        <p:spPr>
          <a:xfrm>
            <a:off x="457200" y="1733550"/>
            <a:ext cx="5257800" cy="2438400"/>
          </a:xfrm>
          <a:prstGeom prst="rect">
            <a:avLst/>
          </a:prstGeom>
        </p:spPr>
        <p:txBody>
          <a:bodyPr>
            <a:noAutofit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 personal narrative is a story about yourself. It tells about: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+mn-lt"/>
                <a:ea typeface="+mn-ea"/>
                <a:cs typeface="+mn-cs"/>
              </a:rPr>
              <a:t>what you did,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+mn-lt"/>
                <a:ea typeface="+mn-ea"/>
                <a:cs typeface="+mn-cs"/>
              </a:rPr>
              <a:t>what happened to you, and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+mn-lt"/>
                <a:ea typeface="+mn-ea"/>
                <a:cs typeface="+mn-cs"/>
              </a:rPr>
              <a:t>what you learned from the experience.</a:t>
            </a:r>
          </a:p>
        </p:txBody>
      </p:sp>
      <p:pic>
        <p:nvPicPr>
          <p:cNvPr id="1026" name="Picture 2" descr="F:\PROFESIONAL\7TH WRITING SMART ROOM KIT 2015-2016\Phillip Martin Clip Art\sports_soccer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1" y="1123950"/>
            <a:ext cx="2867456" cy="365760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/>
        </p:nvSpPr>
        <p:spPr>
          <a:xfrm>
            <a:off x="457200" y="133350"/>
            <a:ext cx="6705600" cy="685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000" b="1" noProof="0" dirty="0" smtClean="0">
                <a:solidFill>
                  <a:schemeClr val="bg1"/>
                </a:solidFill>
                <a:latin typeface="UlusalOkul.Com Çizgili" pitchFamily="2" charset="0"/>
              </a:rPr>
              <a:t>Keep the Flow, Baby...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UlusalOkul.Com Çizgili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57200" y="1733550"/>
            <a:ext cx="8229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You began composing a narrative about an experience that taught you something in the last lesson. You’ll continue revising, editing, and publishing this essay to turn in soon.</a:t>
            </a:r>
            <a:endParaRPr lang="en-US" sz="2400" dirty="0" smtClean="0">
              <a:solidFill>
                <a:schemeClr val="bg1"/>
              </a:solidFill>
              <a:effectLst>
                <a:glow rad="139700">
                  <a:schemeClr val="accent4">
                    <a:satMod val="175000"/>
                    <a:alpha val="40000"/>
                  </a:schemeClr>
                </a:glow>
              </a:effectLst>
            </a:endParaRPr>
          </a:p>
        </p:txBody>
      </p:sp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95601" y="3160066"/>
            <a:ext cx="3352800" cy="1743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2"/>
          <p:cNvSpPr txBox="1">
            <a:spLocks/>
          </p:cNvSpPr>
          <p:nvPr/>
        </p:nvSpPr>
        <p:spPr>
          <a:xfrm>
            <a:off x="457200" y="133350"/>
            <a:ext cx="6705600" cy="685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000" b="1" noProof="0" dirty="0" smtClean="0">
                <a:solidFill>
                  <a:schemeClr val="bg1"/>
                </a:solidFill>
                <a:latin typeface="UlusalOkul.Com Çizgili" pitchFamily="2" charset="0"/>
              </a:rPr>
              <a:t>Keep the Flow, Baby...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UlusalOkul.Com Çizgili" pitchFamily="2" charset="0"/>
            </a:endParaRPr>
          </a:p>
        </p:txBody>
      </p:sp>
      <p:sp>
        <p:nvSpPr>
          <p:cNvPr id="3" name="Subtitle 2"/>
          <p:cNvSpPr txBox="1">
            <a:spLocks/>
          </p:cNvSpPr>
          <p:nvPr/>
        </p:nvSpPr>
        <p:spPr>
          <a:xfrm>
            <a:off x="457200" y="1733550"/>
            <a:ext cx="8229600" cy="2667000"/>
          </a:xfrm>
          <a:prstGeom prst="rect">
            <a:avLst/>
          </a:prstGeom>
        </p:spPr>
        <p:txBody>
          <a:bodyPr>
            <a:noAutofit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When revising: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+mn-lt"/>
                <a:ea typeface="+mn-ea"/>
                <a:cs typeface="+mn-cs"/>
              </a:rPr>
              <a:t>begin your narrative the best way possible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lang="en-US" sz="2400" dirty="0" smtClean="0">
                <a:solidFill>
                  <a:schemeClr val="bg1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make sure the order of events is correct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>
                <a:glow rad="139700">
                  <a:schemeClr val="accent6">
                    <a:satMod val="175000"/>
                    <a:alpha val="40000"/>
                  </a:schemeClr>
                </a:glo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+mn-lt"/>
                <a:ea typeface="+mn-ea"/>
                <a:cs typeface="+mn-cs"/>
              </a:rPr>
              <a:t>use a variety of sensory details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lang="en-US" sz="2400" dirty="0" smtClean="0">
                <a:solidFill>
                  <a:schemeClr val="bg1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“show” instead of “tell”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lang="en-US" sz="2400" dirty="0" smtClean="0">
                <a:solidFill>
                  <a:schemeClr val="bg1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make sure your voice can be heard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lang="en-US" sz="2400" dirty="0" smtClean="0">
                <a:solidFill>
                  <a:schemeClr val="bg1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finish your narrative in a satisfying way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2400" dirty="0" smtClean="0">
              <a:solidFill>
                <a:schemeClr val="bg1"/>
              </a:solidFill>
              <a:effectLst>
                <a:glow rad="139700">
                  <a:schemeClr val="accent6">
                    <a:satMod val="175000"/>
                    <a:alpha val="40000"/>
                  </a:schemeClr>
                </a:glow>
              </a:effectLst>
            </a:endParaRPr>
          </a:p>
        </p:txBody>
      </p:sp>
    </p:spTree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2"/>
          <p:cNvSpPr txBox="1">
            <a:spLocks/>
          </p:cNvSpPr>
          <p:nvPr/>
        </p:nvSpPr>
        <p:spPr>
          <a:xfrm>
            <a:off x="457200" y="133350"/>
            <a:ext cx="6705600" cy="685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000" b="1" noProof="0" dirty="0" smtClean="0">
                <a:solidFill>
                  <a:schemeClr val="bg1"/>
                </a:solidFill>
                <a:latin typeface="UlusalOkul.Com Çizgili" pitchFamily="2" charset="0"/>
              </a:rPr>
              <a:t>Keep the Flow, Baby...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UlusalOkul.Com Çizgili" pitchFamily="2" charset="0"/>
            </a:endParaRPr>
          </a:p>
        </p:txBody>
      </p:sp>
      <p:sp>
        <p:nvSpPr>
          <p:cNvPr id="3" name="Subtitle 2"/>
          <p:cNvSpPr txBox="1">
            <a:spLocks/>
          </p:cNvSpPr>
          <p:nvPr/>
        </p:nvSpPr>
        <p:spPr>
          <a:xfrm>
            <a:off x="457200" y="1733550"/>
            <a:ext cx="8229600" cy="2667000"/>
          </a:xfrm>
          <a:prstGeom prst="rect">
            <a:avLst/>
          </a:prstGeom>
        </p:spPr>
        <p:txBody>
          <a:bodyPr>
            <a:noAutofit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When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editing ask yourself if you: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+mn-lt"/>
                <a:ea typeface="+mn-ea"/>
                <a:cs typeface="+mn-cs"/>
              </a:rPr>
              <a:t>punctuated your dialogue correctly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+mn-lt"/>
                <a:ea typeface="+mn-ea"/>
                <a:cs typeface="+mn-cs"/>
              </a:rPr>
              <a:t>punctuated equal adjectives correctly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lang="en-US" sz="2400" dirty="0" smtClean="0">
                <a:solidFill>
                  <a:schemeClr val="bg1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spelled the words correctly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>
                <a:glow rad="139700">
                  <a:schemeClr val="accent6">
                    <a:satMod val="175000"/>
                    <a:alpha val="40000"/>
                  </a:schemeClr>
                </a:glo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2"/>
          <p:cNvSpPr txBox="1">
            <a:spLocks/>
          </p:cNvSpPr>
          <p:nvPr/>
        </p:nvSpPr>
        <p:spPr>
          <a:xfrm>
            <a:off x="457200" y="133350"/>
            <a:ext cx="6705600" cy="685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000" b="1" noProof="0" dirty="0" smtClean="0">
                <a:solidFill>
                  <a:schemeClr val="bg1"/>
                </a:solidFill>
                <a:latin typeface="UlusalOkul.Com Çizgili" pitchFamily="2" charset="0"/>
              </a:rPr>
              <a:t>Keep the Flow, Baby...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UlusalOkul.Com Çizgili" pitchFamily="2" charset="0"/>
            </a:endParaRPr>
          </a:p>
        </p:txBody>
      </p:sp>
      <p:sp>
        <p:nvSpPr>
          <p:cNvPr id="3" name="Subtitle 2"/>
          <p:cNvSpPr txBox="1">
            <a:spLocks/>
          </p:cNvSpPr>
          <p:nvPr/>
        </p:nvSpPr>
        <p:spPr>
          <a:xfrm>
            <a:off x="457200" y="1733550"/>
            <a:ext cx="8229600" cy="2667000"/>
          </a:xfrm>
          <a:prstGeom prst="rect">
            <a:avLst/>
          </a:prstGeom>
        </p:spPr>
        <p:txBody>
          <a:bodyPr>
            <a:noAutofit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When you publish: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+mn-lt"/>
                <a:ea typeface="+mn-ea"/>
                <a:cs typeface="+mn-cs"/>
              </a:rPr>
              <a:t>use clear neat hand writing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lang="en-US" sz="2400" dirty="0" smtClean="0">
                <a:solidFill>
                  <a:schemeClr val="bg1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write your name in the upper left corner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+mn-lt"/>
                <a:ea typeface="+mn-ea"/>
                <a:cs typeface="+mn-cs"/>
              </a:rPr>
              <a:t>indent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+mn-lt"/>
                <a:ea typeface="+mn-ea"/>
                <a:cs typeface="+mn-cs"/>
              </a:rPr>
              <a:t> all paragraphs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>
                <a:glow rad="139700">
                  <a:schemeClr val="accent6">
                    <a:satMod val="175000"/>
                    <a:alpha val="40000"/>
                  </a:schemeClr>
                </a:glo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2"/>
          <p:cNvSpPr txBox="1">
            <a:spLocks/>
          </p:cNvSpPr>
          <p:nvPr/>
        </p:nvSpPr>
        <p:spPr>
          <a:xfrm>
            <a:off x="457200" y="133350"/>
            <a:ext cx="6705600" cy="685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000" b="1" noProof="0" dirty="0" smtClean="0">
                <a:solidFill>
                  <a:schemeClr val="bg1"/>
                </a:solidFill>
                <a:latin typeface="UlusalOkul.Com Çizgili" pitchFamily="2" charset="0"/>
              </a:rPr>
              <a:t>Keep the Flow, Baby...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UlusalOkul.Com Çizgili" pitchFamily="2" charset="0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4114800" y="2038350"/>
            <a:ext cx="4572000" cy="2590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 algn="r">
              <a:spcBef>
                <a:spcPct val="20000"/>
              </a:spcBef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Continue reading </a:t>
            </a:r>
            <a:r>
              <a:rPr lang="en-US" sz="2400" dirty="0" smtClean="0">
                <a:solidFill>
                  <a:schemeClr val="bg1"/>
                </a:solidFill>
              </a:rPr>
              <a:t>and completing the assessment activities in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pgs. 113-129 to get advice on writing your narrative. The activities can be found at the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bottom of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pages 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(114-124, 125-127). You will share the results with the class later.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4100" name="Picture 4" descr="http://occupations.phillipmartin.info/magician_003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399" y="1657350"/>
            <a:ext cx="4136829" cy="3209088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2"/>
          <p:cNvSpPr txBox="1">
            <a:spLocks/>
          </p:cNvSpPr>
          <p:nvPr/>
        </p:nvSpPr>
        <p:spPr>
          <a:xfrm>
            <a:off x="457200" y="133350"/>
            <a:ext cx="6705600" cy="685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000" b="1" noProof="0" dirty="0" smtClean="0">
                <a:solidFill>
                  <a:schemeClr val="bg1"/>
                </a:solidFill>
                <a:latin typeface="UlusalOkul.Com Çizgili" pitchFamily="2" charset="0"/>
              </a:rPr>
              <a:t>Choose a Theme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UlusalOkul.Com Çizgili" pitchFamily="2" charset="0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457200" y="1733550"/>
            <a:ext cx="8229600" cy="3048000"/>
          </a:xfrm>
          <a:prstGeom prst="rect">
            <a:avLst/>
          </a:prstGeom>
        </p:spPr>
        <p:txBody>
          <a:bodyPr>
            <a:noAutofit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Share an experience where you learned something about: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+mn-lt"/>
                <a:ea typeface="+mn-ea"/>
                <a:cs typeface="+mn-cs"/>
              </a:rPr>
              <a:t>how much you need to “grow”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2400" dirty="0" smtClean="0">
                <a:solidFill>
                  <a:schemeClr val="bg1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how much you are loved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+mn-lt"/>
                <a:ea typeface="+mn-ea"/>
                <a:cs typeface="+mn-cs"/>
              </a:rPr>
              <a:t>how much you have (compared to other less fortunate people)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2400" dirty="0" smtClean="0">
                <a:solidFill>
                  <a:schemeClr val="bg1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the importance of things you </a:t>
            </a:r>
            <a:r>
              <a:rPr lang="en-US" sz="2400" dirty="0" err="1" smtClean="0">
                <a:solidFill>
                  <a:schemeClr val="bg1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didn’think</a:t>
            </a:r>
            <a:r>
              <a:rPr lang="en-US" sz="2400" dirty="0" smtClean="0">
                <a:solidFill>
                  <a:schemeClr val="bg1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 were important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+mn-lt"/>
                <a:ea typeface="+mn-ea"/>
                <a:cs typeface="+mn-cs"/>
              </a:rPr>
              <a:t>the triviality of things you considered important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>
                <a:glow rad="139700">
                  <a:schemeClr val="accent6">
                    <a:satMod val="175000"/>
                    <a:alpha val="40000"/>
                  </a:schemeClr>
                </a:glo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794</TotalTime>
  <Words>350</Words>
  <Application>Microsoft Office PowerPoint</Application>
  <PresentationFormat>On-screen Show (16:9)</PresentationFormat>
  <Paragraphs>49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Froebles</dc:creator>
  <cp:lastModifiedBy>Froebel Bilingual</cp:lastModifiedBy>
  <cp:revision>160</cp:revision>
  <dcterms:created xsi:type="dcterms:W3CDTF">2014-07-21T19:21:28Z</dcterms:created>
  <dcterms:modified xsi:type="dcterms:W3CDTF">2015-11-03T12:10:59Z</dcterms:modified>
</cp:coreProperties>
</file>