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72" r:id="rId6"/>
    <p:sldId id="274" r:id="rId7"/>
    <p:sldId id="273" r:id="rId8"/>
    <p:sldId id="270" r:id="rId9"/>
    <p:sldId id="271" r:id="rId10"/>
    <p:sldId id="268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804" y="-18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2057400" cy="365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1450"/>
            <a:ext cx="6019800" cy="365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B1810-591C-4CEE-A8F5-FC810F52E8CF}" type="datetimeFigureOut">
              <a:rPr lang="en-US" smtClean="0"/>
              <a:pPr/>
              <a:t>9/26/2020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AD38C-9114-4629-BA1C-C5500E255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nTxkN7UYJ2A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lCGDkioMS80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2000"/>
          </a:blip>
          <a:srcRect t="4074" b="555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15" name="Picture 2" descr="Related image"/>
          <p:cNvPicPr>
            <a:picLocks noChangeAspect="1" noChangeArrowheads="1"/>
          </p:cNvPicPr>
          <p:nvPr/>
        </p:nvPicPr>
        <p:blipFill rotWithShape="1">
          <a:blip r:embed="rId3" cstate="print">
            <a:lum contrast="6000"/>
          </a:blip>
          <a:srcRect t="4074" r="30000" b="5556"/>
          <a:stretch/>
        </p:blipFill>
        <p:spPr bwMode="auto">
          <a:xfrm>
            <a:off x="0" y="0"/>
            <a:ext cx="6400800" cy="5143500"/>
          </a:xfrm>
          <a:prstGeom prst="rect">
            <a:avLst/>
          </a:prstGeom>
          <a:noFill/>
        </p:spPr>
      </p:pic>
      <p:pic>
        <p:nvPicPr>
          <p:cNvPr id="16" name="Picture 2" descr="Related image"/>
          <p:cNvPicPr>
            <a:picLocks noChangeAspect="1" noChangeArrowheads="1"/>
          </p:cNvPicPr>
          <p:nvPr/>
        </p:nvPicPr>
        <p:blipFill rotWithShape="1">
          <a:blip r:embed="rId4" cstate="print"/>
          <a:srcRect t="4074" r="70054" b="5556"/>
          <a:stretch/>
        </p:blipFill>
        <p:spPr bwMode="auto">
          <a:xfrm>
            <a:off x="4916" y="0"/>
            <a:ext cx="2738284" cy="5143500"/>
          </a:xfrm>
          <a:prstGeom prst="rect">
            <a:avLst/>
          </a:prstGeom>
          <a:noFill/>
        </p:spPr>
      </p:pic>
      <p:pic>
        <p:nvPicPr>
          <p:cNvPr id="1026" name="Picture 2" descr="C:\Users\Jim\Desktop\Picture1.png"/>
          <p:cNvPicPr>
            <a:picLocks noChangeAspect="1" noChangeArrowheads="1"/>
          </p:cNvPicPr>
          <p:nvPr/>
        </p:nvPicPr>
        <p:blipFill>
          <a:blip r:embed="rId5" cstate="print"/>
          <a:srcRect l="3275"/>
          <a:stretch>
            <a:fillRect/>
          </a:stretch>
        </p:blipFill>
        <p:spPr bwMode="auto">
          <a:xfrm>
            <a:off x="0" y="133350"/>
            <a:ext cx="9144000" cy="50101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En la próxima lección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172200" y="4095750"/>
            <a:ext cx="2438400" cy="590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en-US" sz="2000" dirty="0" smtClean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slon Antique" pitchFamily="18" charset="0"/>
              </a:rPr>
              <a:t>Jim Soto © 2019</a:t>
            </a:r>
          </a:p>
        </p:txBody>
      </p:sp>
      <p:pic>
        <p:nvPicPr>
          <p:cNvPr id="2050" name="Picture 2" descr="C:\Users\Jim\Desktop\Picture2.pn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828800" y="1428750"/>
            <a:ext cx="5546725" cy="24622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971550"/>
            <a:ext cx="9144000" cy="170216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R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BIRTH OF A HERO" pitchFamily="2" charset="0"/>
                <a:ea typeface="+mj-ea"/>
                <a:cs typeface="+mj-cs"/>
              </a:rPr>
              <a:t>Unidad 2 : Dos Mundos Hacen Historia</a:t>
            </a:r>
            <a:endParaRPr kumimoji="0" lang="es-PR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266951"/>
            <a:ext cx="91440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kumimoji="0" lang="es-P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</a:rPr>
              <a:t>Cap. 4 : </a:t>
            </a:r>
            <a:r>
              <a:rPr lang="es-ES" sz="3200" b="1" dirty="0" smtClean="0">
                <a:latin typeface="BIRTH OF A HERO" pitchFamily="2" charset="0"/>
              </a:rPr>
              <a:t>Los Primeros Habitantes de Boriquen</a:t>
            </a:r>
            <a:endParaRPr kumimoji="0" lang="es-P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810000" y="2952750"/>
            <a:ext cx="1457022" cy="165762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IRTH OF A HERO" pitchFamily="2" charset="0"/>
                <a:ea typeface="+mj-ea"/>
                <a:cs typeface="+mj-cs"/>
              </a:rPr>
              <a:t>Para aprender…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48965" y="1502815"/>
            <a:ext cx="5799435" cy="286321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700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Trebuchet MS"/>
              </a:rPr>
              <a:t>¿</a:t>
            </a:r>
            <a:r>
              <a:rPr lang="es-ES" sz="2400" dirty="0" smtClean="0">
                <a:latin typeface="Caslon Antique" panose="02027200000000000000" pitchFamily="18" charset="0"/>
              </a:rPr>
              <a:t>C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mo ordenaron los tainos su sociedad?</a:t>
            </a:r>
            <a:endParaRPr lang="es-ES" sz="2400" dirty="0"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endParaRPr lang="es-ES" sz="2400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  <a:p>
            <a:pPr>
              <a:lnSpc>
                <a:spcPct val="150000"/>
              </a:lnSpc>
            </a:pPr>
            <a:r>
              <a:rPr lang="es-ES" sz="24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Caslon Antique" panose="02027200000000000000" pitchFamily="18" charset="0"/>
              </a:rPr>
              <a:t>Paginas 68-71</a:t>
            </a:r>
            <a:endParaRPr lang="en-US" sz="2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aslon Antique" panose="02027200000000000000" pitchFamily="18" charset="0"/>
            </a:endParaRPr>
          </a:p>
        </p:txBody>
      </p:sp>
      <p:pic>
        <p:nvPicPr>
          <p:cNvPr id="1026" name="Picture 2" descr="Image result for bohios tainos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73314"/>
            <a:ext cx="3067050" cy="32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6433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>
                <a:latin typeface="BIRTH OF A HERO" pitchFamily="2" charset="0"/>
              </a:rPr>
              <a:t>Términos que debes aprender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62000" y="1311934"/>
            <a:ext cx="3657600" cy="3276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Etnohistoria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Cacicazgo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err="1" smtClean="0">
                <a:latin typeface="Caslon Antique" pitchFamily="18" charset="0"/>
              </a:rPr>
              <a:t>Yucayeque</a:t>
            </a:r>
            <a:endParaRPr lang="es-ES" sz="2400" dirty="0" smtClean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Estructura social taina</a:t>
            </a:r>
          </a:p>
          <a:p>
            <a:pPr lvl="3">
              <a:buFont typeface="Calibri" pitchFamily="34" charset="0"/>
              <a:buChar char="◦"/>
            </a:pPr>
            <a:r>
              <a:rPr lang="es-ES" sz="2200" dirty="0" smtClean="0">
                <a:latin typeface="Caslon Antique" pitchFamily="18" charset="0"/>
              </a:rPr>
              <a:t>cacique</a:t>
            </a:r>
          </a:p>
          <a:p>
            <a:pPr lvl="3">
              <a:buFont typeface="Calibri" pitchFamily="34" charset="0"/>
              <a:buChar char="◦"/>
            </a:pPr>
            <a:r>
              <a:rPr lang="es-ES" sz="2200" dirty="0" err="1" smtClean="0">
                <a:latin typeface="Caslon Antique" pitchFamily="18" charset="0"/>
              </a:rPr>
              <a:t>nitaino</a:t>
            </a:r>
            <a:endParaRPr lang="es-ES" sz="2200" dirty="0" smtClean="0">
              <a:latin typeface="Caslon Antique" pitchFamily="18" charset="0"/>
            </a:endParaRPr>
          </a:p>
          <a:p>
            <a:pPr lvl="3">
              <a:buFont typeface="Calibri" pitchFamily="34" charset="0"/>
              <a:buChar char="◦"/>
            </a:pPr>
            <a:r>
              <a:rPr lang="es-ES" sz="2200" dirty="0" err="1" smtClean="0">
                <a:latin typeface="Caslon Antique" pitchFamily="18" charset="0"/>
              </a:rPr>
              <a:t>behique</a:t>
            </a:r>
            <a:endParaRPr lang="es-ES" sz="2200" dirty="0" smtClean="0">
              <a:latin typeface="Caslon Antique" pitchFamily="18" charset="0"/>
            </a:endParaRPr>
          </a:p>
          <a:p>
            <a:pPr lvl="3">
              <a:buFont typeface="Calibri" pitchFamily="34" charset="0"/>
              <a:buChar char="◦"/>
            </a:pPr>
            <a:r>
              <a:rPr lang="es-ES" sz="2200" dirty="0" err="1" smtClean="0">
                <a:latin typeface="Caslon Antique" pitchFamily="18" charset="0"/>
              </a:rPr>
              <a:t>naboria</a:t>
            </a:r>
            <a:endParaRPr lang="es-ES" sz="2200" dirty="0" smtClean="0">
              <a:latin typeface="Caslon Antique" pitchFamily="18" charset="0"/>
            </a:endParaRP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495800" y="1352550"/>
            <a:ext cx="3657600" cy="32004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Sementeras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Caney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Guan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n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Cohoba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Areito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r>
              <a:rPr lang="es-ES" sz="2400" dirty="0" smtClean="0">
                <a:latin typeface="Caslon Antique" pitchFamily="18" charset="0"/>
              </a:rPr>
              <a:t>bateyes</a:t>
            </a:r>
          </a:p>
          <a:p>
            <a:pPr>
              <a:lnSpc>
                <a:spcPts val="3800"/>
              </a:lnSpc>
              <a:buFont typeface="Arial" pitchFamily="34" charset="0"/>
              <a:buChar char="•"/>
            </a:pPr>
            <a:endParaRPr lang="es-ES" sz="2400" dirty="0" smtClean="0">
              <a:latin typeface="Caslon Antique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Tainos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81150"/>
            <a:ext cx="8458199" cy="2971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spcBef>
                <a:spcPct val="20000"/>
              </a:spcBef>
            </a:pPr>
            <a:r>
              <a:rPr lang="es-ES" sz="2400" dirty="0" smtClean="0">
                <a:latin typeface="Caslon Antique" pitchFamily="18" charset="0"/>
              </a:rPr>
              <a:t>Tainos, fueron descendientes de los Arahuacos que en la momento de la era de Crist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bal Col</a:t>
            </a:r>
            <a:r>
              <a:rPr lang="es-ES" sz="2000" dirty="0" smtClean="0">
                <a:latin typeface="Caslon Antique" pitchFamily="18" charset="0"/>
              </a:rPr>
              <a:t>ó</a:t>
            </a:r>
            <a:r>
              <a:rPr lang="es-ES" sz="2400" dirty="0" smtClean="0">
                <a:latin typeface="Caslon Antique" pitchFamily="18" charset="0"/>
              </a:rPr>
              <a:t>n habitaban lo que ahora son Cuba, Jamaica, La Espa</a:t>
            </a:r>
            <a:r>
              <a:rPr lang="es-ES" sz="2000" dirty="0" smtClean="0">
                <a:latin typeface="Caslon Antique" pitchFamily="18" charset="0"/>
              </a:rPr>
              <a:t>ñ</a:t>
            </a:r>
            <a:r>
              <a:rPr lang="es-ES" sz="2400" dirty="0" smtClean="0">
                <a:latin typeface="Caslon Antique" pitchFamily="18" charset="0"/>
              </a:rPr>
              <a:t>ola (Hait</a:t>
            </a:r>
            <a:r>
              <a:rPr lang="es-ES" sz="2000" dirty="0" smtClean="0">
                <a:latin typeface="Caslon Antique" pitchFamily="18" charset="0"/>
              </a:rPr>
              <a:t>í</a:t>
            </a:r>
            <a:r>
              <a:rPr lang="es-ES" sz="2400" dirty="0" smtClean="0">
                <a:latin typeface="Caslon Antique" pitchFamily="18" charset="0"/>
              </a:rPr>
              <a:t> y Rep</a:t>
            </a:r>
            <a:r>
              <a:rPr lang="es-ES" sz="2000" dirty="0" smtClean="0">
                <a:latin typeface="Caslon Antique" pitchFamily="18" charset="0"/>
              </a:rPr>
              <a:t>ú</a:t>
            </a:r>
            <a:r>
              <a:rPr lang="es-ES" sz="2400" dirty="0" smtClean="0">
                <a:latin typeface="Caslon Antique" pitchFamily="18" charset="0"/>
              </a:rPr>
              <a:t>blica Dominicana), Puerto Rico y las Islas Vírgenes.</a:t>
            </a:r>
          </a:p>
        </p:txBody>
      </p:sp>
      <p:pic>
        <p:nvPicPr>
          <p:cNvPr id="6146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FCC0"/>
              </a:clrFrom>
              <a:clrTo>
                <a:srgbClr val="EAFCC0">
                  <a:alpha val="0"/>
                </a:srgbClr>
              </a:clrTo>
            </a:clrChange>
            <a:lum contrast="20000"/>
          </a:blip>
          <a:srcRect/>
          <a:stretch>
            <a:fillRect/>
          </a:stretch>
        </p:blipFill>
        <p:spPr bwMode="auto">
          <a:xfrm>
            <a:off x="2880102" y="2876550"/>
            <a:ext cx="3368298" cy="1874808"/>
          </a:xfrm>
          <a:prstGeom prst="rect">
            <a:avLst/>
          </a:prstGeom>
          <a:noFill/>
          <a:effectLst>
            <a:softEdge rad="12700"/>
          </a:effectLst>
        </p:spPr>
      </p:pic>
      <p:sp>
        <p:nvSpPr>
          <p:cNvPr id="4" name="TextBox 3"/>
          <p:cNvSpPr txBox="1"/>
          <p:nvPr/>
        </p:nvSpPr>
        <p:spPr>
          <a:xfrm rot="515991">
            <a:off x="4359700" y="4457635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accent3">
                    <a:lumMod val="50000"/>
                  </a:schemeClr>
                </a:solidFill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742950"/>
            <a:ext cx="8458199" cy="3810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 La cultura ta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na surgi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 del gran desarrollo social y el amplio crecimiento de la poblaci</a:t>
            </a:r>
            <a:r>
              <a:rPr lang="es-ES" sz="22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 Chicoide - cerámica que se caracteriza por decoraciones incisas y por adornos moldeados.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Le llamaban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 a Cuba.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 Los ta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nos se mov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an en canoa de Puerto Rico (Burunquen) a Cuba a trav</a:t>
            </a:r>
            <a:r>
              <a:rPr lang="es-ES" sz="22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s del canal de La Mona.</a:t>
            </a:r>
          </a:p>
          <a:p>
            <a:pPr lvl="0" algn="ctr">
              <a:spcBef>
                <a:spcPct val="20000"/>
              </a:spcBef>
              <a:buFont typeface="Arial" pitchFamily="34" charset="0"/>
              <a:buChar char="•"/>
            </a:pPr>
            <a:r>
              <a:rPr lang="es-ES" sz="2400" dirty="0" smtClean="0">
                <a:latin typeface="Caslon Antique" panose="02027200000000000000" pitchFamily="18" charset="0"/>
              </a:rPr>
              <a:t>  Los centros culturales del ta</a:t>
            </a:r>
            <a:r>
              <a:rPr lang="es-ES" sz="22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no cl</a:t>
            </a:r>
            <a:r>
              <a:rPr lang="es-ES" sz="22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sico fueron en Puerto Rico y la Espa</a:t>
            </a:r>
            <a:r>
              <a:rPr lang="es-ES" sz="22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ola.</a:t>
            </a:r>
          </a:p>
        </p:txBody>
      </p:sp>
    </p:spTree>
    <p:extLst>
      <p:ext uri="{BB962C8B-B14F-4D97-AF65-F5344CB8AC3E}">
        <p14:creationId xmlns:p14="http://schemas.microsoft.com/office/powerpoint/2010/main" xmlns="" val="12940925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</a:rPr>
              <a:t>Los Caribes</a:t>
            </a:r>
            <a:endParaRPr lang="es-ES" sz="4400" b="1" dirty="0">
              <a:latin typeface="BIRTH OF A HERO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971800" y="1581150"/>
            <a:ext cx="5867399" cy="3200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Los caribes fueron uno de los primeros pueblos americanos que conocieron los europeos. En las cr</a:t>
            </a:r>
            <a:r>
              <a:rPr lang="es-ES" sz="2000" dirty="0" smtClean="0">
                <a:latin typeface="Caslon Antique" panose="02027200000000000000" pitchFamily="18" charset="0"/>
              </a:rPr>
              <a:t>ó</a:t>
            </a:r>
            <a:r>
              <a:rPr lang="es-ES" sz="2400" dirty="0" smtClean="0">
                <a:latin typeface="Caslon Antique" panose="02027200000000000000" pitchFamily="18" charset="0"/>
              </a:rPr>
              <a:t>nicas espa</a:t>
            </a:r>
            <a:r>
              <a:rPr lang="es-ES" sz="2000" dirty="0" smtClean="0">
                <a:latin typeface="Caslon Antique" panose="02027200000000000000" pitchFamily="18" charset="0"/>
              </a:rPr>
              <a:t>ñ</a:t>
            </a:r>
            <a:r>
              <a:rPr lang="es-ES" sz="2400" dirty="0" smtClean="0">
                <a:latin typeface="Caslon Antique" panose="02027200000000000000" pitchFamily="18" charset="0"/>
              </a:rPr>
              <a:t>olas se les contrapone a los ta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nos, presentados como un pueblo pac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fico, mientras que a los caribes se les ve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 como un pueblo belicoso y salvaje que practicaba la </a:t>
            </a:r>
            <a:r>
              <a:rPr lang="es-ES" sz="2400" b="1" dirty="0" smtClean="0">
                <a:latin typeface="Caslon Antique" panose="02027200000000000000" pitchFamily="18" charset="0"/>
              </a:rPr>
              <a:t>antropofagia</a:t>
            </a:r>
            <a:r>
              <a:rPr lang="es-ES" sz="2400" dirty="0" smtClean="0">
                <a:latin typeface="Caslon Antique" panose="02027200000000000000" pitchFamily="18" charset="0"/>
              </a:rPr>
              <a:t>. De hecho, su nombre es el origen del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400" dirty="0" smtClean="0">
                <a:latin typeface="Caslon Antique" panose="02027200000000000000" pitchFamily="18" charset="0"/>
              </a:rPr>
              <a:t>rmino can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bal que describe en varios idiomas europeos la pr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400" dirty="0" smtClean="0">
                <a:latin typeface="Caslon Antique" panose="02027200000000000000" pitchFamily="18" charset="0"/>
              </a:rPr>
              <a:t>ctica de alimentarse con carne humana.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5122" name="Picture 2" descr="Image result for indios carib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40000"/>
          <a:stretch>
            <a:fillRect/>
          </a:stretch>
        </p:blipFill>
        <p:spPr bwMode="auto">
          <a:xfrm>
            <a:off x="533400" y="1657350"/>
            <a:ext cx="2179974" cy="271043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 rot="515991">
            <a:off x="549702" y="4000434"/>
            <a:ext cx="78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spc="-15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lon Antique Italic" pitchFamily="18" charset="0"/>
              </a:rPr>
              <a:t>PULSAR</a:t>
            </a:r>
          </a:p>
        </p:txBody>
      </p:sp>
    </p:spTree>
    <p:extLst>
      <p:ext uri="{BB962C8B-B14F-4D97-AF65-F5344CB8AC3E}">
        <p14:creationId xmlns:p14="http://schemas.microsoft.com/office/powerpoint/2010/main" xmlns="" val="31027886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s-ES" sz="4400" b="1" dirty="0" smtClean="0">
                <a:latin typeface="BIRTH OF A HERO" pitchFamily="2" charset="0"/>
                <a:ea typeface="+mj-ea"/>
                <a:cs typeface="+mj-cs"/>
              </a:rPr>
              <a:t>Es hora de leer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38600" y="2190750"/>
            <a:ext cx="4334554" cy="1981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r">
              <a:spcBef>
                <a:spcPct val="20000"/>
              </a:spcBef>
            </a:pPr>
            <a:r>
              <a:rPr lang="es-ES" sz="2600" dirty="0" smtClean="0">
                <a:latin typeface="Caslon Antique" panose="02027200000000000000" pitchFamily="18" charset="0"/>
              </a:rPr>
              <a:t>Toma 20 minutos para leer y contestar la pregunta inicial y definir los t</a:t>
            </a:r>
            <a:r>
              <a:rPr lang="es-ES" sz="2000" dirty="0" smtClean="0">
                <a:latin typeface="Caslon Antique" panose="02027200000000000000" pitchFamily="18" charset="0"/>
              </a:rPr>
              <a:t>é</a:t>
            </a:r>
            <a:r>
              <a:rPr lang="es-ES" sz="2600" dirty="0" smtClean="0">
                <a:latin typeface="Caslon Antique" panose="02027200000000000000" pitchFamily="18" charset="0"/>
              </a:rPr>
              <a:t>rminos del d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600" dirty="0" smtClean="0">
                <a:latin typeface="Caslon Antique" panose="02027200000000000000" pitchFamily="18" charset="0"/>
              </a:rPr>
              <a:t>a. Prep</a:t>
            </a:r>
            <a:r>
              <a:rPr lang="es-ES" sz="2000" dirty="0" smtClean="0">
                <a:latin typeface="Caslon Antique" panose="02027200000000000000" pitchFamily="18" charset="0"/>
              </a:rPr>
              <a:t>á</a:t>
            </a:r>
            <a:r>
              <a:rPr lang="es-ES" sz="2600" dirty="0" smtClean="0">
                <a:latin typeface="Caslon Antique" panose="02027200000000000000" pitchFamily="18" charset="0"/>
              </a:rPr>
              <a:t>rate para discutir la lectura en clases. Pero eso no es todo…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3076" name="Picture 4" descr="Image result for studying vecto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rcRect t="12015" b="9887"/>
          <a:stretch>
            <a:fillRect/>
          </a:stretch>
        </p:blipFill>
        <p:spPr bwMode="auto">
          <a:xfrm>
            <a:off x="762000" y="1657350"/>
            <a:ext cx="3200400" cy="2663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963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514350"/>
            <a:ext cx="8686799" cy="79758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ct val="0"/>
              </a:spcBef>
            </a:pPr>
            <a:r>
              <a:rPr lang="es-ES" sz="4400" b="1" dirty="0" smtClean="0">
                <a:latin typeface="BIRTH OF A HERO" pitchFamily="2" charset="0"/>
              </a:rPr>
              <a:t>Demuestra lo que sabes</a:t>
            </a:r>
            <a:endParaRPr kumimoji="0" lang="es-ES" sz="4400" b="1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IRTH OF A HERO" pitchFamily="2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2114550"/>
            <a:ext cx="5105400" cy="19812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s-ES" sz="2400" dirty="0" smtClean="0">
                <a:latin typeface="Caslon Antique" panose="02027200000000000000" pitchFamily="18" charset="0"/>
              </a:rPr>
              <a:t>Completa las actividades de assessment de la pagina 71 del libro y la pagina 20 del cuaderno de actividades. Env</a:t>
            </a:r>
            <a:r>
              <a:rPr lang="es-ES" sz="2000" dirty="0" smtClean="0">
                <a:latin typeface="Caslon Antique" panose="02027200000000000000" pitchFamily="18" charset="0"/>
              </a:rPr>
              <a:t>í</a:t>
            </a:r>
            <a:r>
              <a:rPr lang="es-ES" sz="2400" dirty="0" smtClean="0">
                <a:latin typeface="Caslon Antique" panose="02027200000000000000" pitchFamily="18" charset="0"/>
              </a:rPr>
              <a:t>alas al maestro al terminar de la manera estipulada.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slon Antique" panose="02027200000000000000" pitchFamily="18" charset="0"/>
            </a:endParaRPr>
          </a:p>
        </p:txBody>
      </p:sp>
      <p:pic>
        <p:nvPicPr>
          <p:cNvPr id="4" name="Picture 2" descr="Image result for ide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599" y="1344082"/>
            <a:ext cx="2819401" cy="3132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91125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272</Words>
  <Application>Microsoft Office PowerPoint</Application>
  <PresentationFormat>On-screen Show (16:9)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PUERTO RICO</dc:title>
  <dc:creator>Jim</dc:creator>
  <cp:lastModifiedBy>Jim</cp:lastModifiedBy>
  <cp:revision>142</cp:revision>
  <dcterms:created xsi:type="dcterms:W3CDTF">2019-07-26T01:32:32Z</dcterms:created>
  <dcterms:modified xsi:type="dcterms:W3CDTF">2020-09-26T18:32:16Z</dcterms:modified>
</cp:coreProperties>
</file>