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60" r:id="rId5"/>
    <p:sldId id="264" r:id="rId6"/>
    <p:sldId id="265" r:id="rId7"/>
    <p:sldId id="263" r:id="rId8"/>
    <p:sldId id="25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780" y="-3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10/27/2015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457200" y="2952750"/>
            <a:ext cx="7239000" cy="19050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noProof="0" dirty="0" smtClean="0">
                <a:solidFill>
                  <a:schemeClr val="bg1"/>
                </a:solidFill>
                <a:latin typeface="UlusalOkul.Com Çizgili" pitchFamily="2" charset="0"/>
              </a:rPr>
              <a:t>Writing a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noProof="0" dirty="0" smtClean="0">
                <a:solidFill>
                  <a:schemeClr val="bg1"/>
                </a:solidFill>
                <a:latin typeface="UlusalOkul.Com Çizgili" pitchFamily="2" charset="0"/>
              </a:rPr>
              <a:t>Narrative Paragraph</a:t>
            </a:r>
            <a:endParaRPr kumimoji="0" lang="en-US" sz="48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6" name="Subtitle 2"/>
          <p:cNvSpPr>
            <a:spLocks noGrp="1"/>
          </p:cNvSpPr>
          <p:nvPr>
            <p:ph type="subTitle" idx="1"/>
          </p:nvPr>
        </p:nvSpPr>
        <p:spPr>
          <a:xfrm>
            <a:off x="7467600" y="12001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pic>
        <p:nvPicPr>
          <p:cNvPr id="2" name="Picture 2"/>
          <p:cNvPicPr>
            <a:picLocks noChangeAspect="1" noChangeArrowheads="1"/>
          </p:cNvPicPr>
          <p:nvPr/>
        </p:nvPicPr>
        <p:blipFill>
          <a:blip r:embed="rId4" cstate="print"/>
          <a:srcRect b="7692"/>
          <a:stretch>
            <a:fillRect/>
          </a:stretch>
        </p:blipFill>
        <p:spPr bwMode="auto">
          <a:xfrm>
            <a:off x="3657600" y="1428750"/>
            <a:ext cx="5486400" cy="24384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8" name="Subtitle 2"/>
          <p:cNvSpPr>
            <a:spLocks noGrp="1"/>
          </p:cNvSpPr>
          <p:nvPr>
            <p:ph type="subTitle" idx="1"/>
          </p:nvPr>
        </p:nvSpPr>
        <p:spPr>
          <a:xfrm>
            <a:off x="457200" y="1733550"/>
            <a:ext cx="5562600" cy="2971800"/>
          </a:xfrm>
        </p:spPr>
        <p:txBody>
          <a:bodyPr>
            <a:noAutofit/>
          </a:bodyPr>
          <a:lstStyle/>
          <a:p>
            <a:pPr algn="l">
              <a:buFont typeface="Wingdings" pitchFamily="2" charset="2"/>
              <a:buChar char="Ø"/>
            </a:pPr>
            <a:r>
              <a:rPr lang="en-US" sz="2400" dirty="0" smtClean="0">
                <a:solidFill>
                  <a:schemeClr val="bg1"/>
                </a:solidFill>
              </a:rPr>
              <a:t>Understand the content and structure of a narrative paragraph</a:t>
            </a:r>
          </a:p>
          <a:p>
            <a:pPr algn="l">
              <a:buFont typeface="Wingdings" pitchFamily="2" charset="2"/>
              <a:buChar char="Ø"/>
            </a:pPr>
            <a:r>
              <a:rPr lang="en-US" sz="2400" dirty="0" smtClean="0">
                <a:solidFill>
                  <a:schemeClr val="bg1"/>
                </a:solidFill>
              </a:rPr>
              <a:t>Choose a topic to write about</a:t>
            </a:r>
          </a:p>
          <a:p>
            <a:pPr algn="l">
              <a:buFont typeface="Wingdings" pitchFamily="2" charset="2"/>
              <a:buChar char="Ø"/>
            </a:pPr>
            <a:r>
              <a:rPr lang="en-US" sz="2400" dirty="0" smtClean="0">
                <a:solidFill>
                  <a:schemeClr val="bg1"/>
                </a:solidFill>
              </a:rPr>
              <a:t>Use the Writing Process to compose a narrative paragraph</a:t>
            </a:r>
          </a:p>
          <a:p>
            <a:pPr algn="l"/>
            <a:endParaRPr lang="en-US" sz="2400" dirty="0" smtClean="0">
              <a:solidFill>
                <a:schemeClr val="bg1"/>
              </a:solidFill>
            </a:endParaRPr>
          </a:p>
          <a:p>
            <a:pPr algn="l"/>
            <a:r>
              <a:rPr lang="en-US" sz="2400" dirty="0" smtClean="0">
                <a:solidFill>
                  <a:schemeClr val="bg1"/>
                </a:solidFill>
              </a:rPr>
              <a:t>Pages 93-96</a:t>
            </a:r>
            <a:endParaRPr lang="en-US" sz="2400" dirty="0">
              <a:solidFill>
                <a:schemeClr val="bg1"/>
              </a:solidFill>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0" y="1733550"/>
            <a:ext cx="1653778" cy="2860590"/>
          </a:xfrm>
          <a:prstGeom prst="rect">
            <a:avLst/>
          </a:prstGeom>
          <a:noFill/>
          <a:effectLst>
            <a:softEdge rad="12700"/>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is a Narrative?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7" name="Subtitle 2"/>
          <p:cNvSpPr>
            <a:spLocks noGrp="1"/>
          </p:cNvSpPr>
          <p:nvPr>
            <p:ph type="subTitle" idx="1"/>
          </p:nvPr>
        </p:nvSpPr>
        <p:spPr>
          <a:xfrm>
            <a:off x="457200" y="1733550"/>
            <a:ext cx="8229600" cy="1600200"/>
          </a:xfrm>
        </p:spPr>
        <p:txBody>
          <a:bodyPr>
            <a:noAutofit/>
          </a:bodyPr>
          <a:lstStyle/>
          <a:p>
            <a:r>
              <a:rPr lang="en-US" sz="2400" dirty="0" smtClean="0">
                <a:solidFill>
                  <a:schemeClr val="bg1"/>
                </a:solidFill>
              </a:rPr>
              <a:t>Everybody likes a good story. We listen to them. We tell them. People tell them on the road, at the doctor’s office, and at work. We read them in novels and see them in movies. Stories are part of our everyday living.</a:t>
            </a:r>
            <a:endParaRPr lang="en-US" sz="2400" dirty="0">
              <a:solidFill>
                <a:schemeClr val="bg1"/>
              </a:solidFill>
            </a:endParaRPr>
          </a:p>
        </p:txBody>
      </p:sp>
      <p:pic>
        <p:nvPicPr>
          <p:cNvPr id="4098" name="Picture 2" descr="F:\PROFESIONAL\7TH WRITING SMART ROOM KIT 2015-2016\Phillip Martin Clip Art\animal_shark.gif"/>
          <p:cNvPicPr>
            <a:picLocks noChangeAspect="1" noChangeArrowheads="1"/>
          </p:cNvPicPr>
          <p:nvPr/>
        </p:nvPicPr>
        <p:blipFill>
          <a:blip r:embed="rId2" cstate="print"/>
          <a:srcRect/>
          <a:stretch>
            <a:fillRect/>
          </a:stretch>
        </p:blipFill>
        <p:spPr bwMode="auto">
          <a:xfrm>
            <a:off x="3276600" y="3333750"/>
            <a:ext cx="2743200" cy="1575505"/>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is a Narrative?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a:spLocks noGrp="1"/>
          </p:cNvSpPr>
          <p:nvPr>
            <p:ph type="subTitle" idx="1"/>
          </p:nvPr>
        </p:nvSpPr>
        <p:spPr>
          <a:xfrm>
            <a:off x="457200" y="1733550"/>
            <a:ext cx="5029200" cy="2362200"/>
          </a:xfrm>
        </p:spPr>
        <p:txBody>
          <a:bodyPr>
            <a:noAutofit/>
          </a:bodyPr>
          <a:lstStyle/>
          <a:p>
            <a:pPr algn="l"/>
            <a:r>
              <a:rPr lang="en-US" sz="2400" dirty="0" smtClean="0">
                <a:solidFill>
                  <a:schemeClr val="bg1"/>
                </a:solidFill>
              </a:rPr>
              <a:t>A narrative is a story. Narratives share important experiences with others. Narrative paragraphs tell a story. Remember that paragraphs usually have a topic sentence, a body, and a closing statement.</a:t>
            </a:r>
            <a:endParaRPr lang="en-US" sz="2400" dirty="0">
              <a:solidFill>
                <a:schemeClr val="bg1"/>
              </a:solidFill>
            </a:endParaRPr>
          </a:p>
        </p:txBody>
      </p:sp>
      <p:pic>
        <p:nvPicPr>
          <p:cNvPr id="3074" name="Picture 2" descr="http://survival.phillipmartin.info/ocean_survival.gif"/>
          <p:cNvPicPr>
            <a:picLocks noChangeAspect="1" noChangeArrowheads="1"/>
          </p:cNvPicPr>
          <p:nvPr/>
        </p:nvPicPr>
        <p:blipFill>
          <a:blip r:embed="rId2" cstate="print">
            <a:lum bright="-10000"/>
          </a:blip>
          <a:srcRect/>
          <a:stretch>
            <a:fillRect/>
          </a:stretch>
        </p:blipFill>
        <p:spPr bwMode="auto">
          <a:xfrm>
            <a:off x="5257800" y="1809750"/>
            <a:ext cx="3581399" cy="2411962"/>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isc.phillipmartin.info/misc_seasick.gif"/>
          <p:cNvPicPr>
            <a:picLocks noChangeAspect="1" noChangeArrowheads="1"/>
          </p:cNvPicPr>
          <p:nvPr/>
        </p:nvPicPr>
        <p:blipFill>
          <a:blip r:embed="rId2" cstate="print"/>
          <a:srcRect/>
          <a:stretch>
            <a:fillRect/>
          </a:stretch>
        </p:blipFill>
        <p:spPr bwMode="auto">
          <a:xfrm>
            <a:off x="5867400" y="1809750"/>
            <a:ext cx="3025396" cy="2667001"/>
          </a:xfrm>
          <a:prstGeom prst="rect">
            <a:avLst/>
          </a:prstGeom>
          <a:noFill/>
        </p:spPr>
      </p:pic>
      <p:sp>
        <p:nvSpPr>
          <p:cNvPr id="3"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Writing a Narrative Paragraph</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457200" y="1733550"/>
            <a:ext cx="5486400" cy="28194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300" b="0" i="0" u="none" strike="noStrike" kern="1200" cap="none" spc="0" normalizeH="0" baseline="0" noProof="0" dirty="0" smtClean="0">
                <a:ln>
                  <a:noFill/>
                </a:ln>
                <a:solidFill>
                  <a:schemeClr val="bg1"/>
                </a:solidFill>
                <a:effectLst/>
                <a:uLnTx/>
                <a:uFillTx/>
                <a:latin typeface="+mn-lt"/>
                <a:ea typeface="+mn-ea"/>
                <a:cs typeface="+mn-cs"/>
              </a:rPr>
              <a:t>Before writing a narrative paragraph, ask yourself:</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300" dirty="0" smtClean="0">
                <a:solidFill>
                  <a:schemeClr val="bg1"/>
                </a:solidFill>
              </a:rPr>
              <a:t>What stories have you read or seen that describe an exciting experience?</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300" b="0" i="0" u="none" strike="noStrike" kern="1200" cap="none" spc="0" normalizeH="0" baseline="0" noProof="0" dirty="0" smtClean="0">
                <a:ln>
                  <a:noFill/>
                </a:ln>
                <a:solidFill>
                  <a:schemeClr val="bg1"/>
                </a:solidFill>
                <a:effectLst/>
                <a:uLnTx/>
                <a:uFillTx/>
                <a:latin typeface="+mn-lt"/>
                <a:ea typeface="+mn-ea"/>
                <a:cs typeface="+mn-cs"/>
              </a:rPr>
              <a:t>What made the exciting?</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300" dirty="0" smtClean="0">
                <a:solidFill>
                  <a:schemeClr val="bg1"/>
                </a:solidFill>
              </a:rPr>
              <a:t>What’s you’re purpose in telling the story?</a:t>
            </a:r>
            <a:endParaRPr kumimoji="0" lang="en-US" sz="2300" b="0" i="0" u="none" strike="noStrike" kern="1200" cap="none" spc="0" normalizeH="0" baseline="0" noProof="0" dirty="0" smtClean="0">
              <a:ln>
                <a:noFill/>
              </a:ln>
              <a:solidFill>
                <a:schemeClr val="bg1"/>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733550"/>
            <a:ext cx="8229600" cy="1219200"/>
          </a:xfrm>
          <a:prstGeom prst="rect">
            <a:avLst/>
          </a:prstGeom>
        </p:spPr>
        <p:txBody>
          <a:bodyPr>
            <a:noAutofit/>
          </a:bodyPr>
          <a:lstStyle/>
          <a:p>
            <a:pPr lvl="0" algn="ctr">
              <a:spcBef>
                <a:spcPct val="20000"/>
              </a:spcBef>
            </a:pPr>
            <a:r>
              <a:rPr lang="en-US" sz="2400" dirty="0" smtClean="0">
                <a:solidFill>
                  <a:schemeClr val="bg1"/>
                </a:solidFill>
              </a:rPr>
              <a:t>Read pages 93-96 to get more narrative writing tips. Complete all the instructions and exercises at the bottom of these pages. There is a total of </a:t>
            </a:r>
            <a:r>
              <a:rPr lang="en-US" sz="2400" dirty="0" smtClean="0">
                <a:solidFill>
                  <a:schemeClr val="bg1"/>
                </a:solidFill>
                <a:effectLst>
                  <a:glow rad="139700">
                    <a:schemeClr val="accent6">
                      <a:satMod val="175000"/>
                      <a:alpha val="40000"/>
                    </a:schemeClr>
                  </a:glow>
                </a:effectLst>
              </a:rPr>
              <a:t>six</a:t>
            </a:r>
            <a:r>
              <a:rPr lang="en-US" sz="2400" dirty="0" smtClean="0">
                <a:solidFill>
                  <a:schemeClr val="bg1"/>
                </a:solidFill>
              </a:rPr>
              <a:t> activities to work on.</a:t>
            </a:r>
            <a:endParaRPr lang="en-US" sz="2400" dirty="0">
              <a:solidFill>
                <a:schemeClr val="bg1"/>
              </a:solidFill>
            </a:endParaRPr>
          </a:p>
        </p:txBody>
      </p:sp>
      <p:pic>
        <p:nvPicPr>
          <p:cNvPr id="3074" name="Picture 2" descr="http://www.cliparthut.com/clip-arts/120/phillip-martin-clip-art-120395.gif"/>
          <p:cNvPicPr>
            <a:picLocks noChangeAspect="1" noChangeArrowheads="1"/>
          </p:cNvPicPr>
          <p:nvPr/>
        </p:nvPicPr>
        <p:blipFill>
          <a:blip r:embed="rId2" cstate="print"/>
          <a:srcRect b="13333"/>
          <a:stretch>
            <a:fillRect/>
          </a:stretch>
        </p:blipFill>
        <p:spPr bwMode="auto">
          <a:xfrm>
            <a:off x="3048000" y="2952750"/>
            <a:ext cx="3048000" cy="1859450"/>
          </a:xfrm>
          <a:prstGeom prst="rect">
            <a:avLst/>
          </a:prstGeom>
          <a:noFill/>
        </p:spPr>
      </p:pic>
      <p:sp>
        <p:nvSpPr>
          <p:cNvPr id="5"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Time to Get Our Feet Wet...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Oval Callout 4"/>
          <p:cNvSpPr/>
          <p:nvPr/>
        </p:nvSpPr>
        <p:spPr>
          <a:xfrm>
            <a:off x="1752600" y="2876550"/>
            <a:ext cx="1143000" cy="609600"/>
          </a:xfrm>
          <a:prstGeom prst="wedgeEllipseCallout">
            <a:avLst>
              <a:gd name="adj1" fmla="val -55513"/>
              <a:gd name="adj2" fmla="val 53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smtClean="0">
                <a:solidFill>
                  <a:schemeClr val="tx1">
                    <a:lumMod val="85000"/>
                    <a:lumOff val="15000"/>
                  </a:schemeClr>
                </a:solidFill>
                <a:latin typeface="Comic Sans MS" pitchFamily="66" charset="0"/>
              </a:rPr>
              <a:t>Happy!</a:t>
            </a:r>
          </a:p>
        </p:txBody>
      </p:sp>
      <p:sp>
        <p:nvSpPr>
          <p:cNvPr id="7" name="Rectangle 6"/>
          <p:cNvSpPr/>
          <p:nvPr/>
        </p:nvSpPr>
        <p:spPr>
          <a:xfrm>
            <a:off x="3200400" y="2266950"/>
            <a:ext cx="5410199" cy="2160591"/>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64-66. Here:</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Using the Right Word 3</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Using the Right Word 4</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Using the Right Word </a:t>
            </a:r>
            <a:r>
              <a:rPr lang="en-US" sz="2400" kern="0" dirty="0" smtClean="0">
                <a:solidFill>
                  <a:prstClr val="white"/>
                </a:solidFill>
                <a:effectLst>
                  <a:glow rad="139700">
                    <a:schemeClr val="accent6">
                      <a:satMod val="175000"/>
                      <a:alpha val="40000"/>
                    </a:schemeClr>
                  </a:glow>
                </a:effectLst>
              </a:rPr>
              <a:t>Review </a:t>
            </a:r>
            <a:r>
              <a:rPr lang="en-US" sz="2400" kern="0" dirty="0" err="1" smtClean="0">
                <a:solidFill>
                  <a:prstClr val="white"/>
                </a:solidFill>
                <a:effectLst>
                  <a:glow rad="139700">
                    <a:schemeClr val="accent6">
                      <a:satMod val="175000"/>
                      <a:alpha val="40000"/>
                    </a:schemeClr>
                  </a:glow>
                </a:effectLst>
              </a:rPr>
              <a:t>ojo</a:t>
            </a:r>
            <a:r>
              <a:rPr lang="en-US" sz="2400" kern="0" smtClean="0">
                <a:solidFill>
                  <a:prstClr val="white"/>
                </a:solidFill>
                <a:effectLst>
                  <a:glow rad="139700">
                    <a:schemeClr val="accent6">
                      <a:satMod val="175000"/>
                      <a:alpha val="40000"/>
                    </a:schemeClr>
                  </a:glow>
                </a:effectLst>
              </a:rPr>
              <a:t>**</a:t>
            </a:r>
            <a:endParaRPr lang="en-US" sz="2400" kern="0" dirty="0" smtClean="0">
              <a:solidFill>
                <a:prstClr val="white"/>
              </a:solidFill>
              <a:effectLst>
                <a:glow rad="139700">
                  <a:schemeClr val="accent6">
                    <a:satMod val="175000"/>
                    <a:alpha val="40000"/>
                  </a:schemeClr>
                </a:glow>
              </a:effectLs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1752600" y="2190750"/>
            <a:ext cx="2895600" cy="10668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Test </a:t>
            </a:r>
            <a:r>
              <a:rPr lang="en-US" sz="5400" b="1" dirty="0" smtClean="0">
                <a:solidFill>
                  <a:schemeClr val="bg1"/>
                </a:solidFill>
                <a:latin typeface="Trajanus Roman" pitchFamily="18" charset="0"/>
              </a:rPr>
              <a:t>#</a:t>
            </a:r>
            <a:r>
              <a:rPr lang="en-US" sz="5400" b="1" dirty="0" smtClean="0">
                <a:solidFill>
                  <a:schemeClr val="bg1"/>
                </a:solidFill>
                <a:latin typeface="UlusalOkul.Com Çizgili" pitchFamily="2" charset="0"/>
              </a:rPr>
              <a:t>1</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6" name="Picture 2" descr="E:\PROFESIONAL\7TH WRITING SMART ROOM KIT 2015-2016\Phillip Martin Clip Art\school_a_plus2.gif"/>
          <p:cNvPicPr>
            <a:picLocks noChangeAspect="1" noChangeArrowheads="1"/>
          </p:cNvPicPr>
          <p:nvPr/>
        </p:nvPicPr>
        <p:blipFill>
          <a:blip r:embed="rId3" cstate="print"/>
          <a:srcRect/>
          <a:stretch>
            <a:fillRect/>
          </a:stretch>
        </p:blipFill>
        <p:spPr bwMode="auto">
          <a:xfrm>
            <a:off x="4800600" y="1352550"/>
            <a:ext cx="2140185" cy="30480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249</Words>
  <Application>Microsoft Office PowerPoint</Application>
  <PresentationFormat>On-screen Show (16:9)</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100</cp:revision>
  <dcterms:created xsi:type="dcterms:W3CDTF">2014-07-21T19:21:28Z</dcterms:created>
  <dcterms:modified xsi:type="dcterms:W3CDTF">2015-10-27T12:26:37Z</dcterms:modified>
</cp:coreProperties>
</file>