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80" r:id="rId5"/>
    <p:sldId id="266" r:id="rId6"/>
    <p:sldId id="283" r:id="rId7"/>
    <p:sldId id="282" r:id="rId8"/>
    <p:sldId id="276" r:id="rId9"/>
    <p:sldId id="277" r:id="rId10"/>
    <p:sldId id="287" r:id="rId11"/>
    <p:sldId id="284" r:id="rId12"/>
    <p:sldId id="285" r:id="rId13"/>
    <p:sldId id="288" r:id="rId14"/>
    <p:sldId id="286" r:id="rId15"/>
    <p:sldId id="270" r:id="rId16"/>
    <p:sldId id="274" r:id="rId17"/>
    <p:sldId id="281" r:id="rId18"/>
    <p:sldId id="26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9/13/2018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7pa54hWROpQ"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B0ShJEq6H_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3I4U9tE6hl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vhffa8LiEz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oDALXORbtR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cstate="print">
            <a:lum bright="-8000" contrast="7000"/>
          </a:blip>
          <a:srcRect l="11808" r="13884"/>
          <a:stretch>
            <a:fillRect/>
          </a:stretch>
        </p:blipFill>
        <p:spPr bwMode="auto">
          <a:xfrm>
            <a:off x="0" y="-1"/>
            <a:ext cx="9135718" cy="5143501"/>
          </a:xfrm>
          <a:prstGeom prst="rect">
            <a:avLst/>
          </a:prstGeom>
          <a:noFill/>
        </p:spPr>
      </p:pic>
      <p:sp>
        <p:nvSpPr>
          <p:cNvPr id="2"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676400" y="2800350"/>
            <a:ext cx="5334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Later People of the Fertile Crescent</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819150"/>
            <a:ext cx="8458200" cy="1323439"/>
          </a:xfrm>
          <a:prstGeom prst="rect">
            <a:avLst/>
          </a:prstGeom>
        </p:spPr>
        <p:txBody>
          <a:bodyPr wrap="square">
            <a:spAutoFit/>
          </a:bodyPr>
          <a:lstStyle/>
          <a:p>
            <a:pPr algn="ctr"/>
            <a:r>
              <a:rPr lang="en-US" sz="2000" dirty="0"/>
              <a:t>The</a:t>
            </a:r>
            <a:r>
              <a:rPr lang="en-US" sz="2000" b="1" dirty="0"/>
              <a:t> Kassites</a:t>
            </a:r>
            <a:r>
              <a:rPr lang="en-US" sz="2000" dirty="0"/>
              <a:t> </a:t>
            </a:r>
            <a:r>
              <a:rPr lang="en-US" sz="2000" dirty="0" smtClean="0"/>
              <a:t>were </a:t>
            </a:r>
            <a:r>
              <a:rPr lang="en-US" sz="2000" dirty="0"/>
              <a:t>tribal federation living in the Zagros mountains</a:t>
            </a:r>
            <a:r>
              <a:rPr lang="en-US" sz="2000" dirty="0" smtClean="0"/>
              <a:t>, that </a:t>
            </a:r>
            <a:r>
              <a:rPr lang="en-US" sz="2000" dirty="0"/>
              <a:t>controlled </a:t>
            </a:r>
            <a:r>
              <a:rPr lang="en-US" sz="2000" dirty="0" smtClean="0"/>
              <a:t>Babylon after </a:t>
            </a:r>
            <a:r>
              <a:rPr lang="en-US" sz="2000" dirty="0"/>
              <a:t>the fall of the </a:t>
            </a:r>
            <a:r>
              <a:rPr lang="en-US" sz="2000" dirty="0" smtClean="0"/>
              <a:t>Hittite Empire 1531 </a:t>
            </a:r>
            <a:r>
              <a:rPr lang="en-US" sz="2000" dirty="0"/>
              <a:t>BC and until </a:t>
            </a:r>
            <a:r>
              <a:rPr lang="en-US" sz="2000" dirty="0" smtClean="0"/>
              <a:t>1155 BC.</a:t>
            </a:r>
            <a:r>
              <a:rPr lang="en-US" sz="2000" dirty="0"/>
              <a:t>  They </a:t>
            </a:r>
            <a:r>
              <a:rPr lang="en-US" sz="2000" b="1" dirty="0"/>
              <a:t>ruled</a:t>
            </a:r>
            <a:r>
              <a:rPr lang="en-US" sz="2000" dirty="0"/>
              <a:t> </a:t>
            </a:r>
            <a:r>
              <a:rPr lang="en-US" sz="2000" dirty="0" smtClean="0"/>
              <a:t>Babylon </a:t>
            </a:r>
            <a:r>
              <a:rPr lang="en-US" sz="2000" dirty="0"/>
              <a:t>practically without interruption for almost four hundred years—the longest rule by any dynasty in Babylonian history.</a:t>
            </a:r>
          </a:p>
        </p:txBody>
      </p:sp>
      <p:pic>
        <p:nvPicPr>
          <p:cNvPr id="1026" name="Picture 2" descr="Image result for the Kassites"/>
          <p:cNvPicPr>
            <a:picLocks noChangeAspect="1" noChangeArrowheads="1"/>
          </p:cNvPicPr>
          <p:nvPr/>
        </p:nvPicPr>
        <p:blipFill rotWithShape="1">
          <a:blip r:embed="rId2" cstate="print">
            <a:lum bright="-4000" contrast="5000"/>
            <a:extLst>
              <a:ext uri="{28A0092B-C50C-407E-A947-70E740481C1C}">
                <a14:useLocalDpi xmlns:a14="http://schemas.microsoft.com/office/drawing/2010/main" val="0"/>
              </a:ext>
            </a:extLst>
          </a:blip>
          <a:srcRect t="13560" b="28604"/>
          <a:stretch/>
        </p:blipFill>
        <p:spPr bwMode="auto">
          <a:xfrm>
            <a:off x="0" y="2250597"/>
            <a:ext cx="9144000" cy="289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2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Assyrians</a:t>
            </a:r>
          </a:p>
        </p:txBody>
      </p:sp>
      <p:pic>
        <p:nvPicPr>
          <p:cNvPr id="2050" name="Picture 2" descr="Related image">
            <a:hlinkClick r:id="rId2"/>
          </p:cNvPr>
          <p:cNvPicPr>
            <a:picLocks noChangeAspect="1" noChangeArrowheads="1"/>
          </p:cNvPicPr>
          <p:nvPr/>
        </p:nvPicPr>
        <p:blipFill rotWithShape="1">
          <a:blip r:embed="rId3" cstate="print">
            <a:lum bright="-6000"/>
            <a:extLst>
              <a:ext uri="{28A0092B-C50C-407E-A947-70E740481C1C}">
                <a14:useLocalDpi xmlns:a14="http://schemas.microsoft.com/office/drawing/2010/main" val="0"/>
              </a:ext>
            </a:extLst>
          </a:blip>
          <a:srcRect l="5970" r="14925"/>
          <a:stretch/>
        </p:blipFill>
        <p:spPr bwMode="auto">
          <a:xfrm>
            <a:off x="457201" y="1733550"/>
            <a:ext cx="3505200" cy="23828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p:cNvSpPr>
          <p:nvPr/>
        </p:nvSpPr>
        <p:spPr>
          <a:xfrm rot="20490518">
            <a:off x="335714" y="3717436"/>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
        <p:nvSpPr>
          <p:cNvPr id="3" name="Rectangle 2"/>
          <p:cNvSpPr/>
          <p:nvPr/>
        </p:nvSpPr>
        <p:spPr>
          <a:xfrm>
            <a:off x="4191000" y="1200150"/>
            <a:ext cx="4495800" cy="3477875"/>
          </a:xfrm>
          <a:prstGeom prst="rect">
            <a:avLst/>
          </a:prstGeom>
        </p:spPr>
        <p:txBody>
          <a:bodyPr wrap="square">
            <a:spAutoFit/>
          </a:bodyPr>
          <a:lstStyle/>
          <a:p>
            <a:pPr algn="r"/>
            <a:r>
              <a:rPr lang="en-US" sz="2000" dirty="0"/>
              <a:t>F</a:t>
            </a:r>
            <a:r>
              <a:rPr lang="en-US" sz="2000" dirty="0" smtClean="0"/>
              <a:t>rom </a:t>
            </a:r>
            <a:r>
              <a:rPr lang="en-US" sz="2000" dirty="0"/>
              <a:t>900 to 600 </a:t>
            </a:r>
            <a:r>
              <a:rPr lang="en-US" sz="2000" dirty="0" smtClean="0"/>
              <a:t>BC, </a:t>
            </a:r>
            <a:r>
              <a:rPr lang="en-US" sz="2000" dirty="0"/>
              <a:t>the </a:t>
            </a:r>
            <a:r>
              <a:rPr lang="en-US" sz="2000" b="1" dirty="0"/>
              <a:t>Assyrian Empire </a:t>
            </a:r>
            <a:r>
              <a:rPr lang="en-US" sz="2000" dirty="0" smtClean="0"/>
              <a:t>expanded from the city of </a:t>
            </a:r>
            <a:r>
              <a:rPr lang="en-US" sz="2000" b="1" dirty="0" smtClean="0"/>
              <a:t>Nineveh</a:t>
            </a:r>
            <a:r>
              <a:rPr lang="en-US" sz="2000" dirty="0" smtClean="0"/>
              <a:t> and conquered </a:t>
            </a:r>
            <a:r>
              <a:rPr lang="en-US" sz="2000" dirty="0"/>
              <a:t>and ruled </a:t>
            </a:r>
            <a:r>
              <a:rPr lang="en-US" sz="2000" dirty="0" smtClean="0"/>
              <a:t>Mesopotamia</a:t>
            </a:r>
            <a:r>
              <a:rPr lang="en-US" sz="2000" dirty="0"/>
              <a:t>, Egypt, </a:t>
            </a:r>
            <a:r>
              <a:rPr lang="en-US" sz="2000" dirty="0" smtClean="0"/>
              <a:t>and the </a:t>
            </a:r>
            <a:r>
              <a:rPr lang="en-US" sz="2000" dirty="0"/>
              <a:t>eastern coast of the </a:t>
            </a:r>
            <a:r>
              <a:rPr lang="en-US" sz="2000" dirty="0" smtClean="0"/>
              <a:t>Mediterranean. </a:t>
            </a:r>
            <a:r>
              <a:rPr lang="en-US" sz="2000" dirty="0"/>
              <a:t>Since around 1250 </a:t>
            </a:r>
            <a:r>
              <a:rPr lang="en-US" sz="2000" dirty="0" smtClean="0"/>
              <a:t>BC, they had </a:t>
            </a:r>
            <a:r>
              <a:rPr lang="en-US" sz="2000" dirty="0"/>
              <a:t>started using war chariots and iron weapons, which were far superior to bronze weapons. </a:t>
            </a:r>
            <a:r>
              <a:rPr lang="en-US" sz="2000" dirty="0" smtClean="0"/>
              <a:t>With these </a:t>
            </a:r>
            <a:r>
              <a:rPr lang="en-US" sz="2000" dirty="0"/>
              <a:t>tools and </a:t>
            </a:r>
            <a:r>
              <a:rPr lang="en-US" sz="2000" dirty="0" smtClean="0"/>
              <a:t>their cruel tactics, the </a:t>
            </a:r>
            <a:r>
              <a:rPr lang="en-US" sz="2000" dirty="0"/>
              <a:t>Assyrian army </a:t>
            </a:r>
            <a:r>
              <a:rPr lang="en-US" sz="2000" dirty="0" smtClean="0"/>
              <a:t>became the </a:t>
            </a:r>
            <a:r>
              <a:rPr lang="en-US" sz="2000" dirty="0"/>
              <a:t>most powerful military force of its </a:t>
            </a:r>
            <a:r>
              <a:rPr lang="en-US" sz="2000" dirty="0" smtClean="0"/>
              <a:t>time.</a:t>
            </a:r>
            <a:endParaRPr lang="en-US" sz="2000" dirty="0"/>
          </a:p>
        </p:txBody>
      </p:sp>
    </p:spTree>
    <p:extLst>
      <p:ext uri="{BB962C8B-B14F-4D97-AF65-F5344CB8AC3E}">
        <p14:creationId xmlns:p14="http://schemas.microsoft.com/office/powerpoint/2010/main" val="357168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Chaldeans</a:t>
            </a:r>
          </a:p>
        </p:txBody>
      </p:sp>
      <p:sp>
        <p:nvSpPr>
          <p:cNvPr id="3" name="Rectangle 2"/>
          <p:cNvSpPr/>
          <p:nvPr/>
        </p:nvSpPr>
        <p:spPr>
          <a:xfrm>
            <a:off x="381000" y="1276350"/>
            <a:ext cx="8458200" cy="1015663"/>
          </a:xfrm>
          <a:prstGeom prst="rect">
            <a:avLst/>
          </a:prstGeom>
        </p:spPr>
        <p:txBody>
          <a:bodyPr wrap="square">
            <a:spAutoFit/>
          </a:bodyPr>
          <a:lstStyle/>
          <a:p>
            <a:pPr algn="ctr"/>
            <a:r>
              <a:rPr lang="en-US" sz="2000" dirty="0" smtClean="0"/>
              <a:t>Unlike the Akkadians, Assyrians and Babylonians, whose ancestors had been established in Mesopotamia since very early, the Chaldeans were not native Mesopotamians, but were late 10th century BC migrants.</a:t>
            </a:r>
            <a:endParaRPr lang="en-US" sz="2000" dirty="0"/>
          </a:p>
        </p:txBody>
      </p:sp>
      <p:pic>
        <p:nvPicPr>
          <p:cNvPr id="6148" name="Picture 4" descr="Related image"/>
          <p:cNvPicPr>
            <a:picLocks noChangeAspect="1" noChangeArrowheads="1"/>
          </p:cNvPicPr>
          <p:nvPr/>
        </p:nvPicPr>
        <p:blipFill>
          <a:blip r:embed="rId2" cstate="print">
            <a:lum contrast="6000"/>
          </a:blip>
          <a:srcRect t="3862" b="29747"/>
          <a:stretch>
            <a:fillRect/>
          </a:stretch>
        </p:blipFill>
        <p:spPr bwMode="auto">
          <a:xfrm>
            <a:off x="0" y="2266188"/>
            <a:ext cx="9144000" cy="2877312"/>
          </a:xfrm>
          <a:prstGeom prst="rect">
            <a:avLst/>
          </a:prstGeom>
          <a:noFill/>
        </p:spPr>
      </p:pic>
    </p:spTree>
    <p:extLst>
      <p:ext uri="{BB962C8B-B14F-4D97-AF65-F5344CB8AC3E}">
        <p14:creationId xmlns:p14="http://schemas.microsoft.com/office/powerpoint/2010/main" val="299412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00" y="971550"/>
            <a:ext cx="3962400" cy="3477875"/>
          </a:xfrm>
          <a:prstGeom prst="rect">
            <a:avLst/>
          </a:prstGeom>
        </p:spPr>
        <p:txBody>
          <a:bodyPr wrap="square">
            <a:spAutoFit/>
          </a:bodyPr>
          <a:lstStyle/>
          <a:p>
            <a:pPr algn="r"/>
            <a:r>
              <a:rPr lang="en-US" sz="2000" b="1" dirty="0" smtClean="0"/>
              <a:t>Nebuchadnezzar II</a:t>
            </a:r>
            <a:r>
              <a:rPr lang="en-US" sz="2000" dirty="0" smtClean="0"/>
              <a:t>, (634-562 BC) was the greatest Chaldean king of ancient Babylon. Under his reign, Chaldean-ruled Babylon became the most powerful city-state in the region, and he, the greatest warrior-king and ruler in the known world. He is portrayed in unflattering light in the Bible, most notably in the Book of Daniel and the Book of Jeremiah.</a:t>
            </a:r>
            <a:endParaRPr lang="en-US" sz="2000" dirty="0"/>
          </a:p>
        </p:txBody>
      </p:sp>
      <p:pic>
        <p:nvPicPr>
          <p:cNvPr id="6146" name="Picture 2" descr="Related image">
            <a:hlinkClick r:id="rId2"/>
          </p:cNvPr>
          <p:cNvPicPr>
            <a:picLocks noChangeAspect="1" noChangeArrowheads="1"/>
          </p:cNvPicPr>
          <p:nvPr/>
        </p:nvPicPr>
        <p:blipFill>
          <a:blip r:embed="rId3" cstate="print"/>
          <a:srcRect r="11586"/>
          <a:stretch>
            <a:fillRect/>
          </a:stretch>
        </p:blipFill>
        <p:spPr bwMode="auto">
          <a:xfrm>
            <a:off x="457200" y="1123950"/>
            <a:ext cx="4114800" cy="3098388"/>
          </a:xfrm>
          <a:prstGeom prst="rect">
            <a:avLst/>
          </a:prstGeom>
          <a:noFill/>
        </p:spPr>
      </p:pic>
      <p:sp>
        <p:nvSpPr>
          <p:cNvPr id="5" name="Title 3"/>
          <p:cNvSpPr txBox="1">
            <a:spLocks/>
          </p:cNvSpPr>
          <p:nvPr/>
        </p:nvSpPr>
        <p:spPr>
          <a:xfrm rot="20490518">
            <a:off x="335714" y="3717436"/>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99412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Phoenicians</a:t>
            </a:r>
          </a:p>
        </p:txBody>
      </p:sp>
      <p:sp>
        <p:nvSpPr>
          <p:cNvPr id="3" name="Rectangle 2"/>
          <p:cNvSpPr/>
          <p:nvPr/>
        </p:nvSpPr>
        <p:spPr>
          <a:xfrm>
            <a:off x="609600" y="1733550"/>
            <a:ext cx="5410200" cy="2862322"/>
          </a:xfrm>
          <a:prstGeom prst="rect">
            <a:avLst/>
          </a:prstGeom>
        </p:spPr>
        <p:txBody>
          <a:bodyPr wrap="square">
            <a:spAutoFit/>
          </a:bodyPr>
          <a:lstStyle/>
          <a:p>
            <a:r>
              <a:rPr lang="en-US" sz="2000" dirty="0" smtClean="0"/>
              <a:t>The </a:t>
            </a:r>
            <a:r>
              <a:rPr lang="en-US" sz="2000" b="1" dirty="0" smtClean="0"/>
              <a:t>Phoenicians</a:t>
            </a:r>
            <a:r>
              <a:rPr lang="en-US" sz="2000" dirty="0" smtClean="0"/>
              <a:t> were among the greatest traders of their time and owed much of their prosperity to trade. </a:t>
            </a:r>
            <a:r>
              <a:rPr lang="en-US" sz="2000" b="1" dirty="0" smtClean="0"/>
              <a:t>Phoenicia</a:t>
            </a:r>
            <a:r>
              <a:rPr lang="en-US" sz="2000" dirty="0" smtClean="0"/>
              <a:t> was an ancient civilization in Canaan which covered most of the western, coastal part of the fertile Crescent. Several major Phoenician cities were built on the coastline of the Mediterranean. </a:t>
            </a:r>
            <a:r>
              <a:rPr lang="en-US" sz="2000" dirty="0" smtClean="0"/>
              <a:t>They were </a:t>
            </a:r>
            <a:r>
              <a:rPr lang="en-US" sz="2000" dirty="0" smtClean="0"/>
              <a:t>an enterprising maritime trading culture that spread across the Mediterranean from 1550 BC to 300 BC.</a:t>
            </a:r>
            <a:endParaRPr lang="en-US" sz="2000" dirty="0"/>
          </a:p>
        </p:txBody>
      </p:sp>
      <p:pic>
        <p:nvPicPr>
          <p:cNvPr id="5122" name="Picture 2" descr="Related image">
            <a:hlinkClick r:id="rId2"/>
          </p:cNvPr>
          <p:cNvPicPr>
            <a:picLocks noChangeAspect="1" noChangeArrowheads="1"/>
          </p:cNvPicPr>
          <p:nvPr/>
        </p:nvPicPr>
        <p:blipFill>
          <a:blip r:embed="rId3" cstate="print"/>
          <a:srcRect b="12222"/>
          <a:stretch>
            <a:fillRect/>
          </a:stretch>
        </p:blipFill>
        <p:spPr bwMode="auto">
          <a:xfrm>
            <a:off x="6172200" y="1166872"/>
            <a:ext cx="2571750" cy="3429000"/>
          </a:xfrm>
          <a:prstGeom prst="rect">
            <a:avLst/>
          </a:prstGeom>
          <a:noFill/>
        </p:spPr>
      </p:pic>
      <p:sp>
        <p:nvSpPr>
          <p:cNvPr id="5" name="Title 3"/>
          <p:cNvSpPr txBox="1">
            <a:spLocks/>
          </p:cNvSpPr>
          <p:nvPr/>
        </p:nvSpPr>
        <p:spPr>
          <a:xfrm rot="20490518">
            <a:off x="6203113" y="4160426"/>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5504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9" y="971550"/>
            <a:ext cx="8229600" cy="707886"/>
          </a:xfrm>
          <a:prstGeom prst="rect">
            <a:avLst/>
          </a:prstGeom>
        </p:spPr>
        <p:txBody>
          <a:bodyPr wrap="square">
            <a:spAutoFit/>
          </a:bodyPr>
          <a:lstStyle/>
          <a:p>
            <a:pPr algn="ctr"/>
            <a:r>
              <a:rPr lang="en-US" sz="2000" dirty="0" smtClean="0"/>
              <a:t>Many different peoples ruled the Fertile crescent after the Sumerians. Some made important contributions that are still valued today.</a:t>
            </a:r>
            <a:endParaRPr lang="en-US"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5944"/>
          <a:stretch/>
        </p:blipFill>
        <p:spPr bwMode="auto">
          <a:xfrm>
            <a:off x="-1" y="1926916"/>
            <a:ext cx="9144001" cy="321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t>The Babylonians conquered Mesopotamia and created a code of law.</a:t>
            </a:r>
          </a:p>
          <a:p>
            <a:pPr marL="457200" lvl="0" indent="-457200">
              <a:lnSpc>
                <a:spcPct val="150000"/>
              </a:lnSpc>
              <a:buFont typeface="+mj-lt"/>
              <a:buAutoNum type="arabicPeriod"/>
              <a:defRPr/>
            </a:pPr>
            <a:r>
              <a:rPr lang="en-US" sz="2000" kern="0" dirty="0" smtClean="0"/>
              <a:t>Invasions of the Fertile crescent changed the region’s culture.</a:t>
            </a:r>
          </a:p>
          <a:p>
            <a:pPr marL="457200" lvl="0" indent="-457200">
              <a:lnSpc>
                <a:spcPct val="150000"/>
              </a:lnSpc>
              <a:buFont typeface="+mj-lt"/>
              <a:buAutoNum type="arabicPeriod"/>
              <a:defRPr/>
            </a:pPr>
            <a:r>
              <a:rPr lang="en-US" sz="2000" kern="0" dirty="0" smtClean="0"/>
              <a:t>The Phoenicians built a trading society in the eastern Mediterranean region.</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33550"/>
            <a:ext cx="8229600" cy="1015663"/>
          </a:xfrm>
          <a:prstGeom prst="rect">
            <a:avLst/>
          </a:prstGeom>
        </p:spPr>
        <p:txBody>
          <a:bodyPr wrap="square">
            <a:spAutoFit/>
          </a:bodyPr>
          <a:lstStyle/>
          <a:p>
            <a:pPr marL="457200" lvl="0" indent="-457200">
              <a:buFont typeface="+mj-lt"/>
              <a:buAutoNum type="arabicPeriod"/>
            </a:pPr>
            <a:r>
              <a:rPr kumimoji="0" lang="en-US" sz="2000" b="0" i="0" u="none" strike="noStrike" kern="0" cap="none" spc="0" normalizeH="0" baseline="0" noProof="0" dirty="0" smtClean="0">
                <a:ln>
                  <a:noFill/>
                </a:ln>
                <a:solidFill>
                  <a:prstClr val="white"/>
                </a:solidFill>
                <a:effectLst/>
                <a:uLnTx/>
                <a:uFillTx/>
              </a:rPr>
              <a:t>Complete the </a:t>
            </a:r>
            <a:r>
              <a:rPr kumimoji="0" lang="en-US" sz="2000" b="0" i="0" u="none" strike="noStrike" kern="0" cap="none" spc="0" normalizeH="0" baseline="0" noProof="0" dirty="0" smtClean="0">
                <a:ln>
                  <a:noFill/>
                </a:ln>
                <a:solidFill>
                  <a:prstClr val="white"/>
                </a:solidFill>
                <a:effectLst>
                  <a:glow rad="101600">
                    <a:srgbClr val="F79646">
                      <a:satMod val="175000"/>
                      <a:alpha val="40000"/>
                    </a:srgbClr>
                  </a:glow>
                </a:effectLst>
                <a:uLnTx/>
                <a:uFillTx/>
              </a:rPr>
              <a:t>Chapter 3 Review </a:t>
            </a:r>
            <a:r>
              <a:rPr kumimoji="0" lang="en-US" sz="2000" b="0" i="0" u="none" strike="noStrike" kern="0" cap="none" spc="0" normalizeH="0" baseline="0" noProof="0" dirty="0" smtClean="0">
                <a:ln>
                  <a:noFill/>
                </a:ln>
                <a:solidFill>
                  <a:prstClr val="white"/>
                </a:solidFill>
                <a:effectLst/>
                <a:uLnTx/>
                <a:uFillTx/>
              </a:rPr>
              <a:t>from </a:t>
            </a:r>
            <a:r>
              <a:rPr lang="en-US" sz="2000" kern="0" dirty="0">
                <a:solidFill>
                  <a:prstClr val="white"/>
                </a:solidFill>
              </a:rPr>
              <a:t>pages </a:t>
            </a:r>
            <a:r>
              <a:rPr lang="en-US" sz="2000" kern="0" dirty="0" smtClean="0">
                <a:solidFill>
                  <a:prstClr val="white"/>
                </a:solidFill>
              </a:rPr>
              <a:t>79-80.</a:t>
            </a:r>
            <a:endParaRPr kumimoji="0" lang="en-US" sz="2000" b="0" i="0" u="none" strike="noStrike" kern="0" cap="none" spc="0" normalizeH="0" baseline="0" noProof="0" dirty="0" smtClean="0">
              <a:ln>
                <a:noFill/>
              </a:ln>
              <a:solidFill>
                <a:prstClr val="white"/>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smtClean="0">
              <a:ln>
                <a:noFill/>
              </a:ln>
              <a:solidFill>
                <a:prstClr val="white"/>
              </a:solidFill>
              <a:effectLst/>
              <a:uLnTx/>
              <a:uFillTx/>
            </a:endParaRPr>
          </a:p>
          <a:p>
            <a:pPr marL="457200" lvl="0" indent="-457200">
              <a:buFont typeface="+mj-lt"/>
              <a:buAutoNum type="arabicPeriod"/>
            </a:pPr>
            <a:r>
              <a:rPr kumimoji="0" lang="en-US" sz="2000" b="0" i="0" u="none" strike="noStrike" kern="0" cap="none" spc="0" normalizeH="0" baseline="0" noProof="0" dirty="0" smtClean="0">
                <a:ln>
                  <a:noFill/>
                </a:ln>
                <a:solidFill>
                  <a:prstClr val="white"/>
                </a:solidFill>
                <a:effectLst/>
                <a:uLnTx/>
                <a:uFillTx/>
              </a:rPr>
              <a:t>Complete the </a:t>
            </a:r>
            <a:r>
              <a:rPr kumimoji="0" lang="en-US" sz="2000" b="0" i="0" u="none" strike="noStrike" kern="0" cap="none" spc="0" normalizeH="0" baseline="0" noProof="0" dirty="0" smtClean="0">
                <a:ln>
                  <a:noFill/>
                </a:ln>
                <a:solidFill>
                  <a:prstClr val="white"/>
                </a:solidFill>
                <a:effectLst>
                  <a:glow rad="101600">
                    <a:srgbClr val="F79646">
                      <a:satMod val="175000"/>
                      <a:alpha val="40000"/>
                    </a:srgbClr>
                  </a:glow>
                </a:effectLst>
                <a:uLnTx/>
                <a:uFillTx/>
              </a:rPr>
              <a:t>Chapter 3 Standardized Test Practice </a:t>
            </a:r>
            <a:r>
              <a:rPr kumimoji="0" lang="en-US" sz="2000" b="0" i="0" u="none" strike="noStrike" kern="0" cap="none" spc="0" normalizeH="0" baseline="0" noProof="0" dirty="0" smtClean="0">
                <a:ln>
                  <a:noFill/>
                </a:ln>
                <a:solidFill>
                  <a:prstClr val="white"/>
                </a:solidFill>
                <a:effectLst/>
                <a:uLnTx/>
                <a:uFillTx/>
              </a:rPr>
              <a:t>from </a:t>
            </a:r>
            <a:r>
              <a:rPr lang="en-US" sz="2000" kern="0" dirty="0">
                <a:solidFill>
                  <a:prstClr val="white"/>
                </a:solidFill>
              </a:rPr>
              <a:t>page </a:t>
            </a:r>
            <a:r>
              <a:rPr lang="en-US" sz="2000" kern="0" dirty="0" smtClean="0">
                <a:solidFill>
                  <a:prstClr val="white"/>
                </a:solidFill>
              </a:rPr>
              <a:t>81.</a:t>
            </a:r>
            <a:endParaRPr kumimoji="0" lang="en-US" sz="2000" b="0" i="0" u="none" strike="noStrike" kern="0" cap="none" spc="0" normalizeH="0" baseline="0" noProof="0" dirty="0" smtClean="0">
              <a:ln>
                <a:noFill/>
              </a:ln>
              <a:solidFill>
                <a:prstClr val="white"/>
              </a:solidFill>
              <a:effectLst/>
              <a:uLnTx/>
              <a:uFillTx/>
            </a:endParaRPr>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b="1" dirty="0" smtClean="0">
                <a:solidFill>
                  <a:sysClr val="window" lastClr="FFFFFF"/>
                </a:solidFill>
                <a:effectLst>
                  <a:glow rad="101600">
                    <a:srgbClr val="F79646">
                      <a:satMod val="175000"/>
                      <a:alpha val="40000"/>
                    </a:srgbClr>
                  </a:glow>
                </a:effectLst>
                <a:latin typeface="BIRTH OF A HERO" panose="02000000000000000000" pitchFamily="2" charset="0"/>
              </a:rPr>
              <a:t>Assessment</a:t>
            </a:r>
          </a:p>
        </p:txBody>
      </p:sp>
    </p:spTree>
    <p:extLst>
      <p:ext uri="{BB962C8B-B14F-4D97-AF65-F5344CB8AC3E}">
        <p14:creationId xmlns:p14="http://schemas.microsoft.com/office/powerpoint/2010/main" val="199875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EGYPT</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133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You are a noble in ancient Babylon, an advisor to the great Hammurabi! One of your duties is to collect all laws of the kingdom. They will be carved on a tall block of black stone and placed in the temple. The king asks your opinion about the punishment for certain crimes. For instance, </a:t>
            </a:r>
            <a:r>
              <a:rPr lang="en-US" sz="2000" dirty="0"/>
              <a:t>s</a:t>
            </a:r>
            <a:r>
              <a:rPr lang="en-US" sz="2000" dirty="0" smtClean="0"/>
              <a:t>hould common people be punished more severely than nobles?</a:t>
            </a:r>
          </a:p>
          <a:p>
            <a:pPr marL="0" indent="0" algn="ctr">
              <a:buNone/>
            </a:pPr>
            <a:r>
              <a:rPr lang="en-US" sz="2000" dirty="0" smtClean="0"/>
              <a:t>Take a minute to write it down.</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685800" y="971550"/>
            <a:ext cx="7772400" cy="175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In time, many people invaded Mesopotamia. A series of kings conquered the lands between the rivers. Each new culture inherited the earlier achievements of the Sumerians. Some of the later invasions of the region also introduced skills and ideas that still influence civilization today, such as a written law code.</a:t>
            </a:r>
            <a:endParaRPr lang="en-US" sz="2000" dirty="0"/>
          </a:p>
        </p:txBody>
      </p:sp>
      <p:pic>
        <p:nvPicPr>
          <p:cNvPr id="10242" name="Picture 2" descr="Related image"/>
          <p:cNvPicPr>
            <a:picLocks noChangeAspect="1" noChangeArrowheads="1"/>
          </p:cNvPicPr>
          <p:nvPr/>
        </p:nvPicPr>
        <p:blipFill>
          <a:blip r:embed="rId2" cstate="print">
            <a:lum bright="-6000" contrast="8000"/>
          </a:blip>
          <a:srcRect t="28196" b="28571"/>
          <a:stretch>
            <a:fillRect/>
          </a:stretch>
        </p:blipFill>
        <p:spPr bwMode="auto">
          <a:xfrm>
            <a:off x="0" y="2919846"/>
            <a:ext cx="9144000" cy="2223654"/>
          </a:xfrm>
          <a:prstGeom prst="rect">
            <a:avLst/>
          </a:prstGeom>
          <a:noFill/>
        </p:spPr>
      </p:pic>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333750"/>
            <a:ext cx="7772400" cy="1323439"/>
          </a:xfrm>
          <a:prstGeom prst="rect">
            <a:avLst/>
          </a:prstGeom>
        </p:spPr>
        <p:txBody>
          <a:bodyPr wrap="square">
            <a:spAutoFit/>
          </a:bodyPr>
          <a:lstStyle/>
          <a:p>
            <a:pPr algn="ctr"/>
            <a:endParaRPr lang="en-US" sz="2000" dirty="0" smtClean="0"/>
          </a:p>
          <a:p>
            <a:pPr algn="ctr"/>
            <a:r>
              <a:rPr lang="en-US" sz="2000" kern="0" dirty="0" smtClean="0"/>
              <a:t>To learn more about this topic read pages 72 thru 77 and complete the </a:t>
            </a:r>
            <a:r>
              <a:rPr lang="en-US" sz="2000" i="1" kern="0" dirty="0" smtClean="0">
                <a:effectLst>
                  <a:glow rad="139700">
                    <a:schemeClr val="accent6">
                      <a:satMod val="175000"/>
                      <a:alpha val="40000"/>
                    </a:schemeClr>
                  </a:glow>
                </a:effectLst>
              </a:rPr>
              <a:t>section 4 assessment</a:t>
            </a:r>
            <a:r>
              <a:rPr lang="en-US" sz="2000" kern="0" dirty="0" smtClean="0"/>
              <a:t>. Show me the completed work when complete.</a:t>
            </a:r>
            <a:endParaRPr lang="en-US" sz="2000" i="1" kern="0" dirty="0" smtClean="0"/>
          </a:p>
          <a:p>
            <a:pPr algn="ctr"/>
            <a:endParaRPr lang="en-US" sz="2000" dirty="0"/>
          </a:p>
        </p:txBody>
      </p:sp>
      <p:pic>
        <p:nvPicPr>
          <p:cNvPr id="8198" name="Picture 6" descr="Image result for 300 movie"/>
          <p:cNvPicPr>
            <a:picLocks noChangeAspect="1" noChangeArrowheads="1"/>
          </p:cNvPicPr>
          <p:nvPr/>
        </p:nvPicPr>
        <p:blipFill>
          <a:blip r:embed="rId2" cstate="print">
            <a:lum bright="8000" contrast="7000"/>
          </a:blip>
          <a:srcRect t="12573" b="8759"/>
          <a:stretch>
            <a:fillRect/>
          </a:stretch>
        </p:blipFill>
        <p:spPr bwMode="auto">
          <a:xfrm>
            <a:off x="0" y="-1"/>
            <a:ext cx="9144000" cy="33569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Rise of Babylon</a:t>
            </a:r>
          </a:p>
        </p:txBody>
      </p:sp>
      <p:sp>
        <p:nvSpPr>
          <p:cNvPr id="4" name="Rectangle 3"/>
          <p:cNvSpPr/>
          <p:nvPr/>
        </p:nvSpPr>
        <p:spPr>
          <a:xfrm>
            <a:off x="457200" y="1733550"/>
            <a:ext cx="4343400" cy="2246769"/>
          </a:xfrm>
          <a:prstGeom prst="rect">
            <a:avLst/>
          </a:prstGeom>
        </p:spPr>
        <p:txBody>
          <a:bodyPr wrap="square">
            <a:spAutoFit/>
          </a:bodyPr>
          <a:lstStyle/>
          <a:p>
            <a:r>
              <a:rPr lang="en-US" sz="2000" dirty="0" smtClean="0"/>
              <a:t>Although Ur became the seat of a powerful empire under Sargon, repeated attacks from foreign powers weakened it. By 2000 BC, Ur was no more, and other invaders started gaining control of Mesopotamia. </a:t>
            </a:r>
            <a:r>
              <a:rPr lang="en-US" sz="2000" b="1" dirty="0" smtClean="0"/>
              <a:t>Babylon</a:t>
            </a:r>
            <a:r>
              <a:rPr lang="en-US" sz="2000" dirty="0" smtClean="0"/>
              <a:t> appeared on the scene.</a:t>
            </a:r>
          </a:p>
        </p:txBody>
      </p:sp>
      <p:pic>
        <p:nvPicPr>
          <p:cNvPr id="3" name="Picture 2">
            <a:hlinkClick r:id="rId2"/>
          </p:cNvPr>
          <p:cNvPicPr>
            <a:picLocks noChangeAspect="1"/>
          </p:cNvPicPr>
          <p:nvPr/>
        </p:nvPicPr>
        <p:blipFill rotWithShape="1">
          <a:blip r:embed="rId3" cstate="print">
            <a:lum bright="-5000"/>
          </a:blip>
          <a:srcRect l="14482" r="5236"/>
          <a:stretch/>
        </p:blipFill>
        <p:spPr>
          <a:xfrm>
            <a:off x="4800600" y="1683720"/>
            <a:ext cx="3804970" cy="2488230"/>
          </a:xfrm>
          <a:prstGeom prst="rect">
            <a:avLst/>
          </a:prstGeom>
        </p:spPr>
      </p:pic>
      <p:sp>
        <p:nvSpPr>
          <p:cNvPr id="5" name="Title 3"/>
          <p:cNvSpPr txBox="1">
            <a:spLocks/>
          </p:cNvSpPr>
          <p:nvPr/>
        </p:nvSpPr>
        <p:spPr>
          <a:xfrm rot="20490518">
            <a:off x="7498513" y="36575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33550"/>
            <a:ext cx="4876800" cy="2246769"/>
          </a:xfrm>
          <a:prstGeom prst="rect">
            <a:avLst/>
          </a:prstGeom>
        </p:spPr>
        <p:txBody>
          <a:bodyPr wrap="square">
            <a:spAutoFit/>
          </a:bodyPr>
          <a:lstStyle/>
          <a:p>
            <a:r>
              <a:rPr lang="en-US" sz="2000" dirty="0"/>
              <a:t>The city of </a:t>
            </a:r>
            <a:r>
              <a:rPr lang="en-US" sz="2000" b="1" dirty="0"/>
              <a:t>Babylon</a:t>
            </a:r>
            <a:r>
              <a:rPr lang="en-US" sz="2000" dirty="0"/>
              <a:t> had been a city-state in Mesopotamia for many years. After the fall of the Akkadian Empire, the city was taken over and settled by the Amorites. The city began its </a:t>
            </a:r>
            <a:r>
              <a:rPr lang="en-US" sz="2000" b="1" dirty="0"/>
              <a:t>rise</a:t>
            </a:r>
            <a:r>
              <a:rPr lang="en-US" sz="2000" dirty="0"/>
              <a:t> to power in 1792 BC </a:t>
            </a:r>
            <a:r>
              <a:rPr lang="en-US" sz="2000" dirty="0" smtClean="0"/>
              <a:t>when its </a:t>
            </a:r>
            <a:r>
              <a:rPr lang="en-US" sz="2000" b="1" dirty="0" smtClean="0">
                <a:effectLst>
                  <a:glow rad="101600">
                    <a:schemeClr val="accent6">
                      <a:satMod val="175000"/>
                      <a:alpha val="40000"/>
                    </a:schemeClr>
                  </a:glow>
                </a:effectLst>
              </a:rPr>
              <a:t>monarch</a:t>
            </a:r>
            <a:r>
              <a:rPr lang="en-US" sz="2000" dirty="0" smtClean="0"/>
              <a:t>, </a:t>
            </a:r>
            <a:r>
              <a:rPr lang="en-US" sz="2000" b="1" dirty="0" smtClean="0"/>
              <a:t>King</a:t>
            </a:r>
            <a:r>
              <a:rPr lang="en-US" sz="2000" dirty="0" smtClean="0"/>
              <a:t> </a:t>
            </a:r>
            <a:r>
              <a:rPr lang="en-US" sz="2000" b="1" dirty="0"/>
              <a:t>Hammurabi </a:t>
            </a:r>
            <a:r>
              <a:rPr lang="en-US" sz="2000" dirty="0"/>
              <a:t>took the throne</a:t>
            </a:r>
            <a:r>
              <a:rPr lang="en-US" sz="2000" dirty="0" smtClean="0"/>
              <a:t>. </a:t>
            </a:r>
            <a:r>
              <a:rPr lang="en-US" sz="2000" dirty="0" smtClean="0">
                <a:effectLst>
                  <a:glow rad="101600">
                    <a:schemeClr val="accent6">
                      <a:satMod val="175000"/>
                      <a:alpha val="40000"/>
                    </a:schemeClr>
                  </a:glow>
                </a:effectLst>
              </a:rPr>
              <a:t>A monarch is a ruler of a kingdom or empire</a:t>
            </a:r>
            <a:r>
              <a:rPr lang="en-US" sz="2000" dirty="0" smtClean="0"/>
              <a:t>.</a:t>
            </a:r>
          </a:p>
        </p:txBody>
      </p:sp>
      <p:pic>
        <p:nvPicPr>
          <p:cNvPr id="1026" name="Picture 2" descr="Related image"/>
          <p:cNvPicPr>
            <a:picLocks noChangeAspect="1" noChangeArrowheads="1"/>
          </p:cNvPicPr>
          <p:nvPr/>
        </p:nvPicPr>
        <p:blipFill>
          <a:blip r:embed="rId2" cstate="print">
            <a:lum contrast="14000"/>
            <a:extLst>
              <a:ext uri="{28A0092B-C50C-407E-A947-70E740481C1C}">
                <a14:useLocalDpi xmlns:a14="http://schemas.microsoft.com/office/drawing/2010/main" val="0"/>
              </a:ext>
            </a:extLst>
          </a:blip>
          <a:srcRect/>
          <a:stretch>
            <a:fillRect/>
          </a:stretch>
        </p:blipFill>
        <p:spPr bwMode="auto">
          <a:xfrm>
            <a:off x="5715000" y="895350"/>
            <a:ext cx="304800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Code of Hammurabi</a:t>
            </a:r>
          </a:p>
        </p:txBody>
      </p:sp>
      <p:sp>
        <p:nvSpPr>
          <p:cNvPr id="4" name="Rectangle 3"/>
          <p:cNvSpPr/>
          <p:nvPr/>
        </p:nvSpPr>
        <p:spPr>
          <a:xfrm>
            <a:off x="457200" y="1733550"/>
            <a:ext cx="5943600" cy="2862322"/>
          </a:xfrm>
          <a:prstGeom prst="rect">
            <a:avLst/>
          </a:prstGeom>
        </p:spPr>
        <p:txBody>
          <a:bodyPr wrap="square">
            <a:spAutoFit/>
          </a:bodyPr>
          <a:lstStyle/>
          <a:p>
            <a:r>
              <a:rPr lang="en-US" sz="2000" dirty="0"/>
              <a:t>The </a:t>
            </a:r>
            <a:r>
              <a:rPr lang="en-US" sz="2000" dirty="0" smtClean="0"/>
              <a:t>great </a:t>
            </a:r>
            <a:r>
              <a:rPr lang="en-US" sz="2000" dirty="0"/>
              <a:t>cultural contribution </a:t>
            </a:r>
            <a:r>
              <a:rPr lang="en-US" sz="2000" dirty="0" smtClean="0"/>
              <a:t>of Hammurabi was his Code, or </a:t>
            </a:r>
            <a:r>
              <a:rPr lang="en-US" sz="2000" dirty="0"/>
              <a:t>system of laws that represent the first attempt to record all laws</a:t>
            </a:r>
            <a:r>
              <a:rPr lang="en-US" sz="2000" dirty="0" smtClean="0"/>
              <a:t>.</a:t>
            </a:r>
            <a:r>
              <a:rPr lang="en-US" sz="2000" dirty="0"/>
              <a:t> </a:t>
            </a:r>
            <a:r>
              <a:rPr lang="en-US" sz="2000" dirty="0" smtClean="0"/>
              <a:t>It’s a </a:t>
            </a:r>
            <a:r>
              <a:rPr lang="en-US" sz="2000" dirty="0"/>
              <a:t>collection of 282 rules, established standards for commercial interactions and set fines and punishments to meet the requirements of justice. Hammurabi’s Code was carved onto a massive, finger-shaped black stone stele (pillar) that was looted by invaders and finally rediscovered in 1901.</a:t>
            </a:r>
          </a:p>
          <a:p>
            <a:pPr marL="342900" indent="-342900"/>
            <a:endParaRPr lang="en-US" sz="2000" dirty="0" smtClean="0"/>
          </a:p>
        </p:txBody>
      </p:sp>
      <p:pic>
        <p:nvPicPr>
          <p:cNvPr id="7174" name="Picture 6" descr="Related image">
            <a:hlinkClick r:id="rId2"/>
          </p:cNvPr>
          <p:cNvPicPr>
            <a:picLocks noChangeAspect="1" noChangeArrowheads="1"/>
          </p:cNvPicPr>
          <p:nvPr/>
        </p:nvPicPr>
        <p:blipFill>
          <a:blip r:embed="rId3" cstate="print"/>
          <a:srcRect l="6157" r="11040"/>
          <a:stretch>
            <a:fillRect/>
          </a:stretch>
        </p:blipFill>
        <p:spPr bwMode="auto">
          <a:xfrm>
            <a:off x="6858000" y="16329"/>
            <a:ext cx="2286000" cy="5127171"/>
          </a:xfrm>
          <a:prstGeom prst="rect">
            <a:avLst/>
          </a:prstGeom>
          <a:noFill/>
        </p:spPr>
      </p:pic>
      <p:sp>
        <p:nvSpPr>
          <p:cNvPr id="5" name="Title 3"/>
          <p:cNvSpPr txBox="1">
            <a:spLocks/>
          </p:cNvSpPr>
          <p:nvPr/>
        </p:nvSpPr>
        <p:spPr>
          <a:xfrm rot="20490518">
            <a:off x="6660313" y="41909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51480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0" y="1123950"/>
            <a:ext cx="4469219" cy="3170099"/>
          </a:xfrm>
          <a:prstGeom prst="rect">
            <a:avLst/>
          </a:prstGeom>
        </p:spPr>
        <p:txBody>
          <a:bodyPr wrap="square">
            <a:spAutoFit/>
          </a:bodyPr>
          <a:lstStyle/>
          <a:p>
            <a:pPr algn="r"/>
            <a:r>
              <a:rPr lang="en-US" sz="2000" dirty="0"/>
              <a:t>"An eye for an eye" </a:t>
            </a:r>
            <a:r>
              <a:rPr lang="en-US" sz="2000" dirty="0" smtClean="0"/>
              <a:t>or </a:t>
            </a:r>
            <a:r>
              <a:rPr lang="en-US" sz="2000" dirty="0"/>
              <a:t>the </a:t>
            </a:r>
            <a:r>
              <a:rPr lang="en-US" sz="2000" b="1" dirty="0"/>
              <a:t>law of retaliation</a:t>
            </a:r>
            <a:r>
              <a:rPr lang="en-US" sz="2000" dirty="0"/>
              <a:t>, is the principle that a person who has injured another person is to be penalized to a similar </a:t>
            </a:r>
            <a:r>
              <a:rPr lang="en-US" sz="2000" dirty="0" smtClean="0"/>
              <a:t>degree. </a:t>
            </a:r>
            <a:r>
              <a:rPr lang="en-US" sz="2000" dirty="0"/>
              <a:t>The principle is </a:t>
            </a:r>
            <a:r>
              <a:rPr lang="en-US" sz="2000" dirty="0" smtClean="0"/>
              <a:t>referred </a:t>
            </a:r>
            <a:r>
              <a:rPr lang="en-US" sz="2000" dirty="0"/>
              <a:t>using the Latin term </a:t>
            </a:r>
            <a:r>
              <a:rPr lang="en-US" sz="2000" b="1" i="1" dirty="0" err="1"/>
              <a:t>lex</a:t>
            </a:r>
            <a:r>
              <a:rPr lang="en-US" sz="2000" b="1" i="1" dirty="0"/>
              <a:t> </a:t>
            </a:r>
            <a:r>
              <a:rPr lang="en-US" sz="2000" b="1" i="1" dirty="0" err="1" smtClean="0"/>
              <a:t>talionis</a:t>
            </a:r>
            <a:r>
              <a:rPr lang="en-US" sz="2000" i="1" dirty="0" smtClean="0"/>
              <a:t>.</a:t>
            </a:r>
            <a:r>
              <a:rPr lang="en-US" sz="2000" dirty="0" smtClean="0"/>
              <a:t> </a:t>
            </a:r>
            <a:r>
              <a:rPr lang="en-US" sz="2000" dirty="0"/>
              <a:t>In the famous legal code </a:t>
            </a:r>
            <a:r>
              <a:rPr lang="en-US" sz="2000" dirty="0" smtClean="0"/>
              <a:t>of Hammurabi</a:t>
            </a:r>
            <a:r>
              <a:rPr lang="en-US" sz="2000" dirty="0"/>
              <a:t>, the principle of </a:t>
            </a:r>
            <a:r>
              <a:rPr lang="en-US" sz="2000" b="1" dirty="0"/>
              <a:t>exact reciprocity </a:t>
            </a:r>
            <a:r>
              <a:rPr lang="en-US" sz="2000" dirty="0"/>
              <a:t>is very clearly used. For example, if a person </a:t>
            </a:r>
            <a:r>
              <a:rPr lang="en-US" sz="2000" dirty="0" smtClean="0"/>
              <a:t>killed </a:t>
            </a:r>
            <a:r>
              <a:rPr lang="en-US" sz="2000" dirty="0"/>
              <a:t>another person, the killer would be put to </a:t>
            </a:r>
            <a:r>
              <a:rPr lang="en-US" sz="2000" dirty="0" smtClean="0"/>
              <a:t>death.</a:t>
            </a:r>
            <a:endParaRPr lang="en-US" sz="2000" dirty="0">
              <a:solidFill>
                <a:schemeClr val="bg1"/>
              </a:solidFill>
            </a:endParaRPr>
          </a:p>
        </p:txBody>
      </p:sp>
      <p:sp>
        <p:nvSpPr>
          <p:cNvPr id="2" name="Oval 1"/>
          <p:cNvSpPr/>
          <p:nvPr/>
        </p:nvSpPr>
        <p:spPr>
          <a:xfrm>
            <a:off x="1456660" y="1495808"/>
            <a:ext cx="2209800" cy="2209800"/>
          </a:xfrm>
          <a:prstGeom prst="ellipse">
            <a:avLst/>
          </a:prstGeom>
          <a:gradFill flip="none" rotWithShape="1">
            <a:gsLst>
              <a:gs pos="23000">
                <a:schemeClr val="accent5">
                  <a:lumMod val="0"/>
                  <a:lumOff val="100000"/>
                </a:schemeClr>
              </a:gs>
              <a:gs pos="82000">
                <a:schemeClr val="accent5">
                  <a:lumMod val="0"/>
                  <a:lumOff val="100000"/>
                </a:schemeClr>
              </a:gs>
              <a:gs pos="92000">
                <a:schemeClr val="bg2">
                  <a:lumMod val="20000"/>
                  <a:lumOff val="80000"/>
                </a:schemeClr>
              </a:gs>
            </a:gsLst>
            <a:path path="circle">
              <a:fillToRect l="50000" t="-80000" r="50000" b="180000"/>
            </a:path>
            <a:tileRect/>
          </a:gradFill>
          <a:ln>
            <a:noFill/>
          </a:ln>
          <a:scene3d>
            <a:camera prst="orthographicFront"/>
            <a:lightRig rig="freezing"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lex talionis me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56329"/>
            <a:ext cx="1814082" cy="180602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6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28750"/>
            <a:ext cx="8458200" cy="1015663"/>
          </a:xfrm>
          <a:prstGeom prst="rect">
            <a:avLst/>
          </a:prstGeom>
        </p:spPr>
        <p:txBody>
          <a:bodyPr wrap="square">
            <a:spAutoFit/>
          </a:bodyPr>
          <a:lstStyle/>
          <a:p>
            <a:pPr algn="ctr"/>
            <a:r>
              <a:rPr lang="en-US" sz="2000" dirty="0"/>
              <a:t>The Hittites occupied the </a:t>
            </a:r>
            <a:r>
              <a:rPr lang="en-US" sz="2000" dirty="0" smtClean="0"/>
              <a:t>region </a:t>
            </a:r>
            <a:r>
              <a:rPr lang="en-US" sz="2000" dirty="0"/>
              <a:t>of Anatolia </a:t>
            </a:r>
            <a:r>
              <a:rPr lang="en-US" sz="2000" dirty="0" smtClean="0"/>
              <a:t>(AKA Asia Minor) </a:t>
            </a:r>
            <a:r>
              <a:rPr lang="en-US" sz="2000" dirty="0"/>
              <a:t>prior to 1700 </a:t>
            </a:r>
            <a:r>
              <a:rPr lang="en-US" sz="2000" dirty="0" smtClean="0"/>
              <a:t>BC. They were among the first to master ironworking, which helped them to expand </a:t>
            </a:r>
            <a:r>
              <a:rPr lang="en-US" sz="2000" dirty="0"/>
              <a:t>their territories into an empire which </a:t>
            </a:r>
            <a:r>
              <a:rPr lang="en-US" sz="2000" dirty="0" smtClean="0"/>
              <a:t>took Babylon. Their rule didn’t last long.</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Hittites &amp; Kassites Take Over</a:t>
            </a: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53" b="44298"/>
          <a:stretch/>
        </p:blipFill>
        <p:spPr bwMode="auto">
          <a:xfrm>
            <a:off x="-1" y="2624234"/>
            <a:ext cx="9143999" cy="251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634</Words>
  <Application>Microsoft Office PowerPoint</Application>
  <PresentationFormat>On-screen Show (16:9)</PresentationFormat>
  <Paragraphs>42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163</cp:revision>
  <dcterms:created xsi:type="dcterms:W3CDTF">2018-08-02T00:45:41Z</dcterms:created>
  <dcterms:modified xsi:type="dcterms:W3CDTF">2018-09-13T14:16:46Z</dcterms:modified>
</cp:coreProperties>
</file>