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74" r:id="rId5"/>
    <p:sldId id="277" r:id="rId6"/>
    <p:sldId id="270" r:id="rId7"/>
    <p:sldId id="276" r:id="rId8"/>
    <p:sldId id="271" r:id="rId9"/>
    <p:sldId id="275" r:id="rId10"/>
    <p:sldId id="278" r:id="rId11"/>
    <p:sldId id="268"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804" y="-18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5B1810-591C-4CEE-A8F5-FC810F52E8CF}" type="datetimeFigureOut">
              <a:rPr lang="en-US" smtClean="0"/>
              <a:pPr/>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D38C-9114-4629-BA1C-C5500E255CFC}"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B1810-591C-4CEE-A8F5-FC810F52E8CF}" type="datetimeFigureOut">
              <a:rPr lang="en-US" smtClean="0"/>
              <a:pPr/>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D38C-9114-4629-BA1C-C5500E255CFC}"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450"/>
            <a:ext cx="2057400" cy="365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71450"/>
            <a:ext cx="6019800" cy="365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B1810-591C-4CEE-A8F5-FC810F52E8CF}" type="datetimeFigureOut">
              <a:rPr lang="en-US" smtClean="0"/>
              <a:pPr/>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D38C-9114-4629-BA1C-C5500E255CFC}"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5B1810-591C-4CEE-A8F5-FC810F52E8CF}" type="datetimeFigureOut">
              <a:rPr lang="en-US" smtClean="0"/>
              <a:pPr/>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D38C-9114-4629-BA1C-C5500E255CFC}"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5B1810-591C-4CEE-A8F5-FC810F52E8CF}" type="datetimeFigureOut">
              <a:rPr lang="en-US" smtClean="0"/>
              <a:pPr/>
              <a:t>9/19/2020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AD38C-9114-4629-BA1C-C5500E255CFC}"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00125"/>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00125"/>
            <a:ext cx="4038600" cy="282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5B1810-591C-4CEE-A8F5-FC810F52E8CF}" type="datetimeFigureOut">
              <a:rPr lang="en-US" smtClean="0"/>
              <a:pPr/>
              <a:t>9/19/2020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AD38C-9114-4629-BA1C-C5500E255CFC}"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5B1810-591C-4CEE-A8F5-FC810F52E8CF}" type="datetimeFigureOut">
              <a:rPr lang="en-US" smtClean="0"/>
              <a:pPr/>
              <a:t>9/19/2020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AD38C-9114-4629-BA1C-C5500E255CFC}"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5B1810-591C-4CEE-A8F5-FC810F52E8CF}" type="datetimeFigureOut">
              <a:rPr lang="en-US" smtClean="0"/>
              <a:pPr/>
              <a:t>9/19/2020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AD38C-9114-4629-BA1C-C5500E255CFC}"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5B1810-591C-4CEE-A8F5-FC810F52E8CF}" type="datetimeFigureOut">
              <a:rPr lang="en-US" smtClean="0"/>
              <a:pPr/>
              <a:t>9/19/2020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AD38C-9114-4629-BA1C-C5500E255CFC}"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B1810-591C-4CEE-A8F5-FC810F52E8CF}" type="datetimeFigureOut">
              <a:rPr lang="en-US" smtClean="0"/>
              <a:pPr/>
              <a:t>9/19/2020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AD38C-9114-4629-BA1C-C5500E255CFC}"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B1810-591C-4CEE-A8F5-FC810F52E8CF}" type="datetimeFigureOut">
              <a:rPr lang="en-US" smtClean="0"/>
              <a:pPr/>
              <a:t>9/19/2020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AD38C-9114-4629-BA1C-C5500E255CFC}"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D5B1810-591C-4CEE-A8F5-FC810F52E8CF}" type="datetimeFigureOut">
              <a:rPr lang="en-US" smtClean="0"/>
              <a:pPr/>
              <a:t>9/19/2020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D3AD38C-9114-4629-BA1C-C5500E255C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JY8LfafnIiU"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MMiW1qsJZJA"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im\Desktop\Picture1.png"/>
          <p:cNvPicPr>
            <a:picLocks noChangeAspect="1" noChangeArrowheads="1"/>
          </p:cNvPicPr>
          <p:nvPr/>
        </p:nvPicPr>
        <p:blipFill>
          <a:blip r:embed="rId2" cstate="print">
            <a:lum bright="3000" contrast="12000"/>
          </a:blip>
          <a:srcRect/>
          <a:stretch>
            <a:fillRect/>
          </a:stretch>
        </p:blipFill>
        <p:spPr bwMode="auto">
          <a:xfrm>
            <a:off x="0" y="-147638"/>
            <a:ext cx="9264650" cy="5291138"/>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809750"/>
            <a:ext cx="8229600" cy="2971800"/>
          </a:xfrm>
          <a:prstGeom prst="rect">
            <a:avLst/>
          </a:prstGeom>
        </p:spPr>
        <p:txBody>
          <a:bodyPr>
            <a:normAutofit/>
          </a:bodyPr>
          <a:lstStyle/>
          <a:p>
            <a:pPr lvl="0" algn="ctr">
              <a:spcBef>
                <a:spcPct val="20000"/>
              </a:spcBef>
            </a:pPr>
            <a:r>
              <a:rPr lang="es-ES" sz="2000" dirty="0" smtClean="0">
                <a:solidFill>
                  <a:schemeClr val="bg1"/>
                </a:solidFill>
                <a:effectLst>
                  <a:outerShdw blurRad="50800" dist="63500" dir="21540000" algn="bl" rotWithShape="0">
                    <a:prstClr val="black">
                      <a:alpha val="63000"/>
                    </a:prstClr>
                  </a:outerShdw>
                </a:effectLst>
              </a:rPr>
              <a:t>El trabajo será evidenciado por 6 fotos usando los siguientes ángulos:</a:t>
            </a:r>
          </a:p>
          <a:p>
            <a:pPr marL="457200" lvl="0" indent="-457200" algn="ctr">
              <a:spcBef>
                <a:spcPct val="20000"/>
              </a:spcBef>
              <a:buFont typeface="+mj-lt"/>
              <a:buAutoNum type="arabicPeriod"/>
            </a:pPr>
            <a:r>
              <a:rPr lang="es-ES" sz="2000" dirty="0" smtClean="0">
                <a:solidFill>
                  <a:schemeClr val="bg1"/>
                </a:solidFill>
                <a:effectLst>
                  <a:outerShdw blurRad="50800" dist="63500" dir="21540000" algn="bl" rotWithShape="0">
                    <a:prstClr val="black">
                      <a:alpha val="63000"/>
                    </a:prstClr>
                  </a:outerShdw>
                </a:effectLst>
              </a:rPr>
              <a:t>Completo de frente 0° </a:t>
            </a:r>
          </a:p>
          <a:p>
            <a:pPr marL="457200" lvl="0" indent="-457200" algn="ctr">
              <a:spcBef>
                <a:spcPct val="20000"/>
              </a:spcBef>
              <a:buFont typeface="+mj-lt"/>
              <a:buAutoNum type="arabicPeriod"/>
            </a:pPr>
            <a:r>
              <a:rPr lang="es-ES" sz="2000" dirty="0" smtClean="0">
                <a:solidFill>
                  <a:schemeClr val="bg1"/>
                </a:solidFill>
                <a:effectLst>
                  <a:outerShdw blurRad="50800" dist="63500" dir="21540000" algn="bl" rotWithShape="0">
                    <a:prstClr val="black">
                      <a:alpha val="63000"/>
                    </a:prstClr>
                  </a:outerShdw>
                </a:effectLst>
              </a:rPr>
              <a:t>Derecha 45° </a:t>
            </a:r>
          </a:p>
          <a:p>
            <a:pPr marL="457200" indent="-457200" algn="ctr">
              <a:spcBef>
                <a:spcPct val="20000"/>
              </a:spcBef>
              <a:buFont typeface="+mj-lt"/>
              <a:buAutoNum type="arabicPeriod"/>
            </a:pPr>
            <a:r>
              <a:rPr lang="es-ES" sz="2000" dirty="0" smtClean="0">
                <a:solidFill>
                  <a:schemeClr val="bg1"/>
                </a:solidFill>
                <a:effectLst>
                  <a:outerShdw blurRad="50800" dist="63500" dir="21540000" algn="bl" rotWithShape="0">
                    <a:prstClr val="black">
                      <a:alpha val="63000"/>
                    </a:prstClr>
                  </a:outerShdw>
                </a:effectLst>
              </a:rPr>
              <a:t>Izquierda 45° </a:t>
            </a:r>
          </a:p>
          <a:p>
            <a:pPr marL="457200" lvl="0" indent="-457200" algn="ctr">
              <a:spcBef>
                <a:spcPct val="20000"/>
              </a:spcBef>
              <a:buFont typeface="+mj-lt"/>
              <a:buAutoNum type="arabicPeriod"/>
            </a:pPr>
            <a:r>
              <a:rPr lang="es-ES" sz="2000" dirty="0" smtClean="0">
                <a:solidFill>
                  <a:schemeClr val="bg1"/>
                </a:solidFill>
                <a:effectLst>
                  <a:outerShdw blurRad="50800" dist="63500" dir="21540000" algn="bl" rotWithShape="0">
                    <a:prstClr val="black">
                      <a:alpha val="63000"/>
                    </a:prstClr>
                  </a:outerShdw>
                </a:effectLst>
              </a:rPr>
              <a:t>Derecha 135° </a:t>
            </a:r>
          </a:p>
          <a:p>
            <a:pPr marL="457200" indent="-457200" algn="ctr">
              <a:spcBef>
                <a:spcPct val="20000"/>
              </a:spcBef>
              <a:buFont typeface="+mj-lt"/>
              <a:buAutoNum type="arabicPeriod"/>
            </a:pPr>
            <a:r>
              <a:rPr lang="es-ES" sz="2000" dirty="0" smtClean="0">
                <a:solidFill>
                  <a:schemeClr val="bg1"/>
                </a:solidFill>
                <a:effectLst>
                  <a:outerShdw blurRad="50800" dist="63500" dir="21540000" algn="bl" rotWithShape="0">
                    <a:prstClr val="black">
                      <a:alpha val="63000"/>
                    </a:prstClr>
                  </a:outerShdw>
                </a:effectLst>
              </a:rPr>
              <a:t>Izquierda 135° </a:t>
            </a:r>
          </a:p>
          <a:p>
            <a:pPr marL="457200" indent="-457200" algn="ctr">
              <a:spcBef>
                <a:spcPct val="20000"/>
              </a:spcBef>
              <a:buFont typeface="+mj-lt"/>
              <a:buAutoNum type="arabicPeriod"/>
            </a:pPr>
            <a:r>
              <a:rPr lang="es-ES" sz="2000" dirty="0" smtClean="0">
                <a:solidFill>
                  <a:schemeClr val="bg1"/>
                </a:solidFill>
                <a:effectLst>
                  <a:outerShdw blurRad="50800" dist="63500" dir="21540000" algn="bl" rotWithShape="0">
                    <a:prstClr val="black">
                      <a:alpha val="63000"/>
                    </a:prstClr>
                  </a:outerShdw>
                </a:effectLst>
              </a:rPr>
              <a:t>Completo de espalda 180 ° </a:t>
            </a:r>
          </a:p>
          <a:p>
            <a:pPr marL="457200" indent="-457200" algn="ctr">
              <a:spcBef>
                <a:spcPct val="20000"/>
              </a:spcBef>
            </a:pPr>
            <a:r>
              <a:rPr lang="es-ES" sz="2000" dirty="0" smtClean="0">
                <a:solidFill>
                  <a:schemeClr val="bg1"/>
                </a:solidFill>
                <a:effectLst>
                  <a:outerShdw blurRad="50800" dist="63500" dir="21540000" algn="bl" rotWithShape="0">
                    <a:prstClr val="black">
                      <a:alpha val="63000"/>
                    </a:prstClr>
                  </a:outerShdw>
                </a:effectLst>
              </a:rPr>
              <a:t>Las seis fotos serán enviadas al email del maestro en la fecha que el indique.</a:t>
            </a:r>
          </a:p>
          <a:p>
            <a:pPr algn="ctr">
              <a:spcBef>
                <a:spcPct val="20000"/>
              </a:spcBef>
            </a:pPr>
            <a:endParaRPr lang="es-ES" sz="2000" dirty="0" smtClean="0">
              <a:solidFill>
                <a:schemeClr val="bg1"/>
              </a:solidFill>
              <a:effectLst>
                <a:outerShdw blurRad="50800" dist="63500" dir="21540000" algn="bl" rotWithShape="0">
                  <a:prstClr val="black">
                    <a:alpha val="63000"/>
                  </a:prstClr>
                </a:outerShdw>
              </a:effectLst>
            </a:endParaRPr>
          </a:p>
          <a:p>
            <a:pPr lvl="0" algn="ctr">
              <a:spcBef>
                <a:spcPct val="20000"/>
              </a:spcBef>
            </a:pPr>
            <a:endParaRPr lang="es-ES" sz="2000" dirty="0">
              <a:solidFill>
                <a:schemeClr val="bg1"/>
              </a:solidFill>
              <a:effectLst>
                <a:outerShdw blurRad="50800" dist="63500" dir="21540000" algn="bl" rotWithShape="0">
                  <a:prstClr val="black">
                    <a:alpha val="63000"/>
                  </a:prstClr>
                </a:outerShdw>
              </a:effectLs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14350"/>
            <a:ext cx="8686799" cy="797584"/>
          </a:xfrm>
          <a:prstGeom prst="rect">
            <a:avLst/>
          </a:prstGeom>
        </p:spPr>
        <p:txBody>
          <a:bodyPr>
            <a:noAutofit/>
          </a:bodyPr>
          <a:lstStyle/>
          <a:p>
            <a:pPr lvl="0">
              <a:spcBef>
                <a:spcPct val="0"/>
              </a:spcBef>
            </a:pPr>
            <a:r>
              <a:rPr lang="es-ES" sz="4400" b="1" dirty="0" smtClean="0">
                <a:solidFill>
                  <a:schemeClr val="bg1"/>
                </a:solidFill>
                <a:effectLst>
                  <a:outerShdw blurRad="38100" dist="38100" dir="2700000" algn="tl">
                    <a:srgbClr val="000000">
                      <a:alpha val="43137"/>
                    </a:srgbClr>
                  </a:outerShdw>
                </a:effectLst>
                <a:latin typeface="BIRTH OF A HERO" pitchFamily="2" charset="0"/>
              </a:rPr>
              <a:t>En las próximas lecciones…</a:t>
            </a:r>
            <a:endParaRPr kumimoji="0" lang="es-ES" sz="4400" b="1" i="0" u="none" strike="noStrike" kern="1200" cap="none" spc="0" normalizeH="0" baseline="0" dirty="0" smtClean="0">
              <a:ln>
                <a:noFill/>
              </a:ln>
              <a:solidFill>
                <a:schemeClr val="bg1"/>
              </a:solidFill>
              <a:effectLst>
                <a:outerShdw blurRad="38100" dist="38100" dir="2700000" algn="tl">
                  <a:srgbClr val="000000">
                    <a:alpha val="43137"/>
                  </a:srgbClr>
                </a:outerShdw>
              </a:effectLst>
              <a:uLnTx/>
              <a:uFillTx/>
              <a:latin typeface="BIRTH OF A HERO" pitchFamily="2" charset="0"/>
              <a:ea typeface="+mj-ea"/>
              <a:cs typeface="+mj-cs"/>
            </a:endParaRPr>
          </a:p>
        </p:txBody>
      </p:sp>
      <p:sp>
        <p:nvSpPr>
          <p:cNvPr id="3"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noFill/>
                  <a:prstDash val="solid"/>
                </a:ln>
                <a:solidFill>
                  <a:srgbClr val="FF0000"/>
                </a:solidFill>
                <a:effectLst>
                  <a:outerShdw blurRad="63500" dir="3600000" algn="tl" rotWithShape="0">
                    <a:srgbClr val="000000">
                      <a:alpha val="70000"/>
                    </a:srgbClr>
                  </a:outerShdw>
                </a:effectLst>
                <a:latin typeface="Caslon Antique" pitchFamily="18" charset="0"/>
              </a:rPr>
              <a:t>Jim Soto © 2020</a:t>
            </a:r>
          </a:p>
        </p:txBody>
      </p:sp>
      <p:pic>
        <p:nvPicPr>
          <p:cNvPr id="2050" name="Picture 2" descr="C:\Users\Jim\Desktop\Picture2.png"/>
          <p:cNvPicPr>
            <a:picLocks noChangeAspect="1" noChangeArrowheads="1"/>
          </p:cNvPicPr>
          <p:nvPr/>
        </p:nvPicPr>
        <p:blipFill>
          <a:blip r:embed="rId2" cstate="print"/>
          <a:srcRect t="10485" b="8405"/>
          <a:stretch>
            <a:fillRect/>
          </a:stretch>
        </p:blipFill>
        <p:spPr bwMode="auto">
          <a:xfrm>
            <a:off x="2109788" y="1123950"/>
            <a:ext cx="4924425" cy="2971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90550"/>
            <a:ext cx="9144000" cy="170216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PR" sz="4800" b="1" i="0" u="none" strike="noStrike" kern="1200" cap="none" spc="0" normalizeH="0" baseline="0" noProof="0" dirty="0" smtClean="0">
                <a:ln>
                  <a:noFill/>
                </a:ln>
                <a:solidFill>
                  <a:schemeClr val="bg1"/>
                </a:solidFill>
                <a:effectLst>
                  <a:outerShdw blurRad="38100" dist="38100" dir="2700000" algn="tl">
                    <a:srgbClr val="000000">
                      <a:alpha val="43137"/>
                    </a:srgbClr>
                  </a:outerShdw>
                  <a:reflection blurRad="6350" stA="50000" endA="300" endPos="50000" dist="29997" dir="5400000" sy="-100000" algn="bl" rotWithShape="0"/>
                </a:effectLst>
                <a:uLnTx/>
                <a:uFillTx/>
                <a:latin typeface="BIRTH OF A HERO" pitchFamily="2" charset="0"/>
                <a:ea typeface="+mj-ea"/>
                <a:cs typeface="+mj-cs"/>
              </a:rPr>
              <a:t>Mascara de Vejigante</a:t>
            </a:r>
            <a:endParaRPr kumimoji="0" lang="es-PR" sz="4800" b="1" i="0" u="none" strike="noStrike" kern="1200" cap="none" spc="0" normalizeH="0" baseline="0" noProof="0" dirty="0">
              <a:ln>
                <a:noFill/>
              </a:ln>
              <a:solidFill>
                <a:schemeClr val="bg1"/>
              </a:solidFill>
              <a:effectLst>
                <a:outerShdw blurRad="38100" dist="38100" dir="2700000" algn="tl">
                  <a:srgbClr val="000000">
                    <a:alpha val="43137"/>
                  </a:srgbClr>
                </a:outerShdw>
                <a:reflection blurRad="6350" stA="50000" endA="300" endPos="50000" dist="29997" dir="5400000" sy="-100000" algn="bl" rotWithShape="0"/>
              </a:effectLst>
              <a:uLnTx/>
              <a:uFillTx/>
              <a:latin typeface="BIRTH OF A HERO" pitchFamily="2" charset="0"/>
              <a:ea typeface="+mj-ea"/>
              <a:cs typeface="+mj-cs"/>
            </a:endParaRPr>
          </a:p>
        </p:txBody>
      </p:sp>
      <p:pic>
        <p:nvPicPr>
          <p:cNvPr id="1026" name="Picture 2" descr="Image result for vejigante mask clip art"/>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3314700" y="2179252"/>
            <a:ext cx="2514600" cy="2514600"/>
          </a:xfrm>
          <a:prstGeom prst="rect">
            <a:avLst/>
          </a:prstGeom>
          <a:noFill/>
          <a:effectLst>
            <a:softEdge rad="3175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514350"/>
            <a:ext cx="8686799" cy="797584"/>
          </a:xfrm>
          <a:prstGeom prst="rect">
            <a:avLst/>
          </a:prstGeom>
        </p:spPr>
        <p:txBody>
          <a:bodyPr>
            <a:noAutofit/>
          </a:bodyPr>
          <a:lstStyle/>
          <a:p>
            <a:pPr lvl="0">
              <a:spcBef>
                <a:spcPct val="0"/>
              </a:spcBef>
              <a:defRPr/>
            </a:pPr>
            <a:r>
              <a:rPr lang="es-ES" sz="4400" b="1" dirty="0">
                <a:solidFill>
                  <a:schemeClr val="bg1"/>
                </a:solidFill>
                <a:effectLst>
                  <a:outerShdw blurRad="38100" dist="38100" dir="2700000" algn="tl">
                    <a:srgbClr val="000000">
                      <a:alpha val="43137"/>
                    </a:srgbClr>
                  </a:outerShdw>
                </a:effectLst>
                <a:latin typeface="BIRTH OF A HERO" pitchFamily="2" charset="0"/>
              </a:rPr>
              <a:t>¿Qué son los vejigantes?</a:t>
            </a:r>
          </a:p>
        </p:txBody>
      </p:sp>
      <p:sp>
        <p:nvSpPr>
          <p:cNvPr id="4" name="Content Placeholder 2"/>
          <p:cNvSpPr txBox="1">
            <a:spLocks/>
          </p:cNvSpPr>
          <p:nvPr/>
        </p:nvSpPr>
        <p:spPr>
          <a:xfrm>
            <a:off x="457200" y="2266950"/>
            <a:ext cx="5715000" cy="2397784"/>
          </a:xfrm>
          <a:prstGeom prst="rect">
            <a:avLst/>
          </a:prstGeom>
        </p:spPr>
        <p:txBody>
          <a:bodyPr>
            <a:noAutofit/>
          </a:bodyPr>
          <a:lstStyle/>
          <a:p>
            <a:pPr>
              <a:lnSpc>
                <a:spcPts val="2100"/>
              </a:lnSpc>
            </a:pPr>
            <a:r>
              <a:rPr lang="es-ES" sz="2000" dirty="0">
                <a:solidFill>
                  <a:schemeClr val="bg1"/>
                </a:solidFill>
                <a:effectLst>
                  <a:outerShdw blurRad="38100" dist="38100" dir="2700000" algn="tl">
                    <a:srgbClr val="000000">
                      <a:alpha val="43137"/>
                    </a:srgbClr>
                  </a:outerShdw>
                </a:effectLst>
              </a:rPr>
              <a:t>El vejigante </a:t>
            </a:r>
            <a:r>
              <a:rPr lang="es-ES" sz="2000" dirty="0" smtClean="0">
                <a:solidFill>
                  <a:schemeClr val="bg1"/>
                </a:solidFill>
                <a:effectLst>
                  <a:outerShdw blurRad="38100" dist="38100" dir="2700000" algn="tl">
                    <a:srgbClr val="000000">
                      <a:alpha val="43137"/>
                    </a:srgbClr>
                  </a:outerShdw>
                </a:effectLst>
              </a:rPr>
              <a:t>un personaje en </a:t>
            </a:r>
            <a:r>
              <a:rPr lang="es-ES" sz="2000" dirty="0">
                <a:solidFill>
                  <a:schemeClr val="bg1"/>
                </a:solidFill>
                <a:effectLst>
                  <a:outerShdw blurRad="38100" dist="38100" dir="2700000" algn="tl">
                    <a:srgbClr val="000000">
                      <a:alpha val="43137"/>
                    </a:srgbClr>
                  </a:outerShdw>
                </a:effectLst>
              </a:rPr>
              <a:t>los carnavales de Ponce y las fiestas de Loíza. La palabra vejigante, literalmente significa una vejiga y un gigante, o sea un gigante que carga una vejiga. Los vejigantes cargan vejigas de vacas preparadas específicamente para estos personajes folklóricos, quienes usan las mismas para dar golpes a los espectadores, lo cual representa golpear a los espíritus malignos.</a:t>
            </a:r>
            <a:endParaRPr lang="es-ES" sz="2000" dirty="0" smtClean="0">
              <a:solidFill>
                <a:schemeClr val="bg1"/>
              </a:solidFill>
              <a:effectLst>
                <a:outerShdw blurRad="38100" dist="38100" dir="2700000" algn="tl">
                  <a:srgbClr val="000000">
                    <a:alpha val="43137"/>
                  </a:srgbClr>
                </a:outerShdw>
              </a:effectLst>
            </a:endParaRPr>
          </a:p>
        </p:txBody>
      </p:sp>
      <p:pic>
        <p:nvPicPr>
          <p:cNvPr id="2" name="Picture 2" descr="Image result for vejigante mask clip art"/>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0" b="100000" l="0" r="99534"/>
                    </a14:imgEffect>
                  </a14:imgLayer>
                </a14:imgProps>
              </a:ext>
              <a:ext uri="{28A0092B-C50C-407E-A947-70E740481C1C}">
                <a14:useLocalDpi xmlns:a14="http://schemas.microsoft.com/office/drawing/2010/main" xmlns="" val="0"/>
              </a:ext>
            </a:extLst>
          </a:blip>
          <a:srcRect/>
          <a:stretch>
            <a:fillRect/>
          </a:stretch>
        </p:blipFill>
        <p:spPr bwMode="auto">
          <a:xfrm>
            <a:off x="6858000" y="1200150"/>
            <a:ext cx="1631134" cy="1769913"/>
          </a:xfrm>
          <a:prstGeom prst="rect">
            <a:avLst/>
          </a:prstGeom>
          <a:noFill/>
          <a:effectLst>
            <a:glow rad="101600">
              <a:schemeClr val="accent2">
                <a:satMod val="175000"/>
                <a:alpha val="40000"/>
              </a:schemeClr>
            </a:glow>
          </a:effectLst>
          <a:extLst>
            <a:ext uri="{909E8E84-426E-40DD-AFC4-6F175D3DCCD1}">
              <a14:hiddenFill xmlns:a14="http://schemas.microsoft.com/office/drawing/2010/main" xmlns="">
                <a:solidFill>
                  <a:srgbClr val="FFFFFF"/>
                </a:solidFill>
              </a14:hiddenFill>
            </a:ext>
          </a:extLst>
        </p:spPr>
      </p:pic>
      <p:pic>
        <p:nvPicPr>
          <p:cNvPr id="2052" name="Picture 4" descr="Image result for vejigante mask clip art"/>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6400800" y="2107661"/>
            <a:ext cx="2438400" cy="26462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14350"/>
            <a:ext cx="8686799" cy="797584"/>
          </a:xfrm>
          <a:prstGeom prst="rect">
            <a:avLst/>
          </a:prstGeom>
        </p:spPr>
        <p:txBody>
          <a:bodyPr>
            <a:noAutofit/>
          </a:bodyPr>
          <a:lstStyle/>
          <a:p>
            <a:pPr lvl="0">
              <a:spcBef>
                <a:spcPct val="0"/>
              </a:spcBef>
              <a:defRPr/>
            </a:pPr>
            <a:r>
              <a:rPr lang="es-ES" sz="4400" b="1" dirty="0" smtClean="0">
                <a:solidFill>
                  <a:schemeClr val="bg1"/>
                </a:solidFill>
                <a:effectLst>
                  <a:outerShdw blurRad="38100" dist="38100" dir="2700000" algn="tl">
                    <a:srgbClr val="000000">
                      <a:alpha val="43137"/>
                    </a:srgbClr>
                  </a:outerShdw>
                </a:effectLst>
                <a:latin typeface="BIRTH OF A HERO" pitchFamily="2" charset="0"/>
              </a:rPr>
              <a:t>Posible trasfondo histórico</a:t>
            </a:r>
            <a:endParaRPr lang="es-ES" sz="4400" b="1" dirty="0">
              <a:solidFill>
                <a:schemeClr val="bg1"/>
              </a:solidFill>
              <a:effectLst>
                <a:outerShdw blurRad="38100" dist="38100" dir="2700000" algn="tl">
                  <a:srgbClr val="000000">
                    <a:alpha val="43137"/>
                  </a:srgbClr>
                </a:outerShdw>
              </a:effectLst>
              <a:latin typeface="BIRTH OF A HERO" pitchFamily="2" charset="0"/>
            </a:endParaRPr>
          </a:p>
        </p:txBody>
      </p:sp>
      <p:sp>
        <p:nvSpPr>
          <p:cNvPr id="5" name="Content Placeholder 2"/>
          <p:cNvSpPr txBox="1">
            <a:spLocks/>
          </p:cNvSpPr>
          <p:nvPr/>
        </p:nvSpPr>
        <p:spPr>
          <a:xfrm>
            <a:off x="533400" y="2266950"/>
            <a:ext cx="5715000" cy="2209800"/>
          </a:xfrm>
          <a:prstGeom prst="rect">
            <a:avLst/>
          </a:prstGeom>
        </p:spPr>
        <p:txBody>
          <a:bodyPr>
            <a:normAutofit/>
          </a:bodyPr>
          <a:lstStyle/>
          <a:p>
            <a:pPr>
              <a:lnSpc>
                <a:spcPts val="2000"/>
              </a:lnSpc>
              <a:spcBef>
                <a:spcPct val="20000"/>
              </a:spcBef>
            </a:pPr>
            <a:r>
              <a:rPr lang="es-ES" sz="2000" dirty="0">
                <a:solidFill>
                  <a:schemeClr val="bg1"/>
                </a:solidFill>
                <a:effectLst>
                  <a:outerShdw blurRad="38100" dist="38100" dir="2700000" algn="tl">
                    <a:srgbClr val="000000">
                      <a:alpha val="43137"/>
                    </a:srgbClr>
                  </a:outerShdw>
                </a:effectLst>
              </a:rPr>
              <a:t>En algunas celebraciones tales como El Festival Santiago Apóstol de Puerto Rico, los vejigantes representan a los Morros, Musulmanes quienes en el siglo 12, combatieron contra la España Católica. La historia cuenta que el Apóstol Santiago, uno de los discípulos de Cristo y patrón de España, apareció milagrosamente llevó al ejército Español a ganar una importante batalla contra los Morros. </a:t>
            </a: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pic>
        <p:nvPicPr>
          <p:cNvPr id="2050" name="Picture 2" descr="Image result for santiago apostol"/>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760" t="3846" r="4798" b="3846"/>
          <a:stretch/>
        </p:blipFill>
        <p:spPr bwMode="auto">
          <a:xfrm>
            <a:off x="6019800" y="1352550"/>
            <a:ext cx="2492374" cy="3148262"/>
          </a:xfrm>
          <a:prstGeom prst="rect">
            <a:avLst/>
          </a:prstGeom>
          <a:noFill/>
          <a:scene3d>
            <a:camera prst="perspectiveHeroicExtremeLeftFacing"/>
            <a:lightRig rig="threePt" dir="t"/>
          </a:scene3d>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14350"/>
            <a:ext cx="8686799" cy="797584"/>
          </a:xfrm>
          <a:prstGeom prst="rect">
            <a:avLst/>
          </a:prstGeom>
        </p:spPr>
        <p:txBody>
          <a:bodyPr>
            <a:noAutofit/>
          </a:bodyPr>
          <a:lstStyle/>
          <a:p>
            <a:pPr lvl="0">
              <a:spcBef>
                <a:spcPct val="0"/>
              </a:spcBef>
              <a:defRPr/>
            </a:pPr>
            <a:r>
              <a:rPr lang="es-ES" sz="4400" b="1" dirty="0" smtClean="0">
                <a:solidFill>
                  <a:schemeClr val="bg1"/>
                </a:solidFill>
                <a:effectLst>
                  <a:outerShdw blurRad="38100" dist="38100" dir="2700000" algn="tl">
                    <a:srgbClr val="000000">
                      <a:alpha val="43137"/>
                    </a:srgbClr>
                  </a:outerShdw>
                </a:effectLst>
                <a:latin typeface="BIRTH OF A HERO" pitchFamily="2" charset="0"/>
              </a:rPr>
              <a:t>Posible trasfondo histórico</a:t>
            </a:r>
            <a:endParaRPr lang="es-ES" sz="4400" b="1" dirty="0">
              <a:solidFill>
                <a:schemeClr val="bg1"/>
              </a:solidFill>
              <a:effectLst>
                <a:outerShdw blurRad="38100" dist="38100" dir="2700000" algn="tl">
                  <a:srgbClr val="000000">
                    <a:alpha val="43137"/>
                  </a:srgbClr>
                </a:outerShdw>
              </a:effectLst>
              <a:latin typeface="BIRTH OF A HERO" pitchFamily="2" charset="0"/>
            </a:endParaRPr>
          </a:p>
        </p:txBody>
      </p:sp>
      <p:sp>
        <p:nvSpPr>
          <p:cNvPr id="5" name="Content Placeholder 2"/>
          <p:cNvSpPr txBox="1">
            <a:spLocks/>
          </p:cNvSpPr>
          <p:nvPr/>
        </p:nvSpPr>
        <p:spPr>
          <a:xfrm>
            <a:off x="533400" y="2571750"/>
            <a:ext cx="5715000" cy="1371600"/>
          </a:xfrm>
          <a:prstGeom prst="rect">
            <a:avLst/>
          </a:prstGeom>
        </p:spPr>
        <p:txBody>
          <a:bodyPr>
            <a:normAutofit/>
          </a:bodyPr>
          <a:lstStyle/>
          <a:p>
            <a:pPr>
              <a:lnSpc>
                <a:spcPts val="2000"/>
              </a:lnSpc>
              <a:spcBef>
                <a:spcPct val="20000"/>
              </a:spcBef>
            </a:pPr>
            <a:r>
              <a:rPr lang="es-ES" sz="2000" dirty="0" smtClean="0">
                <a:solidFill>
                  <a:schemeClr val="bg1"/>
                </a:solidFill>
                <a:effectLst>
                  <a:outerShdw blurRad="38100" dist="38100" dir="2700000" algn="tl">
                    <a:srgbClr val="000000">
                      <a:alpha val="43137"/>
                    </a:srgbClr>
                  </a:outerShdw>
                </a:effectLst>
              </a:rPr>
              <a:t>En </a:t>
            </a:r>
            <a:r>
              <a:rPr lang="es-ES" sz="2000" dirty="0">
                <a:solidFill>
                  <a:schemeClr val="bg1"/>
                </a:solidFill>
                <a:effectLst>
                  <a:outerShdw blurRad="38100" dist="38100" dir="2700000" algn="tl">
                    <a:srgbClr val="000000">
                      <a:alpha val="43137"/>
                    </a:srgbClr>
                  </a:outerShdw>
                </a:effectLst>
              </a:rPr>
              <a:t>las fiestas, los Españoles, quienes pensaban representar el bien, conmemoraban su victoria recordando a los Morros como demonios, tradición que llevaron a la isla de Puerto Rico.</a:t>
            </a: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pic>
        <p:nvPicPr>
          <p:cNvPr id="2050" name="Picture 2" descr="Image result for santiago apostol"/>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760" t="3846" r="4798" b="3846"/>
          <a:stretch/>
        </p:blipFill>
        <p:spPr bwMode="auto">
          <a:xfrm>
            <a:off x="6019800" y="1352550"/>
            <a:ext cx="2492374" cy="3148262"/>
          </a:xfrm>
          <a:prstGeom prst="rect">
            <a:avLst/>
          </a:prstGeom>
          <a:noFill/>
          <a:scene3d>
            <a:camera prst="perspectiveHeroicExtremeLeftFacing"/>
            <a:lightRig rig="threePt" dir="t"/>
          </a:scene3d>
          <a:extLst>
            <a:ext uri="{909E8E84-426E-40DD-AFC4-6F175D3DCCD1}">
              <a14:hiddenFill xmlns:a14="http://schemas.microsoft.com/office/drawing/2010/main" xmlns="">
                <a:solidFill>
                  <a:srgbClr val="FFFFFF"/>
                </a:solidFill>
              </a14:hiddenFill>
            </a:ext>
          </a:ex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14350"/>
            <a:ext cx="8686799" cy="797584"/>
          </a:xfrm>
          <a:prstGeom prst="rect">
            <a:avLst/>
          </a:prstGeom>
        </p:spPr>
        <p:txBody>
          <a:bodyPr>
            <a:noAutofit/>
          </a:bodyPr>
          <a:lstStyle/>
          <a:p>
            <a:pPr lvl="0">
              <a:spcBef>
                <a:spcPct val="0"/>
              </a:spcBef>
              <a:defRPr/>
            </a:pPr>
            <a:r>
              <a:rPr lang="es-ES" sz="4400" b="1" dirty="0" smtClean="0">
                <a:solidFill>
                  <a:schemeClr val="bg1"/>
                </a:solidFill>
                <a:effectLst>
                  <a:outerShdw blurRad="38100" dist="38100" dir="2700000" algn="tl">
                    <a:srgbClr val="000000">
                      <a:alpha val="43137"/>
                    </a:srgbClr>
                  </a:outerShdw>
                </a:effectLst>
                <a:latin typeface="BIRTH OF A HERO" pitchFamily="2" charset="0"/>
                <a:ea typeface="+mj-ea"/>
                <a:cs typeface="+mj-cs"/>
              </a:rPr>
              <a:t>Llega a Puerto Rico</a:t>
            </a:r>
            <a:endParaRPr kumimoji="0" lang="es-ES" sz="4400" b="1" i="0" u="none" strike="noStrike" kern="1200" cap="none" spc="0" normalizeH="0" baseline="0" dirty="0" smtClean="0">
              <a:ln>
                <a:noFill/>
              </a:ln>
              <a:solidFill>
                <a:schemeClr val="bg1"/>
              </a:solidFill>
              <a:effectLst>
                <a:outerShdw blurRad="38100" dist="38100" dir="2700000" algn="tl">
                  <a:srgbClr val="000000">
                    <a:alpha val="43137"/>
                  </a:srgbClr>
                </a:outerShdw>
              </a:effectLst>
              <a:uLnTx/>
              <a:uFillTx/>
              <a:latin typeface="BIRTH OF A HERO" pitchFamily="2" charset="0"/>
              <a:ea typeface="+mj-ea"/>
              <a:cs typeface="+mj-cs"/>
            </a:endParaRPr>
          </a:p>
        </p:txBody>
      </p:sp>
      <p:sp>
        <p:nvSpPr>
          <p:cNvPr id="3" name="Content Placeholder 2"/>
          <p:cNvSpPr txBox="1">
            <a:spLocks/>
          </p:cNvSpPr>
          <p:nvPr/>
        </p:nvSpPr>
        <p:spPr>
          <a:xfrm>
            <a:off x="3200400" y="1504950"/>
            <a:ext cx="5486400" cy="3352800"/>
          </a:xfrm>
          <a:prstGeom prst="rect">
            <a:avLst/>
          </a:prstGeom>
        </p:spPr>
        <p:txBody>
          <a:bodyPr>
            <a:normAutofit/>
          </a:bodyPr>
          <a:lstStyle/>
          <a:p>
            <a:pPr lvl="0" algn="r">
              <a:spcBef>
                <a:spcPct val="20000"/>
              </a:spcBef>
            </a:pPr>
            <a:r>
              <a:rPr lang="es-ES" sz="2000" dirty="0">
                <a:solidFill>
                  <a:schemeClr val="bg1"/>
                </a:solidFill>
                <a:effectLst>
                  <a:outerShdw blurRad="50800" dist="63500" dir="21540000" algn="bl" rotWithShape="0">
                    <a:prstClr val="black">
                      <a:alpha val="63000"/>
                    </a:prstClr>
                  </a:outerShdw>
                </a:effectLst>
              </a:rPr>
              <a:t>Las máscaras de vejigantes son hechas de </a:t>
            </a:r>
            <a:r>
              <a:rPr lang="es-ES" sz="2000" dirty="0" smtClean="0">
                <a:solidFill>
                  <a:schemeClr val="bg1"/>
                </a:solidFill>
                <a:effectLst>
                  <a:outerShdw blurRad="50800" dist="63500" dir="21540000" algn="bl" rotWithShape="0">
                    <a:prstClr val="black">
                      <a:alpha val="63000"/>
                    </a:prstClr>
                  </a:outerShdw>
                </a:effectLst>
              </a:rPr>
              <a:t>varios </a:t>
            </a:r>
            <a:r>
              <a:rPr lang="es-ES" sz="2000" dirty="0">
                <a:solidFill>
                  <a:schemeClr val="bg1"/>
                </a:solidFill>
                <a:effectLst>
                  <a:outerShdw blurRad="50800" dist="63500" dir="21540000" algn="bl" rotWithShape="0">
                    <a:prstClr val="black">
                      <a:alpha val="63000"/>
                    </a:prstClr>
                  </a:outerShdw>
                </a:effectLst>
              </a:rPr>
              <a:t>materiales. En Puerto Rico se usan dos tipos de máscaras de vejigantes, las de Ponce y las de Loíza. En los festivales de Ponce, las máscaras son confeccionadas utilizando “</a:t>
            </a:r>
            <a:r>
              <a:rPr lang="es-ES" sz="2000" dirty="0" err="1">
                <a:solidFill>
                  <a:schemeClr val="bg1"/>
                </a:solidFill>
                <a:effectLst>
                  <a:outerShdw blurRad="50800" dist="63500" dir="21540000" algn="bl" rotWithShape="0">
                    <a:prstClr val="black">
                      <a:alpha val="63000"/>
                    </a:prstClr>
                  </a:outerShdw>
                </a:effectLst>
              </a:rPr>
              <a:t>papier-mâché</a:t>
            </a:r>
            <a:r>
              <a:rPr lang="es-ES" sz="2000" dirty="0">
                <a:solidFill>
                  <a:schemeClr val="bg1"/>
                </a:solidFill>
                <a:effectLst>
                  <a:outerShdw blurRad="50800" dist="63500" dir="21540000" algn="bl" rotWithShape="0">
                    <a:prstClr val="black">
                      <a:alpha val="63000"/>
                    </a:prstClr>
                  </a:outerShdw>
                </a:effectLst>
              </a:rPr>
              <a:t>”. En el pueblo de Loíza las máscaras son hechas de la cáscara de coco, la población primordialmente Africana crea las máscaras talladas de un modo en la cual la presencia del arte Africano está muy presente</a:t>
            </a:r>
            <a:r>
              <a:rPr lang="es-ES" sz="2000" dirty="0" smtClean="0">
                <a:solidFill>
                  <a:schemeClr val="bg1"/>
                </a:solidFill>
                <a:effectLst>
                  <a:outerShdw blurRad="50800" dist="63500" dir="21540000" algn="bl" rotWithShape="0">
                    <a:prstClr val="black">
                      <a:alpha val="63000"/>
                    </a:prstClr>
                  </a:outerShdw>
                </a:effectLst>
              </a:rPr>
              <a:t>.</a:t>
            </a:r>
            <a:endParaRPr lang="es-ES" sz="2000" dirty="0">
              <a:solidFill>
                <a:schemeClr val="bg1"/>
              </a:solidFill>
              <a:effectLst>
                <a:outerShdw blurRad="50800" dist="63500" dir="21540000" algn="bl" rotWithShape="0">
                  <a:prstClr val="black">
                    <a:alpha val="63000"/>
                  </a:prstClr>
                </a:outerShdw>
              </a:effectLst>
            </a:endParaRPr>
          </a:p>
        </p:txBody>
      </p:sp>
      <p:pic>
        <p:nvPicPr>
          <p:cNvPr id="1026" name="Picture 2" descr="Image result for vejigantes"/>
          <p:cNvPicPr>
            <a:picLocks noChangeAspect="1" noChangeArrowheads="1"/>
          </p:cNvPicPr>
          <p:nvPr/>
        </p:nvPicPr>
        <p:blipFill>
          <a:blip r:embed="rId2" cstate="print">
            <a:lum contrast="8000"/>
            <a:extLst>
              <a:ext uri="{28A0092B-C50C-407E-A947-70E740481C1C}">
                <a14:useLocalDpi xmlns:a14="http://schemas.microsoft.com/office/drawing/2010/main" xmlns="" val="0"/>
              </a:ext>
            </a:extLst>
          </a:blip>
          <a:srcRect/>
          <a:stretch>
            <a:fillRect/>
          </a:stretch>
        </p:blipFill>
        <p:spPr bwMode="auto">
          <a:xfrm>
            <a:off x="457200" y="1657350"/>
            <a:ext cx="2569601" cy="2971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63030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429000" y="2114550"/>
            <a:ext cx="5257800" cy="2362200"/>
          </a:xfrm>
          <a:prstGeom prst="rect">
            <a:avLst/>
          </a:prstGeom>
        </p:spPr>
        <p:txBody>
          <a:bodyPr>
            <a:normAutofit/>
          </a:bodyPr>
          <a:lstStyle/>
          <a:p>
            <a:pPr lvl="0" algn="r">
              <a:spcBef>
                <a:spcPct val="20000"/>
              </a:spcBef>
            </a:pPr>
            <a:r>
              <a:rPr lang="es-ES" sz="2000" dirty="0" smtClean="0">
                <a:solidFill>
                  <a:schemeClr val="bg1"/>
                </a:solidFill>
                <a:effectLst>
                  <a:outerShdw blurRad="50800" dist="63500" dir="21540000" algn="bl" rotWithShape="0">
                    <a:prstClr val="black">
                      <a:alpha val="63000"/>
                    </a:prstClr>
                  </a:outerShdw>
                </a:effectLst>
              </a:rPr>
              <a:t>Tradicionalmente</a:t>
            </a:r>
            <a:r>
              <a:rPr lang="es-ES" sz="2000" dirty="0">
                <a:solidFill>
                  <a:schemeClr val="bg1"/>
                </a:solidFill>
                <a:effectLst>
                  <a:outerShdw blurRad="50800" dist="63500" dir="21540000" algn="bl" rotWithShape="0">
                    <a:prstClr val="black">
                      <a:alpha val="63000"/>
                    </a:prstClr>
                  </a:outerShdw>
                </a:effectLst>
              </a:rPr>
              <a:t>, estos demonios, con apariencia de payasos malvados, vestían de negro, rojo, blanco y amarillo (colores de la bandera Española). Hoy día los disfraces de vejigantes incluyen todo tipo de colores y forman parte del folklor Boricua.</a:t>
            </a:r>
          </a:p>
        </p:txBody>
      </p:sp>
      <p:pic>
        <p:nvPicPr>
          <p:cNvPr id="4" name="Picture 2" descr="Image result for vejigantes">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339" t="3390" r="11864" b="20339"/>
          <a:stretch/>
        </p:blipFill>
        <p:spPr bwMode="auto">
          <a:xfrm>
            <a:off x="533399" y="1200150"/>
            <a:ext cx="2912533" cy="3276600"/>
          </a:xfrm>
          <a:prstGeom prst="rect">
            <a:avLst/>
          </a:prstGeom>
          <a:noFill/>
          <a:scene3d>
            <a:camera prst="perspectiveHeroicExtremeRightFacing"/>
            <a:lightRig rig="threePt" dir="t"/>
          </a:scene3d>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rot="515991">
            <a:off x="2454700" y="3771834"/>
            <a:ext cx="784336" cy="276999"/>
          </a:xfrm>
          <a:prstGeom prst="rect">
            <a:avLst/>
          </a:prstGeom>
          <a:noFill/>
        </p:spPr>
        <p:txBody>
          <a:bodyPr wrap="square" rtlCol="0">
            <a:spAutoFit/>
          </a:bodyPr>
          <a:lstStyle/>
          <a:p>
            <a:pPr algn="ctr"/>
            <a:r>
              <a:rPr lang="en-US" sz="1200" b="1" spc="-150" dirty="0">
                <a:solidFill>
                  <a:schemeClr val="bg1"/>
                </a:solidFill>
                <a:latin typeface="Caslon Antique Italic" pitchFamily="18" charset="0"/>
              </a:rPr>
              <a:t>PULSAR</a:t>
            </a:r>
          </a:p>
        </p:txBody>
      </p:sp>
    </p:spTree>
    <p:extLst>
      <p:ext uri="{BB962C8B-B14F-4D97-AF65-F5344CB8AC3E}">
        <p14:creationId xmlns:p14="http://schemas.microsoft.com/office/powerpoint/2010/main" xmlns="" val="217945811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14350"/>
            <a:ext cx="8686799" cy="797584"/>
          </a:xfrm>
          <a:prstGeom prst="rect">
            <a:avLst/>
          </a:prstGeom>
        </p:spPr>
        <p:txBody>
          <a:bodyPr>
            <a:noAutofit/>
          </a:bodyPr>
          <a:lstStyle/>
          <a:p>
            <a:pPr lvl="0">
              <a:spcBef>
                <a:spcPct val="0"/>
              </a:spcBef>
            </a:pPr>
            <a:r>
              <a:rPr lang="es-ES" sz="4400" b="1" dirty="0" smtClean="0">
                <a:solidFill>
                  <a:schemeClr val="bg1"/>
                </a:solidFill>
                <a:effectLst>
                  <a:outerShdw blurRad="38100" dist="38100" dir="2700000" algn="tl">
                    <a:srgbClr val="000000">
                      <a:alpha val="43137"/>
                    </a:srgbClr>
                  </a:outerShdw>
                </a:effectLst>
                <a:latin typeface="Trebuchet MS"/>
              </a:rPr>
              <a:t>¿</a:t>
            </a:r>
            <a:r>
              <a:rPr lang="es-ES" sz="4400" b="1" dirty="0" smtClean="0">
                <a:solidFill>
                  <a:schemeClr val="bg1"/>
                </a:solidFill>
                <a:effectLst>
                  <a:outerShdw blurRad="38100" dist="38100" dir="2700000" algn="tl">
                    <a:srgbClr val="000000">
                      <a:alpha val="43137"/>
                    </a:srgbClr>
                  </a:outerShdw>
                </a:effectLst>
                <a:latin typeface="BIRTH OF A HERO" pitchFamily="2" charset="0"/>
              </a:rPr>
              <a:t>Como hacemos?</a:t>
            </a:r>
            <a:endParaRPr kumimoji="0" lang="es-ES" sz="4400" b="1" i="0" u="none" strike="noStrike" kern="1200" cap="none" spc="0" normalizeH="0" baseline="0" dirty="0" smtClean="0">
              <a:ln>
                <a:noFill/>
              </a:ln>
              <a:solidFill>
                <a:schemeClr val="bg1"/>
              </a:solidFill>
              <a:effectLst>
                <a:outerShdw blurRad="38100" dist="38100" dir="2700000" algn="tl">
                  <a:srgbClr val="000000">
                    <a:alpha val="43137"/>
                  </a:srgbClr>
                </a:outerShdw>
              </a:effectLst>
              <a:uLnTx/>
              <a:uFillTx/>
              <a:latin typeface="BIRTH OF A HERO" pitchFamily="2" charset="0"/>
              <a:ea typeface="+mj-ea"/>
              <a:cs typeface="+mj-cs"/>
            </a:endParaRPr>
          </a:p>
        </p:txBody>
      </p:sp>
      <p:sp>
        <p:nvSpPr>
          <p:cNvPr id="3" name="Content Placeholder 2"/>
          <p:cNvSpPr txBox="1">
            <a:spLocks/>
          </p:cNvSpPr>
          <p:nvPr/>
        </p:nvSpPr>
        <p:spPr>
          <a:xfrm>
            <a:off x="457200" y="2114550"/>
            <a:ext cx="4343400" cy="2286000"/>
          </a:xfrm>
          <a:prstGeom prst="rect">
            <a:avLst/>
          </a:prstGeom>
        </p:spPr>
        <p:txBody>
          <a:bodyPr>
            <a:normAutofit/>
          </a:bodyPr>
          <a:lstStyle/>
          <a:p>
            <a:pPr lvl="0">
              <a:spcBef>
                <a:spcPct val="20000"/>
              </a:spcBef>
            </a:pPr>
            <a:r>
              <a:rPr lang="es-ES" sz="2000" dirty="0" smtClean="0">
                <a:solidFill>
                  <a:schemeClr val="bg1"/>
                </a:solidFill>
                <a:effectLst>
                  <a:outerShdw blurRad="38100" dist="38100" dir="2700000" algn="tl">
                    <a:srgbClr val="000000">
                      <a:alpha val="43137"/>
                    </a:srgbClr>
                  </a:outerShdw>
                </a:effectLst>
              </a:rPr>
              <a:t>El Protocolo del proyecto se encuentra en </a:t>
            </a:r>
            <a:r>
              <a:rPr lang="en-US" sz="2000" dirty="0">
                <a:solidFill>
                  <a:schemeClr val="bg1"/>
                </a:solidFill>
                <a:effectLst>
                  <a:outerShdw blurRad="38100" dist="38100" dir="2700000" algn="tl">
                    <a:srgbClr val="000000">
                      <a:alpha val="43137"/>
                    </a:srgbClr>
                  </a:outerShdw>
                </a:effectLst>
              </a:rPr>
              <a:t>THE MR. SOTO RESOURCE </a:t>
            </a:r>
            <a:r>
              <a:rPr lang="en-US" sz="2000" dirty="0" smtClean="0">
                <a:solidFill>
                  <a:schemeClr val="bg1"/>
                </a:solidFill>
                <a:effectLst>
                  <a:outerShdw blurRad="38100" dist="38100" dir="2700000" algn="tl">
                    <a:srgbClr val="000000">
                      <a:alpha val="43137"/>
                    </a:srgbClr>
                  </a:outerShdw>
                </a:effectLst>
              </a:rPr>
              <a:t>CENTER y el LMS de College One. </a:t>
            </a:r>
            <a:r>
              <a:rPr lang="es-ES" sz="2000" dirty="0" smtClean="0">
                <a:solidFill>
                  <a:schemeClr val="bg1"/>
                </a:solidFill>
                <a:effectLst>
                  <a:outerShdw blurRad="38100" dist="38100" dir="2700000" algn="tl">
                    <a:srgbClr val="000000">
                      <a:alpha val="43137"/>
                    </a:srgbClr>
                  </a:outerShdw>
                </a:effectLst>
              </a:rPr>
              <a:t>Veamos ahora un video de cómo se puede hacer una mascara de vejigantes. Mientras lo ves, toma notas y haz una lista de materiales que luego adquirirás.</a:t>
            </a:r>
            <a:endParaRPr kumimoji="0" lang="en-US"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pic>
        <p:nvPicPr>
          <p:cNvPr id="2050" name="Picture 2" descr="Related image">
            <a:hlinkClick r:id="rId2"/>
          </p:cNvPr>
          <p:cNvPicPr>
            <a:picLocks noChangeAspect="1" noChangeArrowheads="1"/>
          </p:cNvPicPr>
          <p:nvPr/>
        </p:nvPicPr>
        <p:blipFill>
          <a:blip r:embed="rId3" cstate="print"/>
          <a:srcRect l="19631" t="2676" r="8982"/>
          <a:stretch>
            <a:fillRect/>
          </a:stretch>
        </p:blipFill>
        <p:spPr bwMode="auto">
          <a:xfrm>
            <a:off x="5029200" y="1525667"/>
            <a:ext cx="3352800" cy="3048953"/>
          </a:xfrm>
          <a:prstGeom prst="rect">
            <a:avLst/>
          </a:prstGeom>
          <a:noFill/>
        </p:spPr>
      </p:pic>
      <p:sp>
        <p:nvSpPr>
          <p:cNvPr id="6" name="TextBox 5"/>
          <p:cNvSpPr txBox="1"/>
          <p:nvPr/>
        </p:nvSpPr>
        <p:spPr>
          <a:xfrm rot="515991">
            <a:off x="4969301" y="4152834"/>
            <a:ext cx="784336" cy="276999"/>
          </a:xfrm>
          <a:prstGeom prst="rect">
            <a:avLst/>
          </a:prstGeom>
          <a:noFill/>
        </p:spPr>
        <p:txBody>
          <a:bodyPr wrap="square" rtlCol="0">
            <a:spAutoFit/>
          </a:bodyPr>
          <a:lstStyle/>
          <a:p>
            <a:pPr algn="ctr"/>
            <a:r>
              <a:rPr lang="en-US" sz="1200" b="1" spc="-150" dirty="0">
                <a:solidFill>
                  <a:schemeClr val="bg1"/>
                </a:solidFill>
                <a:latin typeface="Caslon Antique Italic" pitchFamily="18" charset="0"/>
              </a:rPr>
              <a:t>PULSAR</a:t>
            </a:r>
          </a:p>
        </p:txBody>
      </p:sp>
    </p:spTree>
    <p:extLst>
      <p:ext uri="{BB962C8B-B14F-4D97-AF65-F5344CB8AC3E}">
        <p14:creationId xmlns:p14="http://schemas.microsoft.com/office/powerpoint/2010/main" xmlns="" val="199112505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4191000" y="2343150"/>
            <a:ext cx="304800" cy="152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38200" y="3028950"/>
            <a:ext cx="609600" cy="533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14400" y="2343150"/>
            <a:ext cx="457200" cy="152400"/>
          </a:xfrm>
          <a:prstGeom prst="ellipse">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62400" y="2343150"/>
            <a:ext cx="3810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457200" y="514350"/>
            <a:ext cx="8686799" cy="797584"/>
          </a:xfrm>
          <a:prstGeom prst="rect">
            <a:avLst/>
          </a:prstGeom>
        </p:spPr>
        <p:txBody>
          <a:bodyPr>
            <a:noAutofit/>
          </a:bodyPr>
          <a:lstStyle/>
          <a:p>
            <a:pPr lvl="0">
              <a:spcBef>
                <a:spcPct val="0"/>
              </a:spcBef>
              <a:defRPr/>
            </a:pPr>
            <a:r>
              <a:rPr lang="es-ES" sz="4400" b="1" dirty="0" smtClean="0">
                <a:solidFill>
                  <a:schemeClr val="bg1"/>
                </a:solidFill>
                <a:effectLst>
                  <a:outerShdw blurRad="38100" dist="38100" dir="2700000" algn="tl">
                    <a:srgbClr val="000000">
                      <a:alpha val="43137"/>
                    </a:srgbClr>
                  </a:outerShdw>
                </a:effectLst>
                <a:latin typeface="BIRTH OF A HERO" pitchFamily="2" charset="0"/>
                <a:ea typeface="+mj-ea"/>
                <a:cs typeface="+mj-cs"/>
              </a:rPr>
              <a:t>Variación para el Siglo 21</a:t>
            </a:r>
            <a:endParaRPr kumimoji="0" lang="es-ES" sz="4400" b="1" i="0" u="none" strike="noStrike" kern="1200" cap="none" spc="0" normalizeH="0" baseline="0" dirty="0" smtClean="0">
              <a:ln>
                <a:noFill/>
              </a:ln>
              <a:solidFill>
                <a:schemeClr val="bg1"/>
              </a:solidFill>
              <a:effectLst>
                <a:outerShdw blurRad="38100" dist="38100" dir="2700000" algn="tl">
                  <a:srgbClr val="000000">
                    <a:alpha val="43137"/>
                  </a:srgbClr>
                </a:outerShdw>
              </a:effectLst>
              <a:uLnTx/>
              <a:uFillTx/>
              <a:latin typeface="BIRTH OF A HERO" pitchFamily="2" charset="0"/>
              <a:ea typeface="+mj-ea"/>
              <a:cs typeface="+mj-cs"/>
            </a:endParaRPr>
          </a:p>
        </p:txBody>
      </p:sp>
      <p:graphicFrame>
        <p:nvGraphicFramePr>
          <p:cNvPr id="3" name="Table 2"/>
          <p:cNvGraphicFramePr>
            <a:graphicFrameLocks noGrp="1"/>
          </p:cNvGraphicFramePr>
          <p:nvPr/>
        </p:nvGraphicFramePr>
        <p:xfrm>
          <a:off x="838200" y="1809750"/>
          <a:ext cx="2286000" cy="1930400"/>
        </p:xfrm>
        <a:graphic>
          <a:graphicData uri="http://schemas.openxmlformats.org/drawingml/2006/table">
            <a:tbl>
              <a:tblPr firstRow="1" bandRow="1">
                <a:tableStyleId>{2D5ABB26-0587-4C30-8999-92F81FD0307C}</a:tableStyleId>
              </a:tblPr>
              <a:tblGrid>
                <a:gridCol w="900545"/>
                <a:gridCol w="1385455"/>
              </a:tblGrid>
              <a:tr h="370840">
                <a:tc gridSpan="2">
                  <a:txBody>
                    <a:bodyPr/>
                    <a:lstStyle/>
                    <a:p>
                      <a:pPr algn="ctr"/>
                      <a:r>
                        <a:rPr lang="en-US" spc="-100" baseline="0" dirty="0" smtClean="0">
                          <a:solidFill>
                            <a:srgbClr val="FF0000"/>
                          </a:solidFill>
                          <a:latin typeface="Arial Black" pitchFamily="34" charset="0"/>
                        </a:rPr>
                        <a:t>MARVEL</a:t>
                      </a:r>
                      <a:endParaRPr lang="en-US" spc="-100" baseline="0" dirty="0">
                        <a:solidFill>
                          <a:srgbClr val="FF0000"/>
                        </a:solidFill>
                        <a:latin typeface="Arial Black" pitchFamily="34" charset="0"/>
                      </a:endParaRPr>
                    </a:p>
                  </a:txBody>
                  <a:tcPr>
                    <a:noFill/>
                  </a:tcPr>
                </a:tc>
                <a:tc hMerge="1">
                  <a:txBody>
                    <a:bodyPr/>
                    <a:lstStyle/>
                    <a:p>
                      <a:endParaRPr lang="en-US" dirty="0"/>
                    </a:p>
                  </a:txBody>
                  <a:tcPr/>
                </a:tc>
              </a:tr>
              <a:tr h="370840">
                <a:tc>
                  <a:txBody>
                    <a:bodyPr/>
                    <a:lstStyle/>
                    <a:p>
                      <a:endParaRPr lang="en-US"/>
                    </a:p>
                  </a:txBody>
                  <a:tcPr/>
                </a:tc>
                <a:tc>
                  <a:txBody>
                    <a:bodyPr/>
                    <a:lstStyle/>
                    <a:p>
                      <a:pPr algn="ctr"/>
                      <a:r>
                        <a:rPr lang="en-US" b="1" dirty="0" smtClean="0">
                          <a:solidFill>
                            <a:schemeClr val="bg1"/>
                          </a:solidFill>
                        </a:rPr>
                        <a:t>IRON</a:t>
                      </a:r>
                      <a:r>
                        <a:rPr lang="en-US" b="1" baseline="0" dirty="0" smtClean="0">
                          <a:solidFill>
                            <a:schemeClr val="bg1"/>
                          </a:solidFill>
                        </a:rPr>
                        <a:t> MAN</a:t>
                      </a:r>
                    </a:p>
                    <a:p>
                      <a:pPr algn="ctr"/>
                      <a:endParaRPr lang="en-US" baseline="0" dirty="0" smtClean="0"/>
                    </a:p>
                    <a:p>
                      <a:pPr algn="ctr"/>
                      <a:endParaRPr lang="en-US" dirty="0" smtClean="0"/>
                    </a:p>
                    <a:p>
                      <a:pPr algn="ctr"/>
                      <a:endParaRPr lang="en-US" dirty="0"/>
                    </a:p>
                  </a:txBody>
                  <a:tcPr/>
                </a:tc>
              </a:tr>
              <a:tr h="370840">
                <a:tc>
                  <a:txBody>
                    <a:bodyPr/>
                    <a:lstStyle/>
                    <a:p>
                      <a:endParaRPr lang="en-US"/>
                    </a:p>
                  </a:txBody>
                  <a:tcPr/>
                </a:tc>
                <a:tc>
                  <a:txBody>
                    <a:bodyPr/>
                    <a:lstStyle/>
                    <a:p>
                      <a:pPr algn="ctr"/>
                      <a:r>
                        <a:rPr lang="en-US" b="1" dirty="0" smtClean="0">
                          <a:solidFill>
                            <a:schemeClr val="bg1"/>
                          </a:solidFill>
                        </a:rPr>
                        <a:t>THANOS</a:t>
                      </a:r>
                      <a:endParaRPr lang="en-US" b="1" dirty="0">
                        <a:solidFill>
                          <a:schemeClr val="bg1"/>
                        </a:solidFill>
                      </a:endParaRPr>
                    </a:p>
                  </a:txBody>
                  <a:tcPr/>
                </a:tc>
              </a:tr>
            </a:tbl>
          </a:graphicData>
        </a:graphic>
      </p:graphicFrame>
      <p:graphicFrame>
        <p:nvGraphicFramePr>
          <p:cNvPr id="5" name="Table 4"/>
          <p:cNvGraphicFramePr>
            <a:graphicFrameLocks noGrp="1"/>
          </p:cNvGraphicFramePr>
          <p:nvPr/>
        </p:nvGraphicFramePr>
        <p:xfrm>
          <a:off x="6477000" y="1809750"/>
          <a:ext cx="2286000" cy="1869440"/>
        </p:xfrm>
        <a:graphic>
          <a:graphicData uri="http://schemas.openxmlformats.org/drawingml/2006/table">
            <a:tbl>
              <a:tblPr firstRow="1" bandRow="1">
                <a:tableStyleId>{2D5ABB26-0587-4C30-8999-92F81FD0307C}</a:tableStyleId>
              </a:tblPr>
              <a:tblGrid>
                <a:gridCol w="762000"/>
                <a:gridCol w="1524000"/>
              </a:tblGrid>
              <a:tr h="370840">
                <a:tc gridSpan="2">
                  <a:txBody>
                    <a:bodyPr/>
                    <a:lstStyle/>
                    <a:p>
                      <a:pPr algn="ctr"/>
                      <a:r>
                        <a:rPr lang="en-US" dirty="0" smtClean="0">
                          <a:solidFill>
                            <a:srgbClr val="FFFF00"/>
                          </a:solidFill>
                          <a:latin typeface="Star Jedi Hollow" pitchFamily="82" charset="0"/>
                        </a:rPr>
                        <a:t>STAR WARS</a:t>
                      </a:r>
                      <a:endParaRPr lang="en-US" dirty="0">
                        <a:solidFill>
                          <a:srgbClr val="FFFF00"/>
                        </a:solidFill>
                        <a:latin typeface="Star Jedi Hollow" pitchFamily="82" charset="0"/>
                      </a:endParaRPr>
                    </a:p>
                  </a:txBody>
                  <a:tcPr>
                    <a:noFill/>
                  </a:tcPr>
                </a:tc>
                <a:tc hMerge="1">
                  <a:txBody>
                    <a:bodyPr/>
                    <a:lstStyle/>
                    <a:p>
                      <a:endParaRPr lang="en-US" dirty="0"/>
                    </a:p>
                  </a:txBody>
                  <a:tcPr/>
                </a:tc>
              </a:tr>
              <a:tr h="370840">
                <a:tc>
                  <a:txBody>
                    <a:bodyPr/>
                    <a:lstStyle/>
                    <a:p>
                      <a:endParaRPr lang="en-US">
                        <a:solidFill>
                          <a:schemeClr val="bg1"/>
                        </a:solidFill>
                      </a:endParaRPr>
                    </a:p>
                  </a:txBody>
                  <a:tcPr/>
                </a:tc>
                <a:tc>
                  <a:txBody>
                    <a:bodyPr/>
                    <a:lstStyle/>
                    <a:p>
                      <a:pPr algn="ctr"/>
                      <a:r>
                        <a:rPr lang="en-US" sz="1700" b="1" dirty="0" smtClean="0">
                          <a:solidFill>
                            <a:schemeClr val="bg1"/>
                          </a:solidFill>
                        </a:rPr>
                        <a:t>DARTH VADER</a:t>
                      </a:r>
                    </a:p>
                    <a:p>
                      <a:pPr algn="ctr"/>
                      <a:endParaRPr lang="en-US" sz="1700" dirty="0" smtClean="0">
                        <a:solidFill>
                          <a:schemeClr val="bg1"/>
                        </a:solidFill>
                      </a:endParaRPr>
                    </a:p>
                    <a:p>
                      <a:pPr algn="ctr"/>
                      <a:endParaRPr lang="en-US" sz="1700" dirty="0" smtClean="0">
                        <a:solidFill>
                          <a:schemeClr val="bg1"/>
                        </a:solidFill>
                      </a:endParaRPr>
                    </a:p>
                    <a:p>
                      <a:pPr algn="ctr"/>
                      <a:endParaRPr lang="en-US" sz="1700" dirty="0">
                        <a:solidFill>
                          <a:schemeClr val="bg1"/>
                        </a:solidFill>
                      </a:endParaRPr>
                    </a:p>
                  </a:txBody>
                  <a:tcPr/>
                </a:tc>
              </a:tr>
              <a:tr h="370840">
                <a:tc>
                  <a:txBody>
                    <a:bodyPr/>
                    <a:lstStyle/>
                    <a:p>
                      <a:endParaRPr lang="en-US"/>
                    </a:p>
                  </a:txBody>
                  <a:tcPr/>
                </a:tc>
                <a:tc>
                  <a:txBody>
                    <a:bodyPr/>
                    <a:lstStyle/>
                    <a:p>
                      <a:pPr algn="ctr"/>
                      <a:r>
                        <a:rPr lang="en-US" b="1" dirty="0" smtClean="0">
                          <a:solidFill>
                            <a:schemeClr val="bg1"/>
                          </a:solidFill>
                        </a:rPr>
                        <a:t>KYLO REN</a:t>
                      </a:r>
                      <a:endParaRPr lang="en-US" b="1" dirty="0">
                        <a:solidFill>
                          <a:schemeClr val="bg1"/>
                        </a:solidFill>
                      </a:endParaRPr>
                    </a:p>
                  </a:txBody>
                  <a:tcPr/>
                </a:tc>
              </a:tr>
            </a:tbl>
          </a:graphicData>
        </a:graphic>
      </p:graphicFrame>
      <p:pic>
        <p:nvPicPr>
          <p:cNvPr id="20484" name="Picture 4" descr="Image result for iron man mask"/>
          <p:cNvPicPr>
            <a:picLocks noChangeAspect="1" noChangeArrowheads="1"/>
          </p:cNvPicPr>
          <p:nvPr/>
        </p:nvPicPr>
        <p:blipFill>
          <a:blip r:embed="rId2" cstate="print">
            <a:clrChange>
              <a:clrFrom>
                <a:srgbClr val="FFFFFF"/>
              </a:clrFrom>
              <a:clrTo>
                <a:srgbClr val="FFFFFF">
                  <a:alpha val="0"/>
                </a:srgbClr>
              </a:clrTo>
            </a:clrChange>
            <a:lum bright="-12000" contrast="24000"/>
          </a:blip>
          <a:srcRect/>
          <a:stretch>
            <a:fillRect/>
          </a:stretch>
        </p:blipFill>
        <p:spPr bwMode="auto">
          <a:xfrm>
            <a:off x="685800" y="1962150"/>
            <a:ext cx="914400" cy="914400"/>
          </a:xfrm>
          <a:prstGeom prst="rect">
            <a:avLst/>
          </a:prstGeom>
          <a:noFill/>
          <a:effectLst>
            <a:softEdge rad="12700"/>
          </a:effectLst>
        </p:spPr>
      </p:pic>
      <p:pic>
        <p:nvPicPr>
          <p:cNvPr id="20486" name="Picture 6" descr="Image result for thanos mask"/>
          <p:cNvPicPr>
            <a:picLocks noChangeAspect="1" noChangeArrowheads="1"/>
          </p:cNvPicPr>
          <p:nvPr/>
        </p:nvPicPr>
        <p:blipFill>
          <a:blip r:embed="rId3" cstate="print">
            <a:clrChange>
              <a:clrFrom>
                <a:srgbClr val="FFFFFF"/>
              </a:clrFrom>
              <a:clrTo>
                <a:srgbClr val="FFFFFF">
                  <a:alpha val="0"/>
                </a:srgbClr>
              </a:clrTo>
            </a:clrChange>
            <a:lum bright="4000" contrast="11000"/>
          </a:blip>
          <a:srcRect l="22727" t="9524" r="27273" b="14286"/>
          <a:stretch>
            <a:fillRect/>
          </a:stretch>
        </p:blipFill>
        <p:spPr bwMode="auto">
          <a:xfrm>
            <a:off x="685800" y="2876550"/>
            <a:ext cx="838200" cy="1143000"/>
          </a:xfrm>
          <a:prstGeom prst="rect">
            <a:avLst/>
          </a:prstGeom>
          <a:noFill/>
          <a:effectLst>
            <a:softEdge rad="12700"/>
          </a:effectLst>
        </p:spPr>
      </p:pic>
      <p:pic>
        <p:nvPicPr>
          <p:cNvPr id="20496" name="Picture 16" descr="Related image"/>
          <p:cNvPicPr>
            <a:picLocks noChangeAspect="1" noChangeArrowheads="1"/>
          </p:cNvPicPr>
          <p:nvPr/>
        </p:nvPicPr>
        <p:blipFill>
          <a:blip r:embed="rId4" cstate="print">
            <a:clrChange>
              <a:clrFrom>
                <a:srgbClr val="FFFFFF"/>
              </a:clrFrom>
              <a:clrTo>
                <a:srgbClr val="FFFFFF">
                  <a:alpha val="0"/>
                </a:srgbClr>
              </a:clrTo>
            </a:clrChange>
            <a:lum bright="-2000" contrast="8000"/>
          </a:blip>
          <a:srcRect/>
          <a:stretch>
            <a:fillRect/>
          </a:stretch>
        </p:blipFill>
        <p:spPr bwMode="auto">
          <a:xfrm>
            <a:off x="6096000" y="1885950"/>
            <a:ext cx="1143000" cy="1143000"/>
          </a:xfrm>
          <a:prstGeom prst="rect">
            <a:avLst/>
          </a:prstGeom>
          <a:noFill/>
        </p:spPr>
      </p:pic>
      <p:pic>
        <p:nvPicPr>
          <p:cNvPr id="20498" name="Picture 18" descr="Image result for kylo ren mask png"/>
          <p:cNvPicPr>
            <a:picLocks noChangeAspect="1" noChangeArrowheads="1"/>
          </p:cNvPicPr>
          <p:nvPr/>
        </p:nvPicPr>
        <p:blipFill>
          <a:blip r:embed="rId5" cstate="print">
            <a:clrChange>
              <a:clrFrom>
                <a:srgbClr val="FEFEFE"/>
              </a:clrFrom>
              <a:clrTo>
                <a:srgbClr val="FEFEFE">
                  <a:alpha val="0"/>
                </a:srgbClr>
              </a:clrTo>
            </a:clrChange>
            <a:lum bright="-5000" contrast="7000"/>
          </a:blip>
          <a:srcRect b="7143"/>
          <a:stretch>
            <a:fillRect/>
          </a:stretch>
        </p:blipFill>
        <p:spPr bwMode="auto">
          <a:xfrm>
            <a:off x="6248400" y="3028950"/>
            <a:ext cx="775855" cy="990600"/>
          </a:xfrm>
          <a:prstGeom prst="rect">
            <a:avLst/>
          </a:prstGeom>
          <a:noFill/>
        </p:spPr>
      </p:pic>
      <p:sp>
        <p:nvSpPr>
          <p:cNvPr id="28" name="Rectangle 27"/>
          <p:cNvSpPr/>
          <p:nvPr/>
        </p:nvSpPr>
        <p:spPr>
          <a:xfrm>
            <a:off x="304800" y="4019550"/>
            <a:ext cx="8534400" cy="1015663"/>
          </a:xfrm>
          <a:prstGeom prst="rect">
            <a:avLst/>
          </a:prstGeom>
        </p:spPr>
        <p:txBody>
          <a:bodyPr wrap="square">
            <a:spAutoFit/>
          </a:bodyPr>
          <a:lstStyle/>
          <a:p>
            <a:pPr algn="ctr"/>
            <a:r>
              <a:rPr lang="es-ES" sz="2000" dirty="0" smtClean="0">
                <a:solidFill>
                  <a:schemeClr val="bg1"/>
                </a:solidFill>
                <a:effectLst>
                  <a:outerShdw blurRad="50800" dist="63500" dir="21540000" algn="bl" rotWithShape="0">
                    <a:prstClr val="black">
                      <a:alpha val="63000"/>
                    </a:prstClr>
                  </a:outerShdw>
                </a:effectLst>
              </a:rPr>
              <a:t>Habrá un bono de 10 puntos para el estudiante que haga su mascara </a:t>
            </a:r>
            <a:r>
              <a:rPr lang="es-ES" sz="2000" b="1" u="sng" dirty="0" smtClean="0">
                <a:solidFill>
                  <a:schemeClr val="bg1"/>
                </a:solidFill>
                <a:effectLst>
                  <a:outerShdw blurRad="50800" dist="63500" dir="21540000" algn="bl" rotWithShape="0">
                    <a:prstClr val="black">
                      <a:alpha val="63000"/>
                    </a:prstClr>
                  </a:outerShdw>
                </a:effectLst>
              </a:rPr>
              <a:t>influenciado</a:t>
            </a:r>
            <a:r>
              <a:rPr lang="es-ES" sz="2000" dirty="0" smtClean="0">
                <a:solidFill>
                  <a:schemeClr val="bg1"/>
                </a:solidFill>
                <a:effectLst>
                  <a:outerShdw blurRad="50800" dist="63500" dir="21540000" algn="bl" rotWithShape="0">
                    <a:prstClr val="black">
                      <a:alpha val="63000"/>
                    </a:prstClr>
                  </a:outerShdw>
                </a:effectLst>
              </a:rPr>
              <a:t> por uno de los siguientes seis personajes.  Solo se permitirá uno por estudiante. </a:t>
            </a:r>
            <a:endParaRPr lang="en-US" sz="2000" dirty="0"/>
          </a:p>
        </p:txBody>
      </p:sp>
      <p:graphicFrame>
        <p:nvGraphicFramePr>
          <p:cNvPr id="11" name="Table 10"/>
          <p:cNvGraphicFramePr>
            <a:graphicFrameLocks noGrp="1"/>
          </p:cNvGraphicFramePr>
          <p:nvPr/>
        </p:nvGraphicFramePr>
        <p:xfrm>
          <a:off x="3505200" y="1885950"/>
          <a:ext cx="2286000" cy="1894840"/>
        </p:xfrm>
        <a:graphic>
          <a:graphicData uri="http://schemas.openxmlformats.org/drawingml/2006/table">
            <a:tbl>
              <a:tblPr firstRow="1" bandRow="1">
                <a:tableStyleId>{2D5ABB26-0587-4C30-8999-92F81FD0307C}</a:tableStyleId>
              </a:tblPr>
              <a:tblGrid>
                <a:gridCol w="762000"/>
                <a:gridCol w="1524000"/>
              </a:tblGrid>
              <a:tr h="370840">
                <a:tc gridSpan="2">
                  <a:txBody>
                    <a:bodyPr/>
                    <a:lstStyle/>
                    <a:p>
                      <a:pPr algn="l"/>
                      <a:r>
                        <a:rPr lang="en-US" sz="2000" dirty="0" smtClean="0">
                          <a:solidFill>
                            <a:schemeClr val="tx2">
                              <a:lumMod val="60000"/>
                              <a:lumOff val="40000"/>
                            </a:schemeClr>
                          </a:solidFill>
                          <a:latin typeface="Impact" pitchFamily="34" charset="0"/>
                          <a:ea typeface="Adobe Gothic Std B" pitchFamily="34" charset="-128"/>
                        </a:rPr>
                        <a:t>DC</a:t>
                      </a:r>
                      <a:endParaRPr lang="en-US" sz="2000" dirty="0">
                        <a:solidFill>
                          <a:schemeClr val="tx2">
                            <a:lumMod val="60000"/>
                            <a:lumOff val="40000"/>
                          </a:schemeClr>
                        </a:solidFill>
                        <a:latin typeface="Impact" pitchFamily="34" charset="0"/>
                        <a:ea typeface="Adobe Gothic Std B" pitchFamily="34" charset="-128"/>
                      </a:endParaRPr>
                    </a:p>
                  </a:txBody>
                  <a:tcPr>
                    <a:noFill/>
                  </a:tcPr>
                </a:tc>
                <a:tc hMerge="1">
                  <a:txBody>
                    <a:bodyPr/>
                    <a:lstStyle/>
                    <a:p>
                      <a:endParaRPr lang="en-US" dirty="0"/>
                    </a:p>
                  </a:txBody>
                  <a:tcPr/>
                </a:tc>
              </a:tr>
              <a:tr h="370840">
                <a:tc>
                  <a:txBody>
                    <a:bodyPr/>
                    <a:lstStyle/>
                    <a:p>
                      <a:endParaRPr lang="en-US">
                        <a:solidFill>
                          <a:schemeClr val="bg1"/>
                        </a:solidFill>
                      </a:endParaRPr>
                    </a:p>
                  </a:txBody>
                  <a:tcPr/>
                </a:tc>
                <a:tc>
                  <a:txBody>
                    <a:bodyPr/>
                    <a:lstStyle/>
                    <a:p>
                      <a:pPr algn="ctr"/>
                      <a:r>
                        <a:rPr lang="en-US" sz="1700" b="1" dirty="0" smtClean="0">
                          <a:solidFill>
                            <a:schemeClr val="bg1"/>
                          </a:solidFill>
                        </a:rPr>
                        <a:t>BATMAN</a:t>
                      </a:r>
                    </a:p>
                    <a:p>
                      <a:pPr algn="ctr"/>
                      <a:endParaRPr lang="en-US" sz="1700" dirty="0" smtClean="0">
                        <a:solidFill>
                          <a:schemeClr val="bg1"/>
                        </a:solidFill>
                      </a:endParaRPr>
                    </a:p>
                    <a:p>
                      <a:pPr algn="ctr"/>
                      <a:endParaRPr lang="en-US" sz="1700" dirty="0" smtClean="0">
                        <a:solidFill>
                          <a:schemeClr val="bg1"/>
                        </a:solidFill>
                      </a:endParaRPr>
                    </a:p>
                    <a:p>
                      <a:pPr algn="ctr"/>
                      <a:endParaRPr lang="en-US" sz="1700" dirty="0">
                        <a:solidFill>
                          <a:schemeClr val="bg1"/>
                        </a:solidFill>
                      </a:endParaRPr>
                    </a:p>
                  </a:txBody>
                  <a:tcPr/>
                </a:tc>
              </a:tr>
              <a:tr h="370840">
                <a:tc>
                  <a:txBody>
                    <a:bodyPr/>
                    <a:lstStyle/>
                    <a:p>
                      <a:endParaRPr lang="en-US"/>
                    </a:p>
                  </a:txBody>
                  <a:tcPr/>
                </a:tc>
                <a:tc>
                  <a:txBody>
                    <a:bodyPr/>
                    <a:lstStyle/>
                    <a:p>
                      <a:pPr algn="ctr"/>
                      <a:r>
                        <a:rPr lang="en-US" b="1" dirty="0" smtClean="0">
                          <a:solidFill>
                            <a:schemeClr val="bg1"/>
                          </a:solidFill>
                        </a:rPr>
                        <a:t>JOKER</a:t>
                      </a:r>
                      <a:endParaRPr lang="en-US" b="1" dirty="0">
                        <a:solidFill>
                          <a:schemeClr val="bg1"/>
                        </a:solidFill>
                      </a:endParaRPr>
                    </a:p>
                  </a:txBody>
                  <a:tcPr/>
                </a:tc>
              </a:tr>
            </a:tbl>
          </a:graphicData>
        </a:graphic>
      </p:graphicFrame>
      <p:pic>
        <p:nvPicPr>
          <p:cNvPr id="3074" name="Picture 2" descr="C:\Users\Jim\Desktop\batman_head_by_ajtello4_d35n98r-fullview.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52800" y="1809750"/>
            <a:ext cx="1632328" cy="1348128"/>
          </a:xfrm>
          <a:prstGeom prst="rect">
            <a:avLst/>
          </a:prstGeom>
          <a:noFill/>
          <a:effectLst>
            <a:softEdge rad="12700"/>
          </a:effectLst>
        </p:spPr>
      </p:pic>
      <p:pic>
        <p:nvPicPr>
          <p:cNvPr id="3075" name="Picture 3" descr="C:\Users\Jim\Desktop\joker-mask-png-2.png"/>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3810000" y="3105150"/>
            <a:ext cx="748846" cy="9144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1153</TotalTime>
  <Words>477</Words>
  <Application>Microsoft Office PowerPoint</Application>
  <PresentationFormat>On-screen Show (16:9)</PresentationFormat>
  <Paragraphs>38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PUERTO RICO</dc:title>
  <dc:creator>Jim</dc:creator>
  <cp:lastModifiedBy>Jim</cp:lastModifiedBy>
  <cp:revision>159</cp:revision>
  <dcterms:created xsi:type="dcterms:W3CDTF">2019-07-26T01:32:32Z</dcterms:created>
  <dcterms:modified xsi:type="dcterms:W3CDTF">2020-09-19T23:39:12Z</dcterms:modified>
</cp:coreProperties>
</file>