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66" r:id="rId5"/>
    <p:sldId id="280" r:id="rId6"/>
    <p:sldId id="285" r:id="rId7"/>
    <p:sldId id="277" r:id="rId8"/>
    <p:sldId id="282" r:id="rId9"/>
    <p:sldId id="281" r:id="rId10"/>
    <p:sldId id="283" r:id="rId11"/>
    <p:sldId id="284" r:id="rId12"/>
    <p:sldId id="274" r:id="rId13"/>
    <p:sldId id="263"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49" d="100"/>
          <a:sy n="149" d="100"/>
        </p:scale>
        <p:origin x="42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9/10/2018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nIP8OVm2KiY"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K37m3Hzl4Ew"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rcxfxYX33FE" TargetMode="Externa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p:cNvPicPr>
            <a:picLocks noChangeAspect="1" noChangeArrowheads="1"/>
          </p:cNvPicPr>
          <p:nvPr/>
        </p:nvPicPr>
        <p:blipFill>
          <a:blip r:embed="rId2" cstate="print">
            <a:lum bright="-6000" contrast="5000"/>
          </a:blip>
          <a:srcRect t="12007" b="2403"/>
          <a:stretch>
            <a:fillRect/>
          </a:stretch>
        </p:blipFill>
        <p:spPr bwMode="auto">
          <a:xfrm>
            <a:off x="0" y="2650"/>
            <a:ext cx="9144000" cy="5140850"/>
          </a:xfrm>
          <a:prstGeom prst="rect">
            <a:avLst/>
          </a:prstGeom>
          <a:noFill/>
        </p:spPr>
      </p:pic>
      <p:sp>
        <p:nvSpPr>
          <p:cNvPr id="2" name="Title 1"/>
          <p:cNvSpPr>
            <a:spLocks noGrp="1"/>
          </p:cNvSpPr>
          <p:nvPr>
            <p:ph type="ctrTitle"/>
          </p:nvPr>
        </p:nvSpPr>
        <p:spPr>
          <a:xfrm>
            <a:off x="0" y="1657350"/>
            <a:ext cx="9144000" cy="1295399"/>
          </a:xfrm>
        </p:spPr>
        <p:txBody>
          <a:bodyPr>
            <a:noAutofit/>
          </a:bodyPr>
          <a:lstStyle/>
          <a:p>
            <a:r>
              <a:rPr lang="en-US" sz="8800" b="1" dirty="0" smtClean="0">
                <a:solidFill>
                  <a:schemeClr val="bg1"/>
                </a:solidFill>
                <a:latin typeface="BIRTH OF A HERO" pitchFamily="2" charset="0"/>
              </a:rPr>
              <a:t>WORLD HISTORY</a:t>
            </a:r>
            <a:endParaRPr lang="en-US" sz="8800" b="1" dirty="0">
              <a:solidFill>
                <a:schemeClr val="bg1"/>
              </a:solidFill>
              <a:latin typeface="BIRTH OF A HERO" pitchFamily="2" charset="0"/>
            </a:endParaRPr>
          </a:p>
        </p:txBody>
      </p:sp>
      <p:sp>
        <p:nvSpPr>
          <p:cNvPr id="3" name="Subtitle 2"/>
          <p:cNvSpPr>
            <a:spLocks noGrp="1"/>
          </p:cNvSpPr>
          <p:nvPr>
            <p:ph type="subTitle" idx="1"/>
          </p:nvPr>
        </p:nvSpPr>
        <p:spPr>
          <a:xfrm>
            <a:off x="1676400" y="2800350"/>
            <a:ext cx="3810000" cy="742950"/>
          </a:xfrm>
        </p:spPr>
        <p:txBody>
          <a:bodyPr>
            <a:noAutofit/>
          </a:bodyPr>
          <a:lstStyle/>
          <a:p>
            <a:pPr algn="l"/>
            <a:r>
              <a:rPr lang="en-US" b="1" dirty="0" smtClean="0">
                <a:ln w="18415" cmpd="sng">
                  <a:noFill/>
                  <a:prstDash val="solid"/>
                </a:ln>
                <a:solidFill>
                  <a:schemeClr val="bg1"/>
                </a:solidFill>
                <a:effectLst>
                  <a:glow rad="101600">
                    <a:schemeClr val="accent6">
                      <a:satMod val="175000"/>
                      <a:alpha val="40000"/>
                    </a:schemeClr>
                  </a:glow>
                </a:effectLst>
                <a:latin typeface="BIRTH OF A HERO" pitchFamily="2" charset="0"/>
              </a:rPr>
              <a:t>Sumerian Achievements</a:t>
            </a:r>
            <a:endParaRPr lang="en-US" b="1" dirty="0">
              <a:ln w="18415" cmpd="sng">
                <a:noFill/>
                <a:prstDash val="solid"/>
              </a:ln>
              <a:solidFill>
                <a:schemeClr val="bg1"/>
              </a:solidFill>
              <a:effectLst>
                <a:glow rad="101600">
                  <a:schemeClr val="accent6">
                    <a:satMod val="175000"/>
                    <a:alpha val="40000"/>
                  </a:schemeClr>
                </a:glow>
              </a:effectLst>
              <a:latin typeface="BIRTH OF A HERO" pitchFamily="2" charset="0"/>
            </a:endParaRPr>
          </a:p>
        </p:txBody>
      </p:sp>
      <p:sp>
        <p:nvSpPr>
          <p:cNvPr id="7" name="Subtitle 2"/>
          <p:cNvSpPr txBox="1">
            <a:spLocks/>
          </p:cNvSpPr>
          <p:nvPr/>
        </p:nvSpPr>
        <p:spPr>
          <a:xfrm>
            <a:off x="5867400" y="38671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solidFill>
                    <a:srgbClr val="FFFFFF"/>
                  </a:solidFill>
                  <a:prstDash val="solid"/>
                </a:ln>
                <a:solidFill>
                  <a:schemeClr val="bg1"/>
                </a:solidFill>
                <a:uLnTx/>
                <a:uFillTx/>
                <a:latin typeface="BIRTH OF A HERO" panose="02000000000000000000" pitchFamily="2" charset="0"/>
              </a:rPr>
              <a:t>with Mr. Jim Soto</a:t>
            </a:r>
            <a:endParaRPr kumimoji="0" lang="en-US" sz="2400" b="1" i="0" u="none" strike="noStrike" kern="1200" cap="none" spc="0" normalizeH="0" baseline="0" noProof="0" dirty="0">
              <a:ln w="18415" cmpd="sng">
                <a:solidFill>
                  <a:srgbClr val="FFFFFF"/>
                </a:solidFill>
                <a:prstDash val="solid"/>
              </a:ln>
              <a:solidFill>
                <a:schemeClr val="bg1"/>
              </a:solidFill>
              <a:uLnTx/>
              <a:uFillTx/>
              <a:latin typeface="BIRTH OF A HER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ppt_x</p:attrName>
                                        </p:attrNameLst>
                                      </p:cBhvr>
                                      <p:tavLst>
                                        <p:tav tm="0">
                                          <p:val>
                                            <p:strVal val="#ppt_x"/>
                                          </p:val>
                                        </p:tav>
                                        <p:tav tm="100000">
                                          <p:val>
                                            <p:strVal val="#ppt_x"/>
                                          </p:val>
                                        </p:tav>
                                      </p:tavLst>
                                    </p:anim>
                                    <p:anim calcmode="lin" valueType="num">
                                      <p:cBhvr>
                                        <p:cTn id="18"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Architecture</a:t>
            </a:r>
          </a:p>
        </p:txBody>
      </p:sp>
      <p:pic>
        <p:nvPicPr>
          <p:cNvPr id="22530" name="Picture 2" descr="Related image">
            <a:hlinkClick r:id="rId2"/>
          </p:cNvPr>
          <p:cNvPicPr>
            <a:picLocks noChangeAspect="1" noChangeArrowheads="1"/>
          </p:cNvPicPr>
          <p:nvPr/>
        </p:nvPicPr>
        <p:blipFill>
          <a:blip r:embed="rId3" cstate="print"/>
          <a:srcRect/>
          <a:stretch>
            <a:fillRect/>
          </a:stretch>
        </p:blipFill>
        <p:spPr bwMode="auto">
          <a:xfrm>
            <a:off x="457200" y="1657350"/>
            <a:ext cx="3733800" cy="2428429"/>
          </a:xfrm>
          <a:prstGeom prst="rect">
            <a:avLst/>
          </a:prstGeom>
          <a:noFill/>
        </p:spPr>
      </p:pic>
      <p:sp>
        <p:nvSpPr>
          <p:cNvPr id="4" name="Content Placeholder 4"/>
          <p:cNvSpPr txBox="1">
            <a:spLocks/>
          </p:cNvSpPr>
          <p:nvPr/>
        </p:nvSpPr>
        <p:spPr>
          <a:xfrm>
            <a:off x="4724400" y="1576164"/>
            <a:ext cx="3968793" cy="2590800"/>
          </a:xfrm>
          <a:prstGeom prst="rect">
            <a:avLst/>
          </a:prstGeom>
          <a:solidFill>
            <a:schemeClr val="bg2">
              <a:lumMod val="50000"/>
              <a:alpha val="69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000" b="1" dirty="0" smtClean="0">
                <a:effectLst>
                  <a:glow rad="101600">
                    <a:schemeClr val="accent6">
                      <a:satMod val="175000"/>
                      <a:alpha val="40000"/>
                    </a:schemeClr>
                  </a:glow>
                </a:effectLst>
              </a:rPr>
              <a:t>Architecture</a:t>
            </a:r>
            <a:r>
              <a:rPr lang="en-US" sz="2000" dirty="0" smtClean="0"/>
              <a:t>, </a:t>
            </a:r>
            <a:r>
              <a:rPr lang="en-US" sz="2000" dirty="0" smtClean="0">
                <a:effectLst>
                  <a:glow rad="101600">
                    <a:schemeClr val="accent6">
                      <a:satMod val="175000"/>
                      <a:alpha val="40000"/>
                    </a:schemeClr>
                  </a:glow>
                </a:effectLst>
              </a:rPr>
              <a:t>or the science of building</a:t>
            </a:r>
            <a:r>
              <a:rPr lang="en-US" sz="2000" dirty="0" smtClean="0"/>
              <a:t>, was another area of remarkable skill in which Sumerians excelled.</a:t>
            </a:r>
          </a:p>
          <a:p>
            <a:pPr marL="0" indent="0" algn="r">
              <a:buNone/>
            </a:pPr>
            <a:r>
              <a:rPr lang="en-US" sz="2000" dirty="0" smtClean="0"/>
              <a:t>Their cities were dominated by large impressive </a:t>
            </a:r>
            <a:r>
              <a:rPr lang="en-US" sz="2000" b="1" dirty="0" smtClean="0">
                <a:effectLst>
                  <a:glow rad="101600">
                    <a:schemeClr val="accent6">
                      <a:satMod val="175000"/>
                      <a:alpha val="40000"/>
                    </a:schemeClr>
                  </a:glow>
                </a:effectLst>
              </a:rPr>
              <a:t>ziggurats</a:t>
            </a:r>
            <a:r>
              <a:rPr lang="en-US" sz="2000" dirty="0" smtClean="0"/>
              <a:t>, </a:t>
            </a:r>
            <a:r>
              <a:rPr lang="en-US" sz="2000" dirty="0" smtClean="0">
                <a:effectLst>
                  <a:glow rad="101600">
                    <a:schemeClr val="accent6">
                      <a:satMod val="175000"/>
                      <a:alpha val="40000"/>
                    </a:schemeClr>
                  </a:glow>
                </a:effectLst>
              </a:rPr>
              <a:t>a type of pyramid-shaped temple tower</a:t>
            </a:r>
            <a:r>
              <a:rPr lang="en-US" sz="2000" dirty="0" smtClean="0"/>
              <a:t>, that rose above each city.</a:t>
            </a:r>
          </a:p>
        </p:txBody>
      </p:sp>
      <p:sp>
        <p:nvSpPr>
          <p:cNvPr id="5" name="Title 3"/>
          <p:cNvSpPr txBox="1">
            <a:spLocks/>
          </p:cNvSpPr>
          <p:nvPr/>
        </p:nvSpPr>
        <p:spPr>
          <a:xfrm rot="20490518">
            <a:off x="411912" y="1747586"/>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284674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4200" y="1535251"/>
            <a:ext cx="5491196" cy="3170099"/>
          </a:xfrm>
          <a:prstGeom prst="rect">
            <a:avLst/>
          </a:prstGeom>
          <a:solidFill>
            <a:schemeClr val="bg2">
              <a:lumMod val="50000"/>
              <a:alpha val="68000"/>
            </a:schemeClr>
          </a:solidFill>
        </p:spPr>
        <p:txBody>
          <a:bodyPr wrap="square">
            <a:spAutoFit/>
          </a:bodyPr>
          <a:lstStyle/>
          <a:p>
            <a:pPr algn="r"/>
            <a:r>
              <a:rPr lang="en-US" sz="2000" dirty="0" smtClean="0"/>
              <a:t>Sumerian artists produced exquisite works of art using ivory and rare woods. </a:t>
            </a:r>
            <a:r>
              <a:rPr lang="en-US" sz="2000" b="1" dirty="0" smtClean="0"/>
              <a:t>Pottery</a:t>
            </a:r>
            <a:r>
              <a:rPr lang="en-US" sz="2000" dirty="0" smtClean="0"/>
              <a:t>, however, was not their best.</a:t>
            </a:r>
          </a:p>
          <a:p>
            <a:pPr algn="r"/>
            <a:r>
              <a:rPr lang="en-US" sz="2000" b="1" dirty="0" smtClean="0"/>
              <a:t>Jewelry</a:t>
            </a:r>
            <a:r>
              <a:rPr lang="en-US" sz="2000" dirty="0" smtClean="0"/>
              <a:t> was very popular and they made beautiful earrings and necklaces out of gold, silver and precious stones.</a:t>
            </a:r>
          </a:p>
          <a:p>
            <a:pPr algn="r"/>
            <a:r>
              <a:rPr lang="en-US" sz="2000" b="1" dirty="0" smtClean="0"/>
              <a:t>Cylinder seals </a:t>
            </a:r>
            <a:r>
              <a:rPr lang="en-US" sz="2000" dirty="0" smtClean="0"/>
              <a:t>are among their most famous works. </a:t>
            </a:r>
          </a:p>
          <a:p>
            <a:pPr algn="r"/>
            <a:r>
              <a:rPr lang="en-US" sz="2000" dirty="0" smtClean="0"/>
              <a:t>Sumerian also enjoyed music and invented </a:t>
            </a:r>
            <a:r>
              <a:rPr lang="en-US" sz="2000" b="1" dirty="0" smtClean="0"/>
              <a:t>instruments</a:t>
            </a:r>
            <a:r>
              <a:rPr lang="en-US" sz="2000" dirty="0" smtClean="0"/>
              <a:t> such as: reed pipes, drums, tambourines and lyres.</a:t>
            </a:r>
            <a:endParaRPr lang="en-US" sz="2000" dirty="0"/>
          </a:p>
        </p:txBody>
      </p:sp>
      <p:sp>
        <p:nvSpPr>
          <p:cNvPr id="6"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The Arts</a:t>
            </a:r>
          </a:p>
        </p:txBody>
      </p:sp>
      <p:pic>
        <p:nvPicPr>
          <p:cNvPr id="2050"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71447"/>
            <a:ext cx="2323279" cy="30977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rot="20490518">
            <a:off x="411914" y="1706674"/>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284674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938992"/>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t>Sumerians invented the world’s first writing system.</a:t>
            </a:r>
          </a:p>
          <a:p>
            <a:pPr marL="457200" lvl="0" indent="-457200">
              <a:lnSpc>
                <a:spcPct val="150000"/>
              </a:lnSpc>
              <a:buFont typeface="+mj-lt"/>
              <a:buAutoNum type="arabicPeriod"/>
              <a:defRPr/>
            </a:pPr>
            <a:r>
              <a:rPr lang="en-US" sz="2000" kern="0" dirty="0" smtClean="0"/>
              <a:t>Advances and inventions that changed Sumerian’s lives also changed the course of history.</a:t>
            </a:r>
          </a:p>
          <a:p>
            <a:pPr marL="457200" lvl="0" indent="-457200">
              <a:lnSpc>
                <a:spcPct val="150000"/>
              </a:lnSpc>
              <a:buFont typeface="+mj-lt"/>
              <a:buAutoNum type="arabicPeriod"/>
              <a:defRPr/>
            </a:pPr>
            <a:r>
              <a:rPr lang="en-US" sz="2000" kern="0" dirty="0" smtClean="0"/>
              <a:t>Many types of art were developed in Sumer.</a:t>
            </a:r>
          </a:p>
        </p:txBody>
      </p:sp>
    </p:spTree>
    <p:extLst>
      <p:ext uri="{BB962C8B-B14F-4D97-AF65-F5344CB8AC3E}">
        <p14:creationId xmlns:p14="http://schemas.microsoft.com/office/powerpoint/2010/main" val="22918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THE OTHERS</a:t>
            </a:r>
            <a:endParaRPr lang="en-US" sz="9600" spc="300" dirty="0">
              <a:solidFill>
                <a:srgbClr val="FF0000"/>
              </a:solidFill>
              <a:latin typeface="Baron Kuffner" pitchFamily="34" charset="0"/>
            </a:endParaRPr>
          </a:p>
        </p:txBody>
      </p:sp>
    </p:spTree>
    <p:extLst>
      <p:ext uri="{BB962C8B-B14F-4D97-AF65-F5344CB8AC3E}">
        <p14:creationId xmlns:p14="http://schemas.microsoft.com/office/powerpoint/2010/main" val="2317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effectLst>
                  <a:glow rad="101600">
                    <a:schemeClr val="accent6">
                      <a:satMod val="175000"/>
                      <a:alpha val="40000"/>
                    </a:schemeClr>
                  </a:glow>
                </a:effectLst>
                <a:latin typeface="BIRTH OF A HERO" panose="02000000000000000000" pitchFamily="2" charset="0"/>
              </a:rPr>
              <a:t>Think...</a:t>
            </a:r>
          </a:p>
        </p:txBody>
      </p:sp>
      <p:sp>
        <p:nvSpPr>
          <p:cNvPr id="5" name="Content Placeholder 2"/>
          <p:cNvSpPr txBox="1">
            <a:spLocks/>
          </p:cNvSpPr>
          <p:nvPr/>
        </p:nvSpPr>
        <p:spPr>
          <a:xfrm>
            <a:off x="533400" y="2266950"/>
            <a:ext cx="8077200" cy="2286000"/>
          </a:xfrm>
          <a:prstGeom prst="rect">
            <a:avLst/>
          </a:prstGeom>
          <a:solidFill>
            <a:srgbClr val="002060">
              <a:alpha val="64000"/>
            </a:srgbClr>
          </a:solidFill>
          <a:effectLst>
            <a:softEdge rad="31750"/>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You are a student in a Sumerian school for scribes. Learning all the symbols for writing is hard. Your teacher assigns you lessons to write on your clay tablet, but you keep making mistakes. Then you have to smooth out the surface and try again. Still, becoming a scribe can land you an important job at the royal court. It could bring prestige to your family. Why would you want to be a scribe?</a:t>
            </a:r>
          </a:p>
          <a:p>
            <a:pPr marL="0" indent="0" algn="ctr">
              <a:buNone/>
            </a:pPr>
            <a:r>
              <a:rPr lang="en-US" sz="2000" dirty="0" smtClean="0"/>
              <a:t>Take a minute to write down your answer.</a:t>
            </a:r>
          </a:p>
        </p:txBody>
      </p:sp>
      <p:pic>
        <p:nvPicPr>
          <p:cNvPr id="7170" name="Picture 2" descr="Related image"/>
          <p:cNvPicPr>
            <a:picLocks noChangeAspect="1" noChangeArrowheads="1"/>
          </p:cNvPicPr>
          <p:nvPr/>
        </p:nvPicPr>
        <p:blipFill>
          <a:blip r:embed="rId2" cstate="print">
            <a:clrChange>
              <a:clrFrom>
                <a:srgbClr val="FFFFFF"/>
              </a:clrFrom>
              <a:clrTo>
                <a:srgbClr val="FFFFFF">
                  <a:alpha val="0"/>
                </a:srgbClr>
              </a:clrTo>
            </a:clrChange>
            <a:lum bright="7000" contrast="12000"/>
          </a:blip>
          <a:srcRect/>
          <a:stretch>
            <a:fillRect/>
          </a:stretch>
        </p:blipFill>
        <p:spPr bwMode="auto">
          <a:xfrm rot="440195">
            <a:off x="6959858" y="487508"/>
            <a:ext cx="865945" cy="1449224"/>
          </a:xfrm>
          <a:prstGeom prst="rect">
            <a:avLst/>
          </a:prstGeom>
          <a:noFill/>
        </p:spPr>
      </p:pic>
      <p:pic>
        <p:nvPicPr>
          <p:cNvPr id="6" name="Picture 2" descr="Related image"/>
          <p:cNvPicPr>
            <a:picLocks noChangeAspect="1" noChangeArrowheads="1"/>
          </p:cNvPicPr>
          <p:nvPr/>
        </p:nvPicPr>
        <p:blipFill>
          <a:blip r:embed="rId2" cstate="print">
            <a:clrChange>
              <a:clrFrom>
                <a:srgbClr val="FFFFFF"/>
              </a:clrFrom>
              <a:clrTo>
                <a:srgbClr val="FFFFFF">
                  <a:alpha val="0"/>
                </a:srgbClr>
              </a:clrTo>
            </a:clrChange>
            <a:lum bright="7000" contrast="12000"/>
          </a:blip>
          <a:srcRect/>
          <a:stretch>
            <a:fillRect/>
          </a:stretch>
        </p:blipFill>
        <p:spPr bwMode="auto">
          <a:xfrm rot="21173340" flipH="1">
            <a:off x="1305371" y="565571"/>
            <a:ext cx="917580" cy="1449224"/>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533400" y="1581150"/>
            <a:ext cx="3962400" cy="1905000"/>
          </a:xfrm>
          <a:prstGeom prst="rect">
            <a:avLst/>
          </a:prstGeom>
          <a:solidFill>
            <a:schemeClr val="bg2">
              <a:lumMod val="50000"/>
              <a:alpha val="69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There is no question that Sumerians were very advanced politically and religiously. However, Sumerians were responsible for many other achievements that were passed down to later civilizations.</a:t>
            </a:r>
            <a:endParaRPr lang="en-US" sz="2000" dirty="0"/>
          </a:p>
        </p:txBody>
      </p:sp>
      <p:pic>
        <p:nvPicPr>
          <p:cNvPr id="13314" name="Picture 2" descr="Image result for THE RISE OF SUMER wallpaper"/>
          <p:cNvPicPr>
            <a:picLocks noChangeAspect="1" noChangeArrowheads="1"/>
          </p:cNvPicPr>
          <p:nvPr/>
        </p:nvPicPr>
        <p:blipFill>
          <a:blip r:embed="rId2" cstate="print">
            <a:clrChange>
              <a:clrFrom>
                <a:srgbClr val="000000"/>
              </a:clrFrom>
              <a:clrTo>
                <a:srgbClr val="000000">
                  <a:alpha val="0"/>
                </a:srgbClr>
              </a:clrTo>
            </a:clrChange>
            <a:lum contrast="9000"/>
          </a:blip>
          <a:srcRect l="34895" r="18833"/>
          <a:stretch>
            <a:fillRect/>
          </a:stretch>
        </p:blipFill>
        <p:spPr bwMode="auto">
          <a:xfrm>
            <a:off x="4912851" y="0"/>
            <a:ext cx="4231149" cy="5143500"/>
          </a:xfrm>
          <a:prstGeom prst="rect">
            <a:avLst/>
          </a:prstGeom>
          <a:noFill/>
          <a:effectLst>
            <a:outerShdw blurRad="50800" dist="38100" dir="5400000" algn="t" rotWithShape="0">
              <a:prstClr val="black">
                <a:alpha val="40000"/>
              </a:prstClr>
            </a:outerShdw>
            <a:softEdge rad="12700"/>
          </a:effectLst>
        </p:spPr>
      </p:pic>
    </p:spTree>
    <p:extLst>
      <p:ext uri="{BB962C8B-B14F-4D97-AF65-F5344CB8AC3E}">
        <p14:creationId xmlns:p14="http://schemas.microsoft.com/office/powerpoint/2010/main" val="265587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33400" y="514350"/>
            <a:ext cx="8229600" cy="1981200"/>
          </a:xfrm>
          <a:prstGeom prst="rect">
            <a:avLst/>
          </a:prstGeom>
          <a:solidFill>
            <a:srgbClr val="002060">
              <a:alpha val="64000"/>
            </a:srgbClr>
          </a:solidFill>
          <a:effectLst>
            <a:softEdge rad="31750"/>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Interestingly enough, the Sumerians claimed that many of the inventions we attribute to them, were actually ‘gifts’ from the gods.</a:t>
            </a:r>
            <a:r>
              <a:rPr lang="en-US" sz="2000" dirty="0"/>
              <a:t> </a:t>
            </a:r>
            <a:endParaRPr lang="en-US" sz="2000" dirty="0" smtClean="0"/>
          </a:p>
          <a:p>
            <a:pPr marL="0" indent="0" algn="ctr">
              <a:buNone/>
            </a:pPr>
            <a:endParaRPr lang="en-US" sz="2000" kern="0" dirty="0" smtClean="0"/>
          </a:p>
          <a:p>
            <a:pPr marL="0" indent="0" algn="ctr">
              <a:buNone/>
            </a:pPr>
            <a:r>
              <a:rPr lang="en-US" sz="2000" kern="0" dirty="0" smtClean="0"/>
              <a:t>To </a:t>
            </a:r>
            <a:r>
              <a:rPr lang="en-US" sz="2000" kern="0" dirty="0"/>
              <a:t>learn more about this topic </a:t>
            </a:r>
            <a:r>
              <a:rPr lang="en-US" sz="2000" kern="0" dirty="0" smtClean="0"/>
              <a:t>and others, read </a:t>
            </a:r>
            <a:r>
              <a:rPr lang="en-US" sz="2000" kern="0" dirty="0"/>
              <a:t>pages </a:t>
            </a:r>
            <a:r>
              <a:rPr lang="en-US" sz="2000" kern="0" dirty="0" smtClean="0"/>
              <a:t>65 </a:t>
            </a:r>
            <a:r>
              <a:rPr lang="en-US" sz="2000" kern="0" dirty="0"/>
              <a:t>thru </a:t>
            </a:r>
            <a:r>
              <a:rPr lang="en-US" sz="2000" kern="0" dirty="0" smtClean="0"/>
              <a:t>69 </a:t>
            </a:r>
            <a:r>
              <a:rPr lang="en-US" sz="2000" kern="0" dirty="0"/>
              <a:t>and complete the </a:t>
            </a:r>
            <a:r>
              <a:rPr lang="en-US" sz="2000" i="1" kern="0" dirty="0">
                <a:effectLst>
                  <a:glow rad="139700">
                    <a:schemeClr val="accent6">
                      <a:satMod val="175000"/>
                      <a:alpha val="40000"/>
                    </a:schemeClr>
                  </a:glow>
                </a:effectLst>
              </a:rPr>
              <a:t>section </a:t>
            </a:r>
            <a:r>
              <a:rPr lang="en-US" sz="2000" i="1" kern="0" dirty="0" smtClean="0">
                <a:effectLst>
                  <a:glow rad="139700">
                    <a:schemeClr val="accent6">
                      <a:satMod val="175000"/>
                      <a:alpha val="40000"/>
                    </a:schemeClr>
                  </a:glow>
                </a:effectLst>
              </a:rPr>
              <a:t>3 </a:t>
            </a:r>
            <a:r>
              <a:rPr lang="en-US" sz="2000" i="1" kern="0" dirty="0">
                <a:effectLst>
                  <a:glow rad="139700">
                    <a:schemeClr val="accent6">
                      <a:satMod val="175000"/>
                      <a:alpha val="40000"/>
                    </a:schemeClr>
                  </a:glow>
                </a:effectLst>
              </a:rPr>
              <a:t>assessment</a:t>
            </a:r>
            <a:r>
              <a:rPr lang="en-US" sz="2000" kern="0" dirty="0"/>
              <a:t>. Show me the completed work when complete.</a:t>
            </a:r>
            <a:endParaRPr lang="en-US" sz="2000" i="1" kern="0" dirty="0"/>
          </a:p>
        </p:txBody>
      </p:sp>
      <p:pic>
        <p:nvPicPr>
          <p:cNvPr id="5122" name="Picture 2" descr="Related image"/>
          <p:cNvPicPr>
            <a:picLocks noChangeAspect="1" noChangeArrowheads="1"/>
          </p:cNvPicPr>
          <p:nvPr/>
        </p:nvPicPr>
        <p:blipFill>
          <a:blip r:embed="rId2" cstate="print"/>
          <a:srcRect t="15935" b="7771"/>
          <a:stretch>
            <a:fillRect/>
          </a:stretch>
        </p:blipFill>
        <p:spPr bwMode="auto">
          <a:xfrm>
            <a:off x="0" y="2952750"/>
            <a:ext cx="9144000" cy="2190750"/>
          </a:xfrm>
          <a:prstGeom prst="rect">
            <a:avLst/>
          </a:prstGeom>
          <a:noFill/>
          <a:ln w="9525">
            <a:solidFill>
              <a:schemeClr val="tx1"/>
            </a:solidFill>
          </a:ln>
        </p:spPr>
      </p:pic>
    </p:spTree>
    <p:extLst>
      <p:ext uri="{BB962C8B-B14F-4D97-AF65-F5344CB8AC3E}">
        <p14:creationId xmlns:p14="http://schemas.microsoft.com/office/powerpoint/2010/main" val="199099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The Invention of Writing</a:t>
            </a:r>
          </a:p>
        </p:txBody>
      </p:sp>
      <p:sp>
        <p:nvSpPr>
          <p:cNvPr id="4" name="Content Placeholder 4"/>
          <p:cNvSpPr txBox="1">
            <a:spLocks/>
          </p:cNvSpPr>
          <p:nvPr/>
        </p:nvSpPr>
        <p:spPr>
          <a:xfrm>
            <a:off x="533400" y="1581150"/>
            <a:ext cx="4800600" cy="3048000"/>
          </a:xfrm>
          <a:prstGeom prst="rect">
            <a:avLst/>
          </a:prstGeom>
          <a:solidFill>
            <a:schemeClr val="bg2">
              <a:lumMod val="50000"/>
              <a:alpha val="69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Sumerian </a:t>
            </a:r>
            <a:r>
              <a:rPr lang="en-US" sz="2000" b="1" dirty="0" smtClean="0">
                <a:effectLst>
                  <a:glow rad="101600">
                    <a:schemeClr val="accent6">
                      <a:satMod val="175000"/>
                      <a:alpha val="40000"/>
                    </a:schemeClr>
                  </a:glow>
                </a:effectLst>
              </a:rPr>
              <a:t>cuneiform</a:t>
            </a:r>
            <a:r>
              <a:rPr lang="en-US" sz="2000" dirty="0" smtClean="0">
                <a:effectLst>
                  <a:glow rad="101600">
                    <a:schemeClr val="accent6">
                      <a:satMod val="175000"/>
                      <a:alpha val="40000"/>
                    </a:schemeClr>
                  </a:glow>
                </a:effectLst>
              </a:rPr>
              <a:t> is the earliest known writing system</a:t>
            </a:r>
            <a:r>
              <a:rPr lang="en-US" sz="2000" dirty="0" smtClean="0"/>
              <a:t>. Its origins can be traced back to about 8,000 BC and it developed from the </a:t>
            </a:r>
            <a:r>
              <a:rPr lang="en-US" sz="2000" b="1" dirty="0" smtClean="0">
                <a:effectLst>
                  <a:glow rad="101600">
                    <a:schemeClr val="accent6">
                      <a:satMod val="175000"/>
                      <a:alpha val="40000"/>
                    </a:schemeClr>
                  </a:glow>
                </a:effectLst>
              </a:rPr>
              <a:t>pictographs</a:t>
            </a:r>
            <a:r>
              <a:rPr lang="en-US" sz="2000" dirty="0" smtClean="0"/>
              <a:t>, </a:t>
            </a:r>
            <a:r>
              <a:rPr lang="en-US" sz="2000" dirty="0" smtClean="0">
                <a:effectLst>
                  <a:glow rad="101600">
                    <a:schemeClr val="accent6">
                      <a:satMod val="175000"/>
                      <a:alpha val="40000"/>
                    </a:schemeClr>
                  </a:glow>
                </a:effectLst>
              </a:rPr>
              <a:t>or picture symbols</a:t>
            </a:r>
            <a:r>
              <a:rPr lang="en-US" sz="2000" dirty="0" smtClean="0"/>
              <a:t> to symbols used to represent syllables and even words. </a:t>
            </a:r>
          </a:p>
          <a:p>
            <a:pPr marL="0" indent="0">
              <a:spcBef>
                <a:spcPts val="0"/>
              </a:spcBef>
              <a:buNone/>
            </a:pPr>
            <a:endParaRPr lang="en-US" sz="1200" dirty="0" smtClean="0"/>
          </a:p>
          <a:p>
            <a:pPr marL="0" indent="0">
              <a:buNone/>
            </a:pPr>
            <a:r>
              <a:rPr lang="en-US" sz="2000" b="1" dirty="0" smtClean="0">
                <a:effectLst>
                  <a:glow rad="101600">
                    <a:schemeClr val="accent6">
                      <a:satMod val="175000"/>
                      <a:alpha val="40000"/>
                    </a:schemeClr>
                  </a:glow>
                </a:effectLst>
              </a:rPr>
              <a:t>Scribes</a:t>
            </a:r>
            <a:r>
              <a:rPr lang="en-US" sz="2000" b="1" dirty="0" smtClean="0"/>
              <a:t> </a:t>
            </a:r>
            <a:r>
              <a:rPr lang="en-US" sz="2000" dirty="0" smtClean="0"/>
              <a:t>(</a:t>
            </a:r>
            <a:r>
              <a:rPr lang="en-US" sz="2000" dirty="0" smtClean="0">
                <a:effectLst>
                  <a:glow rad="101600">
                    <a:schemeClr val="accent6">
                      <a:satMod val="175000"/>
                      <a:alpha val="40000"/>
                    </a:schemeClr>
                  </a:glow>
                </a:effectLst>
              </a:rPr>
              <a:t>writers</a:t>
            </a:r>
            <a:r>
              <a:rPr lang="en-US" sz="2000" dirty="0" smtClean="0"/>
              <a:t>), were hired to keep business records, official decrees and eventually, the creation of literary works.</a:t>
            </a:r>
            <a:endParaRPr lang="en-US" sz="2000" dirty="0"/>
          </a:p>
        </p:txBody>
      </p:sp>
      <p:pic>
        <p:nvPicPr>
          <p:cNvPr id="4098" name="Picture 2" descr="Image result for sumerian writing"/>
          <p:cNvPicPr>
            <a:picLocks noChangeAspect="1" noChangeArrowheads="1"/>
          </p:cNvPicPr>
          <p:nvPr/>
        </p:nvPicPr>
        <p:blipFill>
          <a:blip r:embed="rId2" cstate="print">
            <a:clrChange>
              <a:clrFrom>
                <a:srgbClr val="FFFFFF"/>
              </a:clrFrom>
              <a:clrTo>
                <a:srgbClr val="FFFFFF">
                  <a:alpha val="0"/>
                </a:srgbClr>
              </a:clrTo>
            </a:clrChange>
            <a:lum contrast="10000"/>
          </a:blip>
          <a:srcRect/>
          <a:stretch>
            <a:fillRect/>
          </a:stretch>
        </p:blipFill>
        <p:spPr bwMode="auto">
          <a:xfrm>
            <a:off x="5562600" y="1504950"/>
            <a:ext cx="3124200" cy="3124200"/>
          </a:xfrm>
          <a:prstGeom prst="rect">
            <a:avLst/>
          </a:prstGeom>
          <a:noFill/>
          <a:effectLst>
            <a:softEdge rad="127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533400" y="1962150"/>
            <a:ext cx="3352800" cy="1676400"/>
          </a:xfrm>
          <a:prstGeom prst="rect">
            <a:avLst/>
          </a:prstGeom>
          <a:solidFill>
            <a:schemeClr val="bg2">
              <a:lumMod val="50000"/>
              <a:alpha val="69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effectLst/>
              </a:rPr>
              <a:t>Some of these were the </a:t>
            </a:r>
            <a:r>
              <a:rPr lang="en-US" sz="2000" b="1" dirty="0" smtClean="0">
                <a:effectLst>
                  <a:glow rad="101600">
                    <a:schemeClr val="accent6">
                      <a:satMod val="175000"/>
                      <a:alpha val="40000"/>
                    </a:schemeClr>
                  </a:glow>
                </a:effectLst>
              </a:rPr>
              <a:t>Epics, long poems that tell stories of heroes</a:t>
            </a:r>
            <a:r>
              <a:rPr lang="en-US" sz="2000" dirty="0" smtClean="0">
                <a:effectLst>
                  <a:glow rad="101600">
                    <a:schemeClr val="accent6">
                      <a:satMod val="175000"/>
                      <a:alpha val="40000"/>
                    </a:schemeClr>
                  </a:glow>
                </a:effectLst>
              </a:rPr>
              <a:t>.</a:t>
            </a:r>
            <a:endParaRPr lang="en-US" sz="2000" b="1" dirty="0" smtClean="0">
              <a:effectLst>
                <a:glow rad="101600">
                  <a:schemeClr val="accent6">
                    <a:satMod val="175000"/>
                    <a:alpha val="40000"/>
                  </a:schemeClr>
                </a:glow>
              </a:effectLst>
            </a:endParaRPr>
          </a:p>
          <a:p>
            <a:pPr marL="0" indent="0">
              <a:buNone/>
            </a:pPr>
            <a:r>
              <a:rPr lang="en-US" sz="2000" dirty="0" smtClean="0"/>
              <a:t>The Epic of Gilgamesh is an example of one such work.</a:t>
            </a:r>
            <a:endParaRPr lang="en-US" sz="2000" dirty="0"/>
          </a:p>
        </p:txBody>
      </p:sp>
      <p:pic>
        <p:nvPicPr>
          <p:cNvPr id="1026" name="Picture 2" descr="Image result for epic of gilgame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1" y="1352549"/>
            <a:ext cx="3644998" cy="312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29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Technical Advances</a:t>
            </a:r>
          </a:p>
        </p:txBody>
      </p:sp>
      <p:pic>
        <p:nvPicPr>
          <p:cNvPr id="3076" name="Picture 4" descr="Related image"/>
          <p:cNvPicPr>
            <a:picLocks noChangeAspect="1" noChangeArrowheads="1"/>
          </p:cNvPicPr>
          <p:nvPr/>
        </p:nvPicPr>
        <p:blipFill>
          <a:blip r:embed="rId2" cstate="print">
            <a:clrChange>
              <a:clrFrom>
                <a:srgbClr val="FFFFFF"/>
              </a:clrFrom>
              <a:clrTo>
                <a:srgbClr val="FFFFFF">
                  <a:alpha val="0"/>
                </a:srgbClr>
              </a:clrTo>
            </a:clrChange>
            <a:lum contrast="10000"/>
          </a:blip>
          <a:srcRect/>
          <a:stretch>
            <a:fillRect/>
          </a:stretch>
        </p:blipFill>
        <p:spPr bwMode="auto">
          <a:xfrm>
            <a:off x="533400" y="1809750"/>
            <a:ext cx="3162937" cy="2590800"/>
          </a:xfrm>
          <a:prstGeom prst="rect">
            <a:avLst/>
          </a:prstGeom>
          <a:noFill/>
          <a:effectLst>
            <a:softEdge rad="31750"/>
          </a:effectLst>
        </p:spPr>
      </p:pic>
      <p:sp>
        <p:nvSpPr>
          <p:cNvPr id="7" name="Content Placeholder 4"/>
          <p:cNvSpPr txBox="1">
            <a:spLocks/>
          </p:cNvSpPr>
          <p:nvPr/>
        </p:nvSpPr>
        <p:spPr>
          <a:xfrm>
            <a:off x="3886200" y="1200150"/>
            <a:ext cx="4800600" cy="3276600"/>
          </a:xfrm>
          <a:prstGeom prst="rect">
            <a:avLst/>
          </a:prstGeom>
          <a:solidFill>
            <a:schemeClr val="bg2">
              <a:lumMod val="50000"/>
              <a:alpha val="69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000" dirty="0" smtClean="0"/>
              <a:t>Sumerians made many other advances and discoveries. Sumerians were responsible for:</a:t>
            </a:r>
          </a:p>
          <a:p>
            <a:pPr marL="0" indent="0" algn="r">
              <a:buFont typeface="Wingdings" pitchFamily="2" charset="2"/>
              <a:buChar char="Ø"/>
            </a:pPr>
            <a:r>
              <a:rPr lang="en-US" sz="2000" dirty="0" smtClean="0"/>
              <a:t>The wheel</a:t>
            </a:r>
          </a:p>
          <a:p>
            <a:pPr marL="0" indent="0" algn="r">
              <a:buFont typeface="Wingdings" pitchFamily="2" charset="2"/>
              <a:buChar char="Ø"/>
            </a:pPr>
            <a:r>
              <a:rPr lang="en-US" sz="2000" dirty="0" smtClean="0"/>
              <a:t>The wagon</a:t>
            </a:r>
          </a:p>
          <a:p>
            <a:pPr marL="0" indent="0" algn="r">
              <a:buFont typeface="Wingdings" pitchFamily="2" charset="2"/>
              <a:buChar char="Ø"/>
            </a:pPr>
            <a:r>
              <a:rPr lang="en-US" sz="2000" dirty="0" smtClean="0"/>
              <a:t>The potter’s wheel</a:t>
            </a:r>
          </a:p>
          <a:p>
            <a:pPr marL="0" indent="0" algn="r">
              <a:buFont typeface="Wingdings" pitchFamily="2" charset="2"/>
              <a:buChar char="Ø"/>
            </a:pPr>
            <a:r>
              <a:rPr lang="en-US" sz="2000" dirty="0" smtClean="0"/>
              <a:t>The plow</a:t>
            </a:r>
          </a:p>
          <a:p>
            <a:pPr marL="0" indent="0" algn="r">
              <a:buFont typeface="Wingdings" pitchFamily="2" charset="2"/>
              <a:buChar char="Ø"/>
            </a:pPr>
            <a:r>
              <a:rPr lang="en-US" sz="2000" dirty="0" smtClean="0"/>
              <a:t>The water clock</a:t>
            </a:r>
          </a:p>
          <a:p>
            <a:pPr marL="0" indent="0" algn="r">
              <a:buFont typeface="Wingdings" pitchFamily="2" charset="2"/>
              <a:buChar char="Ø"/>
            </a:pPr>
            <a:r>
              <a:rPr lang="en-US" sz="2000" dirty="0" smtClean="0"/>
              <a:t>The sewer</a:t>
            </a:r>
          </a:p>
          <a:p>
            <a:pPr marL="0" indent="0" algn="r">
              <a:buFont typeface="Wingdings" pitchFamily="2" charset="2"/>
              <a:buChar char="Ø"/>
            </a:pPr>
            <a:r>
              <a:rPr lang="en-US" sz="2000" dirty="0" smtClean="0"/>
              <a:t>Makeup.</a:t>
            </a:r>
            <a:endParaRPr lang="en-US" sz="2000" dirty="0"/>
          </a:p>
        </p:txBody>
      </p:sp>
    </p:spTree>
    <p:extLst>
      <p:ext uri="{BB962C8B-B14F-4D97-AF65-F5344CB8AC3E}">
        <p14:creationId xmlns:p14="http://schemas.microsoft.com/office/powerpoint/2010/main" val="284674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rot="20490518">
            <a:off x="259514" y="1863510"/>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
        <p:nvSpPr>
          <p:cNvPr id="6"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The Wheel</a:t>
            </a:r>
          </a:p>
        </p:txBody>
      </p:sp>
      <p:pic>
        <p:nvPicPr>
          <p:cNvPr id="23554" name="Picture 2" descr="Image result for sumerian wheel pictures">
            <a:hlinkClick r:id="rId2"/>
          </p:cNvPr>
          <p:cNvPicPr>
            <a:picLocks noChangeAspect="1" noChangeArrowheads="1"/>
          </p:cNvPicPr>
          <p:nvPr/>
        </p:nvPicPr>
        <p:blipFill>
          <a:blip r:embed="rId3" cstate="print">
            <a:clrChange>
              <a:clrFrom>
                <a:srgbClr val="FFFFFF"/>
              </a:clrFrom>
              <a:clrTo>
                <a:srgbClr val="FFFFFF">
                  <a:alpha val="0"/>
                </a:srgbClr>
              </a:clrTo>
            </a:clrChange>
            <a:lum contrast="10000"/>
          </a:blip>
          <a:srcRect/>
          <a:stretch>
            <a:fillRect/>
          </a:stretch>
        </p:blipFill>
        <p:spPr bwMode="auto">
          <a:xfrm>
            <a:off x="457200" y="1733550"/>
            <a:ext cx="2542190" cy="2457451"/>
          </a:xfrm>
          <a:prstGeom prst="rect">
            <a:avLst/>
          </a:prstGeom>
          <a:noFill/>
          <a:effectLst>
            <a:softEdge rad="12700"/>
          </a:effectLst>
        </p:spPr>
      </p:pic>
      <p:pic>
        <p:nvPicPr>
          <p:cNvPr id="23556" name="Picture 4" descr="Related image"/>
          <p:cNvPicPr>
            <a:picLocks noChangeAspect="1" noChangeArrowheads="1"/>
          </p:cNvPicPr>
          <p:nvPr/>
        </p:nvPicPr>
        <p:blipFill>
          <a:blip r:embed="rId4" cstate="print"/>
          <a:srcRect/>
          <a:stretch>
            <a:fillRect/>
          </a:stretch>
        </p:blipFill>
        <p:spPr bwMode="auto">
          <a:xfrm>
            <a:off x="2362200" y="3028950"/>
            <a:ext cx="1466850" cy="1466851"/>
          </a:xfrm>
          <a:prstGeom prst="rect">
            <a:avLst/>
          </a:prstGeom>
          <a:noFill/>
          <a:effectLst>
            <a:softEdge rad="12700"/>
          </a:effectLst>
        </p:spPr>
      </p:pic>
      <p:sp>
        <p:nvSpPr>
          <p:cNvPr id="7" name="Content Placeholder 4"/>
          <p:cNvSpPr txBox="1">
            <a:spLocks/>
          </p:cNvSpPr>
          <p:nvPr/>
        </p:nvSpPr>
        <p:spPr>
          <a:xfrm>
            <a:off x="4114800" y="1276350"/>
            <a:ext cx="4572000" cy="3200400"/>
          </a:xfrm>
          <a:prstGeom prst="rect">
            <a:avLst/>
          </a:prstGeom>
          <a:solidFill>
            <a:schemeClr val="bg2">
              <a:lumMod val="50000"/>
              <a:alpha val="69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000" dirty="0" smtClean="0"/>
              <a:t>The first wheels were not used for transportation. Evidence indicates they first served as potter's wheels around 3500 BC in Mesopotamia—300 years before someone figured out to use them for chariots. Even after figuring this out, people still relied on camels for transportation. In the Middle East, wheels were mainly used for domestic purposes like pottery, irrigation, and milling.  </a:t>
            </a:r>
          </a:p>
        </p:txBody>
      </p:sp>
    </p:spTree>
    <p:extLst>
      <p:ext uri="{BB962C8B-B14F-4D97-AF65-F5344CB8AC3E}">
        <p14:creationId xmlns:p14="http://schemas.microsoft.com/office/powerpoint/2010/main" val="284674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Math &amp; Sciences</a:t>
            </a:r>
          </a:p>
        </p:txBody>
      </p:sp>
      <p:pic>
        <p:nvPicPr>
          <p:cNvPr id="24578" name="Picture 2" descr="Related image"/>
          <p:cNvPicPr>
            <a:picLocks noChangeAspect="1" noChangeArrowheads="1"/>
          </p:cNvPicPr>
          <p:nvPr/>
        </p:nvPicPr>
        <p:blipFill>
          <a:blip r:embed="rId2" cstate="print"/>
          <a:srcRect/>
          <a:stretch>
            <a:fillRect/>
          </a:stretch>
        </p:blipFill>
        <p:spPr bwMode="auto">
          <a:xfrm>
            <a:off x="533400" y="1352550"/>
            <a:ext cx="2209800" cy="3321342"/>
          </a:xfrm>
          <a:prstGeom prst="rect">
            <a:avLst/>
          </a:prstGeom>
          <a:noFill/>
        </p:spPr>
      </p:pic>
      <p:sp>
        <p:nvSpPr>
          <p:cNvPr id="4" name="Content Placeholder 4"/>
          <p:cNvSpPr txBox="1">
            <a:spLocks/>
          </p:cNvSpPr>
          <p:nvPr/>
        </p:nvSpPr>
        <p:spPr>
          <a:xfrm>
            <a:off x="3429000" y="1352550"/>
            <a:ext cx="5257800" cy="3276600"/>
          </a:xfrm>
          <a:prstGeom prst="rect">
            <a:avLst/>
          </a:prstGeom>
          <a:solidFill>
            <a:schemeClr val="bg2">
              <a:lumMod val="50000"/>
              <a:alpha val="69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Font typeface="Wingdings" panose="05000000000000000000" pitchFamily="2" charset="2"/>
              <a:buChar char="Ø"/>
            </a:pPr>
            <a:r>
              <a:rPr lang="en-US" sz="2000" dirty="0" smtClean="0"/>
              <a:t>Sumerians also made important advances in math. Sumerians developed a system based on the number 60. Because of this they could divide a circle into 360 degrees.</a:t>
            </a:r>
          </a:p>
          <a:p>
            <a:pPr algn="r">
              <a:buFont typeface="Wingdings" panose="05000000000000000000" pitchFamily="2" charset="2"/>
              <a:buChar char="Ø"/>
            </a:pPr>
            <a:r>
              <a:rPr lang="en-US" sz="2000" dirty="0" smtClean="0"/>
              <a:t>Dividing a year into 12 months (a factor of 60) was another of their achievements.</a:t>
            </a:r>
          </a:p>
          <a:p>
            <a:pPr algn="r">
              <a:buFont typeface="Wingdings" panose="05000000000000000000" pitchFamily="2" charset="2"/>
              <a:buChar char="Ø"/>
            </a:pPr>
            <a:r>
              <a:rPr lang="en-US" sz="2000" dirty="0" smtClean="0"/>
              <a:t>Sumerians contributions to medicine include using natural ingredients to make drugs and listing treatments according to symptoms and body parts.</a:t>
            </a:r>
          </a:p>
        </p:txBody>
      </p:sp>
    </p:spTree>
    <p:extLst>
      <p:ext uri="{BB962C8B-B14F-4D97-AF65-F5344CB8AC3E}">
        <p14:creationId xmlns:p14="http://schemas.microsoft.com/office/powerpoint/2010/main" val="284674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1758</TotalTime>
  <Words>460</Words>
  <Application>Microsoft Office PowerPoint</Application>
  <PresentationFormat>On-screen Show (16:9)</PresentationFormat>
  <Paragraphs>49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Baron Kuffner</vt:lpstr>
      <vt:lpstr>BIRTH OF A HERO</vt:lpstr>
      <vt:lpstr>Bookman Old Style</vt:lpstr>
      <vt:lpstr>Calibri</vt:lpstr>
      <vt:lpstr>Wingdings</vt:lpstr>
      <vt:lpstr>Office Theme</vt:lpstr>
      <vt:lpstr>WORLD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Cinematografia FBS</cp:lastModifiedBy>
  <cp:revision>141</cp:revision>
  <dcterms:created xsi:type="dcterms:W3CDTF">2018-08-02T00:45:41Z</dcterms:created>
  <dcterms:modified xsi:type="dcterms:W3CDTF">2018-09-10T18:59:57Z</dcterms:modified>
</cp:coreProperties>
</file>