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81" r:id="rId4"/>
    <p:sldId id="280" r:id="rId5"/>
    <p:sldId id="261" r:id="rId6"/>
    <p:sldId id="276" r:id="rId7"/>
    <p:sldId id="270" r:id="rId8"/>
    <p:sldId id="264" r:id="rId9"/>
    <p:sldId id="266" r:id="rId10"/>
    <p:sldId id="277" r:id="rId11"/>
    <p:sldId id="285" r:id="rId12"/>
    <p:sldId id="282" r:id="rId13"/>
    <p:sldId id="286" r:id="rId14"/>
    <p:sldId id="287" r:id="rId15"/>
    <p:sldId id="275" r:id="rId16"/>
    <p:sldId id="283" r:id="rId17"/>
    <p:sldId id="284" r:id="rId18"/>
    <p:sldId id="274" r:id="rId19"/>
    <p:sldId id="263" r:id="rId2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varScale="1">
        <p:scale>
          <a:sx n="88" d="100"/>
          <a:sy n="88" d="100"/>
        </p:scale>
        <p:origin x="-564" y="-52"/>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60BAD85-D78A-4B78-B04D-AC35C89ADD9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60BAD85-D78A-4B78-B04D-AC35C89ADD94}" type="datetimeFigureOut">
              <a:rPr lang="en-US" smtClean="0"/>
              <a:pPr/>
              <a:t>9/9/2018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60BAD85-D78A-4B78-B04D-AC35C89ADD94}"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60BAD85-D78A-4B78-B04D-AC35C89ADD94}" type="datetimeFigureOut">
              <a:rPr lang="en-US" smtClean="0"/>
              <a:pPr/>
              <a:t>9/9/2018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60BAD85-D78A-4B78-B04D-AC35C89ADD94}" type="datetimeFigureOut">
              <a:rPr lang="en-US" smtClean="0"/>
              <a:pPr/>
              <a:t>9/9/2018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60BAD85-D78A-4B78-B04D-AC35C89ADD94}" type="datetimeFigureOut">
              <a:rPr lang="en-US" smtClean="0"/>
              <a:pPr/>
              <a:t>9/9/2018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60BAD85-D78A-4B78-B04D-AC35C89ADD94}" type="datetimeFigureOut">
              <a:rPr lang="en-US" smtClean="0"/>
              <a:pPr/>
              <a:t>9/9/2018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844490-C249-449E-8482-EFB7C706F121}" type="slidenum">
              <a:rPr lang="en-US" smtClean="0"/>
              <a:pPr/>
              <a:t>‹#›</a:t>
            </a:fld>
            <a:endParaRPr lang="en-US"/>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460BAD85-D78A-4B78-B04D-AC35C89ADD94}" type="datetimeFigureOut">
              <a:rPr lang="en-US" smtClean="0"/>
              <a:pPr/>
              <a:t>9/9/2018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E844490-C249-449E-8482-EFB7C706F121}"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s://www.youtube.com/watch?v=VMgeU5ObVLU" TargetMode="Externa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youtube.com/watch?v=98UOxnw-Cxg" TargetMode="Externa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s://www.youtube.com/watch?v=RkzXfIRFoAc"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Related image"/>
          <p:cNvPicPr>
            <a:picLocks noChangeAspect="1" noChangeArrowheads="1"/>
          </p:cNvPicPr>
          <p:nvPr/>
        </p:nvPicPr>
        <p:blipFill>
          <a:blip r:embed="rId2" cstate="print">
            <a:lum bright="3000" contrast="4000"/>
          </a:blip>
          <a:srcRect/>
          <a:stretch>
            <a:fillRect/>
          </a:stretch>
        </p:blipFill>
        <p:spPr bwMode="auto">
          <a:xfrm>
            <a:off x="0" y="0"/>
            <a:ext cx="9144000" cy="5143500"/>
          </a:xfrm>
          <a:prstGeom prst="rect">
            <a:avLst/>
          </a:prstGeom>
          <a:noFill/>
        </p:spPr>
      </p:pic>
      <p:sp>
        <p:nvSpPr>
          <p:cNvPr id="2" name="Title 1"/>
          <p:cNvSpPr>
            <a:spLocks noGrp="1"/>
          </p:cNvSpPr>
          <p:nvPr>
            <p:ph type="ctrTitle"/>
          </p:nvPr>
        </p:nvSpPr>
        <p:spPr>
          <a:xfrm>
            <a:off x="0" y="1657350"/>
            <a:ext cx="9144000" cy="1295399"/>
          </a:xfrm>
        </p:spPr>
        <p:txBody>
          <a:bodyPr>
            <a:noAutofit/>
          </a:bodyPr>
          <a:lstStyle/>
          <a:p>
            <a:r>
              <a:rPr lang="en-US" sz="8800" b="1" dirty="0" smtClean="0">
                <a:solidFill>
                  <a:schemeClr val="bg1"/>
                </a:solidFill>
                <a:latin typeface="BIRTH OF A HERO" pitchFamily="2" charset="0"/>
              </a:rPr>
              <a:t>WORLD HISTORY</a:t>
            </a:r>
            <a:endParaRPr lang="en-US" sz="8800" b="1" dirty="0">
              <a:solidFill>
                <a:schemeClr val="bg1"/>
              </a:solidFill>
              <a:latin typeface="BIRTH OF A HERO" pitchFamily="2" charset="0"/>
            </a:endParaRPr>
          </a:p>
        </p:txBody>
      </p:sp>
      <p:sp>
        <p:nvSpPr>
          <p:cNvPr id="3" name="Subtitle 2"/>
          <p:cNvSpPr>
            <a:spLocks noGrp="1"/>
          </p:cNvSpPr>
          <p:nvPr>
            <p:ph type="subTitle" idx="1"/>
          </p:nvPr>
        </p:nvSpPr>
        <p:spPr>
          <a:xfrm>
            <a:off x="1676400" y="2800350"/>
            <a:ext cx="3810000" cy="742950"/>
          </a:xfrm>
        </p:spPr>
        <p:txBody>
          <a:bodyPr>
            <a:noAutofit/>
          </a:bodyPr>
          <a:lstStyle/>
          <a:p>
            <a:pPr algn="l"/>
            <a:r>
              <a:rPr lang="en-US" b="1" dirty="0" smtClean="0">
                <a:ln w="18415" cmpd="sng">
                  <a:noFill/>
                  <a:prstDash val="solid"/>
                </a:ln>
                <a:solidFill>
                  <a:schemeClr val="bg1"/>
                </a:solidFill>
                <a:effectLst>
                  <a:glow rad="101600">
                    <a:schemeClr val="accent6">
                      <a:satMod val="175000"/>
                      <a:alpha val="40000"/>
                    </a:schemeClr>
                  </a:glow>
                </a:effectLst>
                <a:latin typeface="BIRTH OF A HERO" pitchFamily="2" charset="0"/>
              </a:rPr>
              <a:t>The Rise of Sumer</a:t>
            </a:r>
            <a:endParaRPr lang="en-US" b="1" dirty="0">
              <a:ln w="18415" cmpd="sng">
                <a:noFill/>
                <a:prstDash val="solid"/>
              </a:ln>
              <a:solidFill>
                <a:schemeClr val="bg1"/>
              </a:solidFill>
              <a:effectLst>
                <a:glow rad="101600">
                  <a:schemeClr val="accent6">
                    <a:satMod val="175000"/>
                    <a:alpha val="40000"/>
                  </a:schemeClr>
                </a:glow>
              </a:effectLst>
              <a:latin typeface="BIRTH OF A HERO" pitchFamily="2" charset="0"/>
            </a:endParaRPr>
          </a:p>
        </p:txBody>
      </p:sp>
      <p:sp>
        <p:nvSpPr>
          <p:cNvPr id="7" name="Subtitle 2"/>
          <p:cNvSpPr txBox="1">
            <a:spLocks/>
          </p:cNvSpPr>
          <p:nvPr/>
        </p:nvSpPr>
        <p:spPr>
          <a:xfrm>
            <a:off x="5867400" y="3867150"/>
            <a:ext cx="2743200" cy="819150"/>
          </a:xfrm>
          <a:prstGeom prst="rect">
            <a:avLst/>
          </a:prstGeom>
          <a:ln>
            <a:noFill/>
          </a:ln>
        </p:spPr>
        <p:txBody>
          <a:bodyPr vert="horz" lIns="91440" tIns="45720" rIns="91440" bIns="45720" rtlCol="0">
            <a:noAutofit/>
          </a:bodyPr>
          <a:lstStyle/>
          <a:p>
            <a:pPr lvl="0" algn="r">
              <a:spcBef>
                <a:spcPct val="20000"/>
              </a:spcBef>
              <a:defRPr/>
            </a:pPr>
            <a:r>
              <a:rPr kumimoji="0" lang="en-US" sz="2400" b="1" i="0" u="none" strike="noStrike" kern="1200" cap="none" spc="0" normalizeH="0" baseline="0" noProof="0" dirty="0" smtClean="0">
                <a:ln w="18415" cmpd="sng">
                  <a:solidFill>
                    <a:srgbClr val="FFFFFF"/>
                  </a:solidFill>
                  <a:prstDash val="solid"/>
                </a:ln>
                <a:solidFill>
                  <a:schemeClr val="bg1"/>
                </a:solidFill>
                <a:uLnTx/>
                <a:uFillTx/>
                <a:latin typeface="BIRTH OF A HERO" panose="02000000000000000000" pitchFamily="2" charset="0"/>
              </a:rPr>
              <a:t>with Mr. Jim </a:t>
            </a:r>
            <a:r>
              <a:rPr lang="en-US" sz="2400" b="1" dirty="0" smtClean="0">
                <a:ln w="18415" cmpd="sng">
                  <a:solidFill>
                    <a:srgbClr val="FFFFFF"/>
                  </a:solidFill>
                  <a:prstDash val="solid"/>
                </a:ln>
                <a:solidFill>
                  <a:schemeClr val="bg1"/>
                </a:solidFill>
                <a:latin typeface="BIRTH OF A HERO" panose="02000000000000000000" pitchFamily="2" charset="0"/>
              </a:rPr>
              <a:t>Soto</a:t>
            </a:r>
            <a:endParaRPr kumimoji="0" lang="en-US" sz="2400" b="1" i="0" u="none" strike="noStrike" kern="1200" cap="none" spc="0" normalizeH="0" baseline="0" noProof="0" dirty="0">
              <a:ln w="18415" cmpd="sng">
                <a:solidFill>
                  <a:srgbClr val="FFFFFF"/>
                </a:solidFill>
                <a:prstDash val="solid"/>
              </a:ln>
              <a:solidFill>
                <a:schemeClr val="bg1"/>
              </a:solidFill>
              <a:uLnTx/>
              <a:uFillTx/>
              <a:latin typeface="BIRTH OF A HERO" panose="02000000000000000000" pitchFamily="2"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20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3" fill="hold">
                            <p:stCondLst>
                              <p:cond delay="4000"/>
                            </p:stCondLst>
                            <p:childTnLst>
                              <p:par>
                                <p:cTn id="14" presetID="47"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2000"/>
                                        <p:tgtEl>
                                          <p:spTgt spid="7"/>
                                        </p:tgtEl>
                                      </p:cBhvr>
                                    </p:animEffect>
                                    <p:anim calcmode="lin" valueType="num">
                                      <p:cBhvr>
                                        <p:cTn id="17" dur="2000" fill="hold"/>
                                        <p:tgtEl>
                                          <p:spTgt spid="7"/>
                                        </p:tgtEl>
                                        <p:attrNameLst>
                                          <p:attrName>ppt_x</p:attrName>
                                        </p:attrNameLst>
                                      </p:cBhvr>
                                      <p:tavLst>
                                        <p:tav tm="0">
                                          <p:val>
                                            <p:strVal val="#ppt_x"/>
                                          </p:val>
                                        </p:tav>
                                        <p:tav tm="100000">
                                          <p:val>
                                            <p:strVal val="#ppt_x"/>
                                          </p:val>
                                        </p:tav>
                                      </p:tavLst>
                                    </p:anim>
                                    <p:anim calcmode="lin" valueType="num">
                                      <p:cBhvr>
                                        <p:cTn id="18" dur="2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Sumerian Religion</a:t>
            </a:r>
          </a:p>
        </p:txBody>
      </p:sp>
      <p:pic>
        <p:nvPicPr>
          <p:cNvPr id="1026" name="Picture 2" descr="Related image">
            <a:hlinkClick r:id="rId2"/>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57200" y="1754849"/>
            <a:ext cx="3810000" cy="2264701"/>
          </a:xfrm>
          <a:prstGeom prst="rect">
            <a:avLst/>
          </a:prstGeom>
          <a:noFill/>
          <a:extLst>
            <a:ext uri="{909E8E84-426E-40DD-AFC4-6F175D3DCCD1}">
              <a14:hiddenFill xmlns:a14="http://schemas.microsoft.com/office/drawing/2010/main" xmlns="">
                <a:solidFill>
                  <a:srgbClr val="FFFFFF"/>
                </a:solidFill>
              </a14:hiddenFill>
            </a:ext>
          </a:extLst>
        </p:spPr>
      </p:pic>
      <p:sp>
        <p:nvSpPr>
          <p:cNvPr id="5" name="Content Placeholder 2"/>
          <p:cNvSpPr txBox="1">
            <a:spLocks/>
          </p:cNvSpPr>
          <p:nvPr/>
        </p:nvSpPr>
        <p:spPr>
          <a:xfrm>
            <a:off x="4572000" y="1200150"/>
            <a:ext cx="4114800" cy="32004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a:t>The Sumerians were </a:t>
            </a:r>
            <a:r>
              <a:rPr lang="en-US" sz="2000" b="1" dirty="0">
                <a:effectLst>
                  <a:glow rad="101600">
                    <a:schemeClr val="accent6">
                      <a:satMod val="175000"/>
                      <a:alpha val="40000"/>
                    </a:schemeClr>
                  </a:glow>
                </a:effectLst>
              </a:rPr>
              <a:t>polytheistic</a:t>
            </a:r>
            <a:r>
              <a:rPr lang="en-US" sz="2000" dirty="0">
                <a:effectLst>
                  <a:glow rad="101600">
                    <a:schemeClr val="accent6">
                      <a:satMod val="175000"/>
                      <a:alpha val="40000"/>
                    </a:schemeClr>
                  </a:glow>
                </a:effectLst>
              </a:rPr>
              <a:t>, they worshipped many gods</a:t>
            </a:r>
            <a:r>
              <a:rPr lang="en-US" sz="2000" dirty="0"/>
              <a:t>.</a:t>
            </a:r>
          </a:p>
          <a:p>
            <a:pPr marL="0" indent="0" algn="r">
              <a:buNone/>
            </a:pPr>
            <a:r>
              <a:rPr lang="en-US" sz="2000" dirty="0"/>
              <a:t>The Sumerians believed that the universe had come into being through a series of cosmic births. First, </a:t>
            </a:r>
            <a:r>
              <a:rPr lang="en-US" sz="2000" b="1" dirty="0"/>
              <a:t>Nammu</a:t>
            </a:r>
            <a:r>
              <a:rPr lang="en-US" sz="2000" dirty="0"/>
              <a:t>, the primeval waters, gave birth to </a:t>
            </a:r>
            <a:r>
              <a:rPr lang="en-US" sz="2000" b="1" dirty="0"/>
              <a:t>An</a:t>
            </a:r>
            <a:r>
              <a:rPr lang="en-US" sz="2000" dirty="0"/>
              <a:t> (the sky) and </a:t>
            </a:r>
            <a:r>
              <a:rPr lang="en-US" sz="2000" b="1" dirty="0"/>
              <a:t>Ki</a:t>
            </a:r>
            <a:r>
              <a:rPr lang="en-US" sz="2000" dirty="0"/>
              <a:t> (the earth), who mated </a:t>
            </a:r>
            <a:r>
              <a:rPr lang="en-US" sz="2000" dirty="0" smtClean="0"/>
              <a:t>and </a:t>
            </a:r>
            <a:r>
              <a:rPr lang="en-US" sz="2000" dirty="0"/>
              <a:t>produced a son named </a:t>
            </a:r>
            <a:r>
              <a:rPr lang="en-US" sz="2000" b="1" dirty="0"/>
              <a:t>Enlil</a:t>
            </a:r>
            <a:r>
              <a:rPr lang="en-US" sz="2000" dirty="0" smtClean="0"/>
              <a:t>. </a:t>
            </a:r>
          </a:p>
          <a:p>
            <a:pPr marL="0" indent="0" algn="r">
              <a:buNone/>
            </a:pPr>
            <a:r>
              <a:rPr lang="en-US" sz="2000" dirty="0" smtClean="0"/>
              <a:t>Let’s see their Creation myth.</a:t>
            </a:r>
            <a:endParaRPr lang="en-US" sz="2000" dirty="0"/>
          </a:p>
        </p:txBody>
      </p:sp>
      <p:sp>
        <p:nvSpPr>
          <p:cNvPr id="7" name="Title 3"/>
          <p:cNvSpPr txBox="1">
            <a:spLocks/>
          </p:cNvSpPr>
          <p:nvPr/>
        </p:nvSpPr>
        <p:spPr>
          <a:xfrm rot="20490518">
            <a:off x="335714" y="18287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8467436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876800" y="1123950"/>
            <a:ext cx="3810000" cy="34290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a:t>Enlil separated heaven from earth and claimed the earth as his domain. Humans were believed to have been created by </a:t>
            </a:r>
            <a:r>
              <a:rPr lang="en-US" sz="2000" b="1" dirty="0"/>
              <a:t>Enki</a:t>
            </a:r>
            <a:r>
              <a:rPr lang="en-US" sz="2000" dirty="0"/>
              <a:t>, the son of An and Nammu.</a:t>
            </a:r>
          </a:p>
          <a:p>
            <a:pPr marL="0" indent="0" algn="r">
              <a:buNone/>
            </a:pPr>
            <a:r>
              <a:rPr lang="en-US" sz="2000" dirty="0" smtClean="0"/>
              <a:t>Heaven </a:t>
            </a:r>
            <a:r>
              <a:rPr lang="en-US" sz="2000" dirty="0"/>
              <a:t>was reserved exclusively for </a:t>
            </a:r>
            <a:r>
              <a:rPr lang="en-US" sz="2000" dirty="0" smtClean="0"/>
              <a:t>gods </a:t>
            </a:r>
            <a:r>
              <a:rPr lang="en-US" sz="2000" dirty="0"/>
              <a:t>and, upon their deaths, all mortals' spirits, regardless of their behavior while alive, were believed to go to </a:t>
            </a:r>
            <a:r>
              <a:rPr lang="en-US" sz="2000" b="1" dirty="0"/>
              <a:t>Kur</a:t>
            </a:r>
            <a:r>
              <a:rPr lang="en-US" sz="2000" dirty="0"/>
              <a:t>, a cold, dark cavern deep beneath the earth</a:t>
            </a:r>
            <a:r>
              <a:rPr lang="en-US" sz="2000" dirty="0" smtClean="0"/>
              <a:t>.</a:t>
            </a:r>
            <a:endParaRPr lang="en-US" sz="2000" dirty="0"/>
          </a:p>
        </p:txBody>
      </p:sp>
      <p:pic>
        <p:nvPicPr>
          <p:cNvPr id="1026" name="Picture 2" descr="Image result for irkalla"/>
          <p:cNvPicPr>
            <a:picLocks noChangeAspect="1" noChangeArrowheads="1"/>
          </p:cNvPicPr>
          <p:nvPr/>
        </p:nvPicPr>
        <p:blipFill rotWithShape="1">
          <a:blip r:embed="rId2" cstate="print">
            <a:extLst>
              <a:ext uri="{BEBA8EAE-BF5A-486C-A8C5-ECC9F3942E4B}">
                <a14:imgProps xmlns:a14="http://schemas.microsoft.com/office/drawing/2010/main" xmlns="">
                  <a14:imgLayer r:embed="rId3">
                    <a14:imgEffect>
                      <a14:brightnessContrast contrast="20000"/>
                    </a14:imgEffect>
                  </a14:imgLayer>
                </a14:imgProps>
              </a:ext>
              <a:ext uri="{28A0092B-C50C-407E-A947-70E740481C1C}">
                <a14:useLocalDpi xmlns:a14="http://schemas.microsoft.com/office/drawing/2010/main" xmlns="" val="0"/>
              </a:ext>
            </a:extLst>
          </a:blip>
          <a:srcRect l="4185" r="8519" b="3125"/>
          <a:stretch/>
        </p:blipFill>
        <p:spPr bwMode="auto">
          <a:xfrm>
            <a:off x="533400" y="1343479"/>
            <a:ext cx="4114800" cy="3037114"/>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533400" y="4072816"/>
            <a:ext cx="1447800" cy="276999"/>
          </a:xfrm>
          <a:prstGeom prst="rect">
            <a:avLst/>
          </a:prstGeom>
          <a:noFill/>
        </p:spPr>
        <p:txBody>
          <a:bodyPr wrap="square" rtlCol="0">
            <a:spAutoFit/>
          </a:bodyPr>
          <a:lstStyle/>
          <a:p>
            <a:r>
              <a:rPr lang="en-US" sz="1200" dirty="0" smtClean="0">
                <a:latin typeface="28 Days Later" panose="020B0603050302020204" pitchFamily="34" charset="0"/>
              </a:rPr>
              <a:t>Kur or Irkalla</a:t>
            </a:r>
            <a:endParaRPr lang="en-US" sz="1200" dirty="0">
              <a:latin typeface="28 Days Later" panose="020B0603050302020204" pitchFamily="34" charset="0"/>
            </a:endParaRPr>
          </a:p>
        </p:txBody>
      </p:sp>
    </p:spTree>
    <p:extLst>
      <p:ext uri="{BB962C8B-B14F-4D97-AF65-F5344CB8AC3E}">
        <p14:creationId xmlns:p14="http://schemas.microsoft.com/office/powerpoint/2010/main" xmlns="" val="116928110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umerian gods chart"/>
          <p:cNvPicPr>
            <a:picLocks noChangeAspect="1" noChangeArrowheads="1"/>
          </p:cNvPicPr>
          <p:nvPr/>
        </p:nvPicPr>
        <p:blipFill>
          <a:blip r:embed="rId2" cstate="print"/>
          <a:srcRect/>
          <a:stretch>
            <a:fillRect/>
          </a:stretch>
        </p:blipFill>
        <p:spPr bwMode="auto">
          <a:xfrm>
            <a:off x="457200" y="0"/>
            <a:ext cx="8240587" cy="5143500"/>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457200" y="1123950"/>
            <a:ext cx="2819400" cy="32004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Sumerians believed that to succeed in life, you had to please the gods. So, they had to be served. </a:t>
            </a:r>
            <a:r>
              <a:rPr lang="en-US" sz="2000" b="1" dirty="0" smtClean="0">
                <a:effectLst>
                  <a:glow rad="101600">
                    <a:schemeClr val="accent6">
                      <a:satMod val="175000"/>
                      <a:alpha val="40000"/>
                    </a:schemeClr>
                  </a:glow>
                </a:effectLst>
              </a:rPr>
              <a:t>Priests</a:t>
            </a:r>
            <a:r>
              <a:rPr lang="en-US" sz="2000" dirty="0" smtClean="0"/>
              <a:t>, </a:t>
            </a:r>
            <a:r>
              <a:rPr lang="en-US" sz="2000" dirty="0" smtClean="0">
                <a:effectLst>
                  <a:glow rad="101600">
                    <a:schemeClr val="accent6">
                      <a:satMod val="175000"/>
                      <a:alpha val="40000"/>
                    </a:schemeClr>
                  </a:glow>
                </a:effectLst>
              </a:rPr>
              <a:t>people that led the religious life of the society</a:t>
            </a:r>
            <a:r>
              <a:rPr lang="en-US" sz="2000" dirty="0" smtClean="0"/>
              <a:t>, had great status in Sumer since people relied on them to gain the gods’ favor. </a:t>
            </a:r>
            <a:endParaRPr lang="en-US" sz="2000" dirty="0"/>
          </a:p>
        </p:txBody>
      </p:sp>
      <p:pic>
        <p:nvPicPr>
          <p:cNvPr id="1026" name="Picture 2" descr="Related image"/>
          <p:cNvPicPr>
            <a:picLocks noChangeAspect="1" noChangeArrowheads="1"/>
          </p:cNvPicPr>
          <p:nvPr/>
        </p:nvPicPr>
        <p:blipFill>
          <a:blip r:embed="rId2" cstate="print"/>
          <a:srcRect/>
          <a:stretch>
            <a:fillRect/>
          </a:stretch>
        </p:blipFill>
        <p:spPr bwMode="auto">
          <a:xfrm>
            <a:off x="3684165" y="1220697"/>
            <a:ext cx="4999461" cy="3027453"/>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8806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effectLst>
                  <a:glow rad="101600">
                    <a:schemeClr val="accent6">
                      <a:satMod val="175000"/>
                      <a:alpha val="40000"/>
                    </a:schemeClr>
                  </a:glow>
                </a:effectLst>
                <a:latin typeface="BIRTH OF A HERO" panose="02000000000000000000" pitchFamily="2" charset="0"/>
              </a:rPr>
              <a:t>Sumerian Social Order</a:t>
            </a:r>
          </a:p>
        </p:txBody>
      </p:sp>
      <p:sp>
        <p:nvSpPr>
          <p:cNvPr id="3" name="Content Placeholder 2"/>
          <p:cNvSpPr txBox="1">
            <a:spLocks/>
          </p:cNvSpPr>
          <p:nvPr/>
        </p:nvSpPr>
        <p:spPr>
          <a:xfrm>
            <a:off x="457200" y="1581150"/>
            <a:ext cx="3505200" cy="28194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t>Because of their status, priests occupied a high level in Sumer’s </a:t>
            </a:r>
            <a:r>
              <a:rPr lang="en-US" sz="2000" b="1" dirty="0" smtClean="0">
                <a:effectLst>
                  <a:glow rad="101600">
                    <a:schemeClr val="accent6">
                      <a:satMod val="175000"/>
                      <a:alpha val="40000"/>
                    </a:schemeClr>
                  </a:glow>
                </a:effectLst>
              </a:rPr>
              <a:t>social hierarchy</a:t>
            </a:r>
            <a:r>
              <a:rPr lang="en-US" sz="2000" dirty="0" smtClean="0"/>
              <a:t>, </a:t>
            </a:r>
            <a:r>
              <a:rPr lang="en-US" sz="2000" dirty="0" smtClean="0">
                <a:effectLst>
                  <a:glow rad="101600">
                    <a:schemeClr val="accent6">
                      <a:satMod val="175000"/>
                      <a:alpha val="40000"/>
                    </a:schemeClr>
                  </a:glow>
                </a:effectLst>
              </a:rPr>
              <a:t>or the division of society by rank or class</a:t>
            </a:r>
            <a:r>
              <a:rPr lang="en-US" sz="2000" dirty="0" smtClean="0"/>
              <a:t>. For a time, priests outranked kings. Below them were the crafters, merchants, and the traders. Below these were the farmers, the laborers and the slaves.</a:t>
            </a:r>
            <a:endParaRPr lang="en-US" sz="2000" dirty="0"/>
          </a:p>
        </p:txBody>
      </p:sp>
      <p:pic>
        <p:nvPicPr>
          <p:cNvPr id="31746" name="Picture 2" descr="Image result for sumerian social order"/>
          <p:cNvPicPr>
            <a:picLocks noChangeAspect="1" noChangeArrowheads="1"/>
          </p:cNvPicPr>
          <p:nvPr/>
        </p:nvPicPr>
        <p:blipFill>
          <a:blip r:embed="rId2" cstate="print">
            <a:lum bright="-3000" contrast="7000"/>
          </a:blip>
          <a:srcRect/>
          <a:stretch>
            <a:fillRect/>
          </a:stretch>
        </p:blipFill>
        <p:spPr bwMode="auto">
          <a:xfrm>
            <a:off x="4419600" y="1581150"/>
            <a:ext cx="4288930" cy="2923274"/>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88064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800" b="1" dirty="0" smtClean="0">
                <a:effectLst>
                  <a:glow rad="101600">
                    <a:schemeClr val="accent6">
                      <a:satMod val="175000"/>
                      <a:alpha val="40000"/>
                    </a:schemeClr>
                  </a:glow>
                </a:effectLst>
                <a:latin typeface="BIRTH OF A HERO" panose="02000000000000000000" pitchFamily="2" charset="0"/>
              </a:rPr>
              <a:t>Men &amp; Women in Sumer</a:t>
            </a:r>
          </a:p>
        </p:txBody>
      </p:sp>
      <p:sp>
        <p:nvSpPr>
          <p:cNvPr id="3" name="Rectangle 2"/>
          <p:cNvSpPr/>
          <p:nvPr/>
        </p:nvSpPr>
        <p:spPr>
          <a:xfrm>
            <a:off x="457200" y="1581150"/>
            <a:ext cx="8229600" cy="1938992"/>
          </a:xfrm>
          <a:prstGeom prst="rect">
            <a:avLst/>
          </a:prstGeom>
          <a:solidFill>
            <a:schemeClr val="bg2">
              <a:lumMod val="50000"/>
              <a:alpha val="68000"/>
            </a:schemeClr>
          </a:solidFill>
          <a:effectLst>
            <a:softEdge rad="31750"/>
          </a:effectLst>
        </p:spPr>
        <p:txBody>
          <a:bodyPr wrap="square">
            <a:spAutoFit/>
          </a:bodyPr>
          <a:lstStyle/>
          <a:p>
            <a:pPr algn="ctr"/>
            <a:r>
              <a:rPr lang="en-US" sz="2000" dirty="0" smtClean="0"/>
              <a:t>Marriage in Mesopotamia was  very important to the society, since it ensured the continuation of the family line and provided social stability. Arranged marriages were normal. The couple had often never met, and there were even </a:t>
            </a:r>
            <a:r>
              <a:rPr lang="en-US" sz="2000" b="1" dirty="0" smtClean="0"/>
              <a:t>bridal auctions</a:t>
            </a:r>
            <a:r>
              <a:rPr lang="en-US" sz="2000" dirty="0" smtClean="0"/>
              <a:t>,</a:t>
            </a:r>
            <a:r>
              <a:rPr lang="en-US" sz="2000" b="1" dirty="0" smtClean="0"/>
              <a:t> </a:t>
            </a:r>
            <a:r>
              <a:rPr lang="en-US" sz="2000" dirty="0" smtClean="0"/>
              <a:t>where women were sold to the highest bidder, but human relationships in Mesopotamia were just as complex and layered as those today and part of that complexity was due to real love. </a:t>
            </a:r>
            <a:endParaRPr lang="en-US" sz="2000" dirty="0"/>
          </a:p>
        </p:txBody>
      </p:sp>
      <p:pic>
        <p:nvPicPr>
          <p:cNvPr id="2050" name="Picture 2" descr="Image result for sumerian marri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070216" y="3507917"/>
            <a:ext cx="889048" cy="14260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4643365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3" descr="C:\Users\Faculty\Downloads\2638.jpg"/>
          <p:cNvPicPr>
            <a:picLocks noChangeAspect="1" noChangeArrowheads="1"/>
          </p:cNvPicPr>
          <p:nvPr/>
        </p:nvPicPr>
        <p:blipFill>
          <a:blip r:embed="rId2" cstate="print"/>
          <a:srcRect/>
          <a:stretch>
            <a:fillRect/>
          </a:stretch>
        </p:blipFill>
        <p:spPr bwMode="auto">
          <a:xfrm>
            <a:off x="2135208" y="209549"/>
            <a:ext cx="4951392" cy="2771405"/>
          </a:xfrm>
          <a:prstGeom prst="rect">
            <a:avLst/>
          </a:prstGeom>
          <a:noFill/>
        </p:spPr>
      </p:pic>
      <p:sp>
        <p:nvSpPr>
          <p:cNvPr id="5" name="Rectangle 4"/>
          <p:cNvSpPr/>
          <p:nvPr/>
        </p:nvSpPr>
        <p:spPr>
          <a:xfrm>
            <a:off x="457200" y="3105150"/>
            <a:ext cx="8229600" cy="1631216"/>
          </a:xfrm>
          <a:prstGeom prst="rect">
            <a:avLst/>
          </a:prstGeom>
          <a:solidFill>
            <a:schemeClr val="bg2">
              <a:lumMod val="50000"/>
              <a:alpha val="69000"/>
            </a:schemeClr>
          </a:solidFill>
        </p:spPr>
        <p:txBody>
          <a:bodyPr wrap="square">
            <a:spAutoFit/>
          </a:bodyPr>
          <a:lstStyle/>
          <a:p>
            <a:pPr algn="ctr"/>
            <a:r>
              <a:rPr lang="en-US" sz="2000" dirty="0" smtClean="0"/>
              <a:t>So while love had its part in Mesopotamian marriages, according to the customs of Mesopotamian society, marriage was a legal contract between the father of a girl and another man (the groom, as in the case of the bride auction where the groom paid the girl's father the bride-price) or between two families, which functioned as the foundation of a community.</a:t>
            </a:r>
            <a:endParaRPr lang="en-US" sz="2000" dirty="0"/>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86200" y="1123950"/>
            <a:ext cx="4724400" cy="2862322"/>
          </a:xfrm>
          <a:prstGeom prst="rect">
            <a:avLst/>
          </a:prstGeom>
          <a:solidFill>
            <a:schemeClr val="bg2">
              <a:lumMod val="50000"/>
              <a:alpha val="69000"/>
            </a:schemeClr>
          </a:solidFill>
        </p:spPr>
        <p:txBody>
          <a:bodyPr wrap="square">
            <a:spAutoFit/>
          </a:bodyPr>
          <a:lstStyle/>
          <a:p>
            <a:pPr algn="r"/>
            <a:r>
              <a:rPr lang="en-US" sz="2000" dirty="0" smtClean="0"/>
              <a:t>Men usually held political power, while women managed the household and the children. Men were educated as were most upper class women. Many of these women became priestesses in the temples.</a:t>
            </a:r>
          </a:p>
          <a:p>
            <a:pPr algn="r"/>
            <a:endParaRPr lang="en-US" sz="2000" dirty="0" smtClean="0"/>
          </a:p>
          <a:p>
            <a:pPr algn="r"/>
            <a:r>
              <a:rPr lang="en-US" sz="2000" dirty="0" smtClean="0"/>
              <a:t>The first known female composition is a hymn by </a:t>
            </a:r>
            <a:r>
              <a:rPr lang="en-US" sz="2000" b="1" dirty="0" smtClean="0"/>
              <a:t>Princess  Enheduanna</a:t>
            </a:r>
            <a:r>
              <a:rPr lang="en-US" sz="2000" dirty="0" smtClean="0"/>
              <a:t>, to worship the goddess </a:t>
            </a:r>
            <a:r>
              <a:rPr lang="en-US" sz="2000" b="1" dirty="0" smtClean="0"/>
              <a:t>Inanna</a:t>
            </a:r>
            <a:r>
              <a:rPr lang="en-US" sz="2000" dirty="0" smtClean="0"/>
              <a:t> (later, </a:t>
            </a:r>
            <a:r>
              <a:rPr lang="en-US" sz="2000" b="1" dirty="0" smtClean="0"/>
              <a:t>Ishtar</a:t>
            </a:r>
            <a:r>
              <a:rPr lang="en-US" sz="2000" dirty="0" smtClean="0"/>
              <a:t>).</a:t>
            </a:r>
            <a:endParaRPr lang="en-US" sz="2000" dirty="0"/>
          </a:p>
        </p:txBody>
      </p:sp>
      <p:pic>
        <p:nvPicPr>
          <p:cNvPr id="3074" name="Picture 2" descr="Image result for inanna"/>
          <p:cNvPicPr>
            <a:picLocks noChangeAspect="1" noChangeArrowheads="1"/>
          </p:cNvPicPr>
          <p:nvPr/>
        </p:nvPicPr>
        <p:blipFill>
          <a:blip r:embed="rId2" cstate="print"/>
          <a:srcRect/>
          <a:stretch>
            <a:fillRect/>
          </a:stretch>
        </p:blipFill>
        <p:spPr bwMode="auto">
          <a:xfrm>
            <a:off x="762000" y="590550"/>
            <a:ext cx="2673471" cy="421005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Final thoughts</a:t>
            </a:r>
          </a:p>
        </p:txBody>
      </p:sp>
      <p:sp>
        <p:nvSpPr>
          <p:cNvPr id="5" name="Rectangle 4"/>
          <p:cNvSpPr/>
          <p:nvPr/>
        </p:nvSpPr>
        <p:spPr>
          <a:xfrm>
            <a:off x="609600" y="1657350"/>
            <a:ext cx="7924800" cy="2400657"/>
          </a:xfrm>
          <a:prstGeom prst="rect">
            <a:avLst/>
          </a:prstGeom>
        </p:spPr>
        <p:txBody>
          <a:bodyPr wrap="square">
            <a:spAutoFit/>
          </a:bodyPr>
          <a:lstStyle/>
          <a:p>
            <a:pPr marL="457200" lvl="0" indent="-457200">
              <a:lnSpc>
                <a:spcPct val="150000"/>
              </a:lnSpc>
              <a:buFont typeface="+mj-lt"/>
              <a:buAutoNum type="arabicPeriod"/>
              <a:defRPr/>
            </a:pPr>
            <a:r>
              <a:rPr lang="en-US" sz="2000" kern="0" dirty="0" smtClean="0"/>
              <a:t>Sumerians created </a:t>
            </a:r>
            <a:r>
              <a:rPr lang="en-US" sz="2000" dirty="0" smtClean="0"/>
              <a:t>the first political unit: the </a:t>
            </a:r>
            <a:r>
              <a:rPr lang="en-US" sz="2000" dirty="0" smtClean="0">
                <a:effectLst/>
              </a:rPr>
              <a:t>city-state.</a:t>
            </a:r>
            <a:endParaRPr lang="en-US" sz="2000" kern="0" dirty="0" smtClean="0">
              <a:effectLst/>
            </a:endParaRPr>
          </a:p>
          <a:p>
            <a:pPr marL="457200" indent="-457200">
              <a:lnSpc>
                <a:spcPct val="150000"/>
              </a:lnSpc>
              <a:buFont typeface="+mj-lt"/>
              <a:buAutoNum type="arabicPeriod"/>
              <a:defRPr/>
            </a:pPr>
            <a:r>
              <a:rPr lang="en-US" sz="2000" dirty="0" smtClean="0"/>
              <a:t>The Akkadians, under the rule of Sargon, </a:t>
            </a:r>
            <a:r>
              <a:rPr lang="en-US" sz="2000" kern="0" dirty="0" smtClean="0"/>
              <a:t>eventually became the oldest empire we know about.</a:t>
            </a:r>
          </a:p>
          <a:p>
            <a:pPr marL="457200" lvl="0" indent="-457200">
              <a:lnSpc>
                <a:spcPct val="150000"/>
              </a:lnSpc>
              <a:buFont typeface="+mj-lt"/>
              <a:buAutoNum type="arabicPeriod"/>
              <a:defRPr/>
            </a:pPr>
            <a:r>
              <a:rPr lang="en-US" sz="2000" dirty="0" smtClean="0"/>
              <a:t>Sumerians were polytheists because the worshipped many gods.</a:t>
            </a:r>
          </a:p>
          <a:p>
            <a:pPr marL="457200" indent="-457200">
              <a:lnSpc>
                <a:spcPct val="150000"/>
              </a:lnSpc>
              <a:buFont typeface="+mj-lt"/>
              <a:buAutoNum type="arabicPeriod"/>
              <a:defRPr/>
            </a:pPr>
            <a:r>
              <a:rPr lang="en-US" sz="2000" kern="0" dirty="0" smtClean="0"/>
              <a:t>Sumerians created a society with clear divisions of rank or class.</a:t>
            </a:r>
            <a:endParaRPr kumimoji="0" lang="en-US" sz="2000" i="0" u="none" strike="noStrike" kern="0" cap="none" spc="0" normalizeH="0" baseline="0" noProof="0" dirty="0">
              <a:ln>
                <a:noFill/>
              </a:ln>
              <a:effectLst/>
              <a:uLnTx/>
              <a:uFillTx/>
            </a:endParaRPr>
          </a:p>
        </p:txBody>
      </p:sp>
    </p:spTree>
    <p:extLst>
      <p:ext uri="{BB962C8B-B14F-4D97-AF65-F5344CB8AC3E}">
        <p14:creationId xmlns:p14="http://schemas.microsoft.com/office/powerpoint/2010/main" xmlns="" val="22918908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6172200" y="4095750"/>
            <a:ext cx="2438400" cy="590550"/>
          </a:xfrm>
          <a:prstGeom prst="rect">
            <a:avLst/>
          </a:prstGeom>
        </p:spPr>
        <p:txBody>
          <a:bodyPr vert="horz" lIns="91440" tIns="45720" rIns="91440" bIns="45720" rtlCol="0">
            <a:noAutofit/>
          </a:bodyPr>
          <a:lstStyle/>
          <a:p>
            <a:pPr lvl="0" algn="r">
              <a:spcBef>
                <a:spcPct val="20000"/>
              </a:spcBef>
              <a:defRPr/>
            </a:pPr>
            <a:r>
              <a:rPr lang="en-US" sz="2000"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Bookman Old Style" pitchFamily="18" charset="0"/>
              </a:rPr>
              <a:t>Jim Soto © 2018</a:t>
            </a:r>
          </a:p>
        </p:txBody>
      </p:sp>
      <p:sp>
        <p:nvSpPr>
          <p:cNvPr id="3" name="Title 1"/>
          <p:cNvSpPr txBox="1">
            <a:spLocks/>
          </p:cNvSpPr>
          <p:nvPr/>
        </p:nvSpPr>
        <p:spPr>
          <a:xfrm>
            <a:off x="0" y="438150"/>
            <a:ext cx="9144000" cy="1295399"/>
          </a:xfrm>
          <a:prstGeom prst="rect">
            <a:avLst/>
          </a:prstGeom>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7200" b="1" i="0" u="none" strike="noStrike" kern="1200" cap="none" spc="0" normalizeH="0" baseline="0" noProof="0" dirty="0" smtClean="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rPr>
              <a:t>NEXT</a:t>
            </a:r>
            <a:endParaRPr kumimoji="0" lang="en-US" sz="7200" b="1" i="0" u="none" strike="noStrike" kern="1200" cap="none" spc="0" normalizeH="0" baseline="0" noProof="0" dirty="0">
              <a:ln>
                <a:noFill/>
              </a:ln>
              <a:solidFill>
                <a:schemeClr val="bg1"/>
              </a:solidFill>
              <a:effectLst>
                <a:glow rad="63500">
                  <a:schemeClr val="accent6">
                    <a:satMod val="175000"/>
                    <a:alpha val="40000"/>
                  </a:schemeClr>
                </a:glow>
              </a:effectLst>
              <a:uLnTx/>
              <a:uFillTx/>
              <a:latin typeface="BIRTH OF A HERO" panose="02000000000000000000" pitchFamily="2" charset="0"/>
              <a:ea typeface="+mj-ea"/>
              <a:cs typeface="+mj-cs"/>
            </a:endParaRPr>
          </a:p>
        </p:txBody>
      </p:sp>
      <p:sp>
        <p:nvSpPr>
          <p:cNvPr id="4" name="TextBox 3"/>
          <p:cNvSpPr txBox="1"/>
          <p:nvPr/>
        </p:nvSpPr>
        <p:spPr>
          <a:xfrm rot="523213">
            <a:off x="1090218" y="1871350"/>
            <a:ext cx="6963566" cy="1569660"/>
          </a:xfrm>
          <a:prstGeom prst="rect">
            <a:avLst/>
          </a:prstGeom>
          <a:noFill/>
        </p:spPr>
        <p:txBody>
          <a:bodyPr wrap="square" rtlCol="0">
            <a:spAutoFit/>
          </a:bodyPr>
          <a:lstStyle/>
          <a:p>
            <a:pPr algn="ctr"/>
            <a:r>
              <a:rPr lang="en-US" sz="9600" spc="300" dirty="0" smtClean="0">
                <a:solidFill>
                  <a:srgbClr val="FF0000"/>
                </a:solidFill>
                <a:latin typeface="Baron Kuffner" pitchFamily="34" charset="0"/>
              </a:rPr>
              <a:t>ACHIEVEMENTS</a:t>
            </a:r>
            <a:endParaRPr lang="en-US" sz="9600" spc="300" dirty="0">
              <a:solidFill>
                <a:srgbClr val="FF0000"/>
              </a:solidFill>
              <a:latin typeface="Baron Kuffner" pitchFamily="34" charset="0"/>
            </a:endParaRPr>
          </a:p>
        </p:txBody>
      </p:sp>
    </p:spTree>
    <p:extLst>
      <p:ext uri="{BB962C8B-B14F-4D97-AF65-F5344CB8AC3E}">
        <p14:creationId xmlns:p14="http://schemas.microsoft.com/office/powerpoint/2010/main" xmlns="" val="23172609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2000"/>
                                        <p:tgtEl>
                                          <p:spTgt spid="3"/>
                                        </p:tgtEl>
                                      </p:cBhvr>
                                    </p:animEffect>
                                  </p:childTnLst>
                                </p:cTn>
                              </p:par>
                            </p:childTnLst>
                          </p:cTn>
                        </p:par>
                        <p:par>
                          <p:cTn id="14" fill="hold">
                            <p:stCondLst>
                              <p:cond delay="3000"/>
                            </p:stCondLst>
                            <p:childTnLst>
                              <p:par>
                                <p:cTn id="15" presetID="53" presetClass="entr" presetSubtype="0" fill="hold" nodeType="after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p:cTn id="17" dur="50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8" dur="50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9" dur="5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48965" y="590550"/>
            <a:ext cx="8229600" cy="721384"/>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spc="300" dirty="0" smtClean="0">
                <a:effectLst>
                  <a:glow rad="101600">
                    <a:schemeClr val="accent6">
                      <a:satMod val="175000"/>
                      <a:alpha val="40000"/>
                    </a:schemeClr>
                  </a:glow>
                </a:effectLst>
                <a:latin typeface="BIRTH OF A HERO" panose="02000000000000000000" pitchFamily="2" charset="0"/>
              </a:rPr>
              <a:t>Think...</a:t>
            </a:r>
          </a:p>
        </p:txBody>
      </p:sp>
      <p:sp>
        <p:nvSpPr>
          <p:cNvPr id="4" name="Content Placeholder 2"/>
          <p:cNvSpPr txBox="1">
            <a:spLocks/>
          </p:cNvSpPr>
          <p:nvPr/>
        </p:nvSpPr>
        <p:spPr>
          <a:xfrm>
            <a:off x="457200" y="2038350"/>
            <a:ext cx="8229600" cy="19050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You are a crafter living in a Sumerian city. Thick wall surround and protect your city, so you feel safe from the armies of other city-states. But you and your neighbors are fearful of other beings – the many gods and spirits that you believe are everywhere. They can bring plagues, or sandstorms, or bad luck. How might you protect yourself from them?</a:t>
            </a:r>
          </a:p>
          <a:p>
            <a:pPr marL="0" indent="0" algn="ctr">
              <a:buNone/>
            </a:pPr>
            <a:r>
              <a:rPr lang="en-US" sz="2000" dirty="0" smtClean="0"/>
              <a:t>Take a minute to write down your answer.</a:t>
            </a:r>
          </a:p>
        </p:txBody>
      </p:sp>
    </p:spTree>
  </p:cSld>
  <p:clrMapOvr>
    <a:masterClrMapping/>
  </p:clrMapOvr>
  <p:transition spd="slow">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Related image"/>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3048001"/>
          </a:xfrm>
          <a:prstGeom prst="rect">
            <a:avLst/>
          </a:prstGeom>
          <a:noFill/>
          <a:extLst>
            <a:ext uri="{909E8E84-426E-40DD-AFC4-6F175D3DCCD1}">
              <a14:hiddenFill xmlns:a14="http://schemas.microsoft.com/office/drawing/2010/main" xmlns="">
                <a:solidFill>
                  <a:srgbClr val="FFFFFF"/>
                </a:solidFill>
              </a14:hiddenFill>
            </a:ext>
          </a:extLst>
        </p:spPr>
      </p:pic>
      <p:sp>
        <p:nvSpPr>
          <p:cNvPr id="3" name="Content Placeholder 2"/>
          <p:cNvSpPr txBox="1">
            <a:spLocks/>
          </p:cNvSpPr>
          <p:nvPr/>
        </p:nvSpPr>
        <p:spPr>
          <a:xfrm>
            <a:off x="457200" y="3333750"/>
            <a:ext cx="8229600" cy="12954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smtClean="0"/>
              <a:t>Evidence suggests that humans have been religious beings since the beginning</a:t>
            </a:r>
            <a:r>
              <a:rPr lang="en-US" sz="2000" dirty="0"/>
              <a:t>. In Atapuerca in Spain, over 32 individuals </a:t>
            </a:r>
            <a:r>
              <a:rPr lang="en-US" sz="2000" dirty="0" smtClean="0"/>
              <a:t>were </a:t>
            </a:r>
            <a:r>
              <a:rPr lang="en-US" sz="2000" dirty="0"/>
              <a:t>found at the bottom of a deep shaft. </a:t>
            </a:r>
            <a:r>
              <a:rPr lang="en-US" sz="2000" dirty="0" smtClean="0"/>
              <a:t>A possible </a:t>
            </a:r>
            <a:r>
              <a:rPr lang="en-US" sz="2000" dirty="0"/>
              <a:t>interpretation is that they were intentionally buried</a:t>
            </a:r>
            <a:r>
              <a:rPr lang="en-US" sz="2000" dirty="0" smtClean="0"/>
              <a:t>. Burials have religious connotations.</a:t>
            </a:r>
          </a:p>
        </p:txBody>
      </p:sp>
    </p:spTree>
    <p:extLst>
      <p:ext uri="{BB962C8B-B14F-4D97-AF65-F5344CB8AC3E}">
        <p14:creationId xmlns:p14="http://schemas.microsoft.com/office/powerpoint/2010/main" xmlns="" val="9386774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457200" y="666750"/>
            <a:ext cx="8229600" cy="18288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dirty="0"/>
              <a:t>We </a:t>
            </a:r>
            <a:r>
              <a:rPr lang="en-US" sz="2000" dirty="0" smtClean="0"/>
              <a:t>can </a:t>
            </a:r>
            <a:r>
              <a:rPr lang="en-US" sz="2000" dirty="0"/>
              <a:t>interpret the burials as a concern for the spirits of the </a:t>
            </a:r>
            <a:r>
              <a:rPr lang="en-US" sz="2000" dirty="0" smtClean="0"/>
              <a:t>deceased </a:t>
            </a:r>
            <a:r>
              <a:rPr lang="en-US" sz="2000" dirty="0"/>
              <a:t>or as a method to ease their transition to the </a:t>
            </a:r>
            <a:r>
              <a:rPr lang="en-US" sz="2000" dirty="0" smtClean="0"/>
              <a:t>afterlife.</a:t>
            </a:r>
            <a:r>
              <a:rPr lang="en-US" sz="2000" dirty="0"/>
              <a:t> </a:t>
            </a:r>
            <a:endParaRPr lang="en-US" sz="2000" dirty="0" smtClean="0"/>
          </a:p>
          <a:p>
            <a:pPr marL="0" indent="0" algn="ctr">
              <a:spcBef>
                <a:spcPts val="0"/>
              </a:spcBef>
              <a:buNone/>
            </a:pPr>
            <a:endParaRPr lang="en-US" sz="1100" kern="0" dirty="0" smtClean="0"/>
          </a:p>
          <a:p>
            <a:pPr marL="0" indent="0" algn="ctr">
              <a:buNone/>
            </a:pPr>
            <a:r>
              <a:rPr lang="en-US" sz="2000" kern="0" dirty="0" smtClean="0"/>
              <a:t>To </a:t>
            </a:r>
            <a:r>
              <a:rPr lang="en-US" sz="2000" kern="0" dirty="0"/>
              <a:t>learn more about this topic </a:t>
            </a:r>
            <a:r>
              <a:rPr lang="en-US" sz="2000" kern="0" dirty="0" smtClean="0"/>
              <a:t>and others, read </a:t>
            </a:r>
            <a:r>
              <a:rPr lang="en-US" sz="2000" kern="0" dirty="0"/>
              <a:t>pages </a:t>
            </a:r>
            <a:r>
              <a:rPr lang="en-US" sz="2000" kern="0" dirty="0" smtClean="0"/>
              <a:t>60 </a:t>
            </a:r>
            <a:r>
              <a:rPr lang="en-US" sz="2000" kern="0" dirty="0"/>
              <a:t>thru </a:t>
            </a:r>
            <a:r>
              <a:rPr lang="en-US" sz="2000" kern="0" dirty="0" smtClean="0"/>
              <a:t>64 </a:t>
            </a:r>
            <a:r>
              <a:rPr lang="en-US" sz="2000" kern="0" dirty="0"/>
              <a:t>and complete the </a:t>
            </a:r>
            <a:r>
              <a:rPr lang="en-US" sz="2000" i="1" kern="0" dirty="0">
                <a:effectLst>
                  <a:glow rad="139700">
                    <a:schemeClr val="accent6">
                      <a:satMod val="175000"/>
                      <a:alpha val="40000"/>
                    </a:schemeClr>
                  </a:glow>
                </a:effectLst>
              </a:rPr>
              <a:t>section 2 assessment</a:t>
            </a:r>
            <a:r>
              <a:rPr lang="en-US" sz="2000" kern="0" dirty="0"/>
              <a:t>. Show me the completed work when complete.</a:t>
            </a:r>
            <a:endParaRPr lang="en-US" sz="2000" i="1" kern="0" dirty="0"/>
          </a:p>
        </p:txBody>
      </p:sp>
      <p:pic>
        <p:nvPicPr>
          <p:cNvPr id="16386" name="Picture 2" descr="Related image"/>
          <p:cNvPicPr>
            <a:picLocks noChangeAspect="1" noChangeArrowheads="1"/>
          </p:cNvPicPr>
          <p:nvPr/>
        </p:nvPicPr>
        <p:blipFill>
          <a:blip r:embed="rId2" cstate="print">
            <a:lum contrast="4000"/>
          </a:blip>
          <a:srcRect/>
          <a:stretch>
            <a:fillRect/>
          </a:stretch>
        </p:blipFill>
        <p:spPr bwMode="auto">
          <a:xfrm>
            <a:off x="2438400" y="2647950"/>
            <a:ext cx="4267200" cy="2142135"/>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The City-States of Sumer</a:t>
            </a:r>
          </a:p>
        </p:txBody>
      </p:sp>
      <p:pic>
        <p:nvPicPr>
          <p:cNvPr id="1026" name="Picture 2" descr="Image result for city states of sume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200" y="1787978"/>
            <a:ext cx="3505200" cy="2333149"/>
          </a:xfrm>
          <a:prstGeom prst="rect">
            <a:avLst/>
          </a:prstGeom>
          <a:noFill/>
          <a:extLst>
            <a:ext uri="{909E8E84-426E-40DD-AFC4-6F175D3DCCD1}">
              <a14:hiddenFill xmlns:a14="http://schemas.microsoft.com/office/drawing/2010/main" xmlns="">
                <a:solidFill>
                  <a:srgbClr val="FFFFFF"/>
                </a:solidFill>
              </a14:hiddenFill>
            </a:ext>
          </a:extLst>
        </p:spPr>
      </p:pic>
      <p:sp>
        <p:nvSpPr>
          <p:cNvPr id="6" name="Content Placeholder 2"/>
          <p:cNvSpPr txBox="1">
            <a:spLocks/>
          </p:cNvSpPr>
          <p:nvPr/>
        </p:nvSpPr>
        <p:spPr>
          <a:xfrm>
            <a:off x="4191000" y="1544852"/>
            <a:ext cx="4495800" cy="28194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t>Most Sumerians were farmers. They lived in </a:t>
            </a:r>
            <a:r>
              <a:rPr lang="en-US" sz="2000" b="1" dirty="0" smtClean="0">
                <a:effectLst>
                  <a:glow rad="101600">
                    <a:schemeClr val="accent6">
                      <a:satMod val="175000"/>
                      <a:alpha val="40000"/>
                    </a:schemeClr>
                  </a:glow>
                </a:effectLst>
              </a:rPr>
              <a:t>rural</a:t>
            </a:r>
            <a:r>
              <a:rPr lang="en-US" sz="2000" dirty="0" smtClean="0">
                <a:effectLst>
                  <a:glow rad="101600">
                    <a:schemeClr val="accent6">
                      <a:satMod val="175000"/>
                      <a:alpha val="40000"/>
                    </a:schemeClr>
                  </a:glow>
                </a:effectLst>
              </a:rPr>
              <a:t> areas</a:t>
            </a:r>
            <a:r>
              <a:rPr lang="en-US" sz="2000" dirty="0" smtClean="0"/>
              <a:t>, </a:t>
            </a:r>
            <a:r>
              <a:rPr lang="en-US" sz="2000" dirty="0" smtClean="0">
                <a:effectLst>
                  <a:glow rad="101600">
                    <a:schemeClr val="accent6">
                      <a:satMod val="175000"/>
                      <a:alpha val="40000"/>
                    </a:schemeClr>
                  </a:glow>
                </a:effectLst>
              </a:rPr>
              <a:t>or the countryside</a:t>
            </a:r>
            <a:r>
              <a:rPr lang="en-US" sz="2000" dirty="0" smtClean="0"/>
              <a:t>. The centers of society, however, were in </a:t>
            </a:r>
            <a:r>
              <a:rPr lang="en-US" sz="2000" b="1" dirty="0" smtClean="0">
                <a:effectLst>
                  <a:glow rad="101600">
                    <a:schemeClr val="accent6">
                      <a:satMod val="175000"/>
                      <a:alpha val="40000"/>
                    </a:schemeClr>
                  </a:glow>
                </a:effectLst>
              </a:rPr>
              <a:t>urban</a:t>
            </a:r>
            <a:r>
              <a:rPr lang="en-US" sz="2000" dirty="0" smtClean="0"/>
              <a:t>, </a:t>
            </a:r>
            <a:r>
              <a:rPr lang="en-US" sz="2000" dirty="0" smtClean="0">
                <a:effectLst>
                  <a:glow rad="101600">
                    <a:schemeClr val="accent6">
                      <a:satMod val="175000"/>
                      <a:alpha val="40000"/>
                    </a:schemeClr>
                  </a:glow>
                </a:effectLst>
              </a:rPr>
              <a:t>or city areas</a:t>
            </a:r>
            <a:r>
              <a:rPr lang="en-US" sz="2000" dirty="0" smtClean="0"/>
              <a:t>. Sumerian cities at one time had as much as 100,000 residents.</a:t>
            </a:r>
          </a:p>
          <a:p>
            <a:pPr marL="0" indent="0" algn="r">
              <a:buNone/>
            </a:pPr>
            <a:r>
              <a:rPr lang="en-US" sz="2000" dirty="0" smtClean="0"/>
              <a:t>This resulted in the first political unit: the </a:t>
            </a:r>
            <a:r>
              <a:rPr lang="en-US" sz="2000" b="1" dirty="0" smtClean="0">
                <a:effectLst>
                  <a:glow rad="101600">
                    <a:schemeClr val="accent6">
                      <a:satMod val="175000"/>
                      <a:alpha val="40000"/>
                    </a:schemeClr>
                  </a:glow>
                </a:effectLst>
              </a:rPr>
              <a:t>city-state</a:t>
            </a:r>
            <a:r>
              <a:rPr lang="en-US" sz="2000" dirty="0" smtClean="0"/>
              <a:t>, </a:t>
            </a:r>
            <a:r>
              <a:rPr lang="en-US" sz="2000" dirty="0" smtClean="0">
                <a:effectLst>
                  <a:glow rad="101600">
                    <a:schemeClr val="accent6">
                      <a:satMod val="175000"/>
                      <a:alpha val="40000"/>
                    </a:schemeClr>
                  </a:glow>
                </a:effectLst>
              </a:rPr>
              <a:t>consisting of a city and the countryside around it</a:t>
            </a:r>
            <a:r>
              <a:rPr lang="en-US" sz="2000" dirty="0" smtClean="0"/>
              <a:t>.</a:t>
            </a:r>
          </a:p>
        </p:txBody>
      </p:sp>
    </p:spTree>
    <p:extLst>
      <p:ext uri="{BB962C8B-B14F-4D97-AF65-F5344CB8AC3E}">
        <p14:creationId xmlns:p14="http://schemas.microsoft.com/office/powerpoint/2010/main" xmlns="" val="251178827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5410200" y="590550"/>
            <a:ext cx="3276600" cy="41148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t>By 3,500 BC </a:t>
            </a:r>
            <a:r>
              <a:rPr lang="en-US" sz="2000" b="1" dirty="0" smtClean="0"/>
              <a:t>Kish </a:t>
            </a:r>
            <a:r>
              <a:rPr lang="en-US" sz="2000" dirty="0" smtClean="0"/>
              <a:t>was the most powerful city-state, while upstarts such as </a:t>
            </a:r>
            <a:r>
              <a:rPr lang="en-US" sz="2000" b="1" dirty="0" smtClean="0"/>
              <a:t>Uruk</a:t>
            </a:r>
            <a:r>
              <a:rPr lang="en-US" sz="2000" dirty="0" smtClean="0"/>
              <a:t> and </a:t>
            </a:r>
            <a:r>
              <a:rPr lang="en-US" sz="2000" b="1" dirty="0" smtClean="0"/>
              <a:t>Ur</a:t>
            </a:r>
            <a:r>
              <a:rPr lang="en-US" sz="2000" dirty="0" smtClean="0"/>
              <a:t> battled for dominance for over 1,000 years.</a:t>
            </a:r>
          </a:p>
          <a:p>
            <a:pPr marL="0" indent="0" algn="r">
              <a:buNone/>
            </a:pPr>
            <a:endParaRPr lang="en-US" sz="2000" b="1" dirty="0" smtClean="0"/>
          </a:p>
          <a:p>
            <a:pPr marL="0" indent="0" algn="r">
              <a:buNone/>
            </a:pPr>
            <a:r>
              <a:rPr lang="en-US" sz="2000" b="1" dirty="0" smtClean="0"/>
              <a:t>Uruk</a:t>
            </a:r>
            <a:r>
              <a:rPr lang="en-US" sz="2000" dirty="0" smtClean="0"/>
              <a:t> is most famous for its great king </a:t>
            </a:r>
            <a:r>
              <a:rPr lang="en-US" sz="2000" b="1" dirty="0" smtClean="0"/>
              <a:t>Gilgamesh</a:t>
            </a:r>
            <a:r>
              <a:rPr lang="en-US" sz="2000" dirty="0" smtClean="0"/>
              <a:t> and the epic tale of his quest for immortality but also for a number of `firsts' in the development of civilization which occurred there.</a:t>
            </a:r>
          </a:p>
        </p:txBody>
      </p:sp>
      <p:pic>
        <p:nvPicPr>
          <p:cNvPr id="8194" name="Picture 2" descr="Related image"/>
          <p:cNvPicPr>
            <a:picLocks noChangeAspect="1" noChangeArrowheads="1"/>
          </p:cNvPicPr>
          <p:nvPr/>
        </p:nvPicPr>
        <p:blipFill>
          <a:blip r:embed="rId2" cstate="print">
            <a:lum bright="-2000" contrast="10000"/>
          </a:blip>
          <a:srcRect l="26816" r="5028"/>
          <a:stretch>
            <a:fillRect/>
          </a:stretch>
        </p:blipFill>
        <p:spPr bwMode="auto">
          <a:xfrm>
            <a:off x="457200" y="895350"/>
            <a:ext cx="4778038" cy="3505200"/>
          </a:xfrm>
          <a:prstGeom prst="rect">
            <a:avLst/>
          </a:prstGeom>
          <a:noFill/>
        </p:spPr>
      </p:pic>
    </p:spTree>
    <p:extLst>
      <p:ext uri="{BB962C8B-B14F-4D97-AF65-F5344CB8AC3E}">
        <p14:creationId xmlns:p14="http://schemas.microsoft.com/office/powerpoint/2010/main" xmlns="" val="13476486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Gilgamesh</a:t>
            </a:r>
          </a:p>
        </p:txBody>
      </p:sp>
      <p:sp>
        <p:nvSpPr>
          <p:cNvPr id="5" name="Content Placeholder 2"/>
          <p:cNvSpPr txBox="1">
            <a:spLocks/>
          </p:cNvSpPr>
          <p:nvPr/>
        </p:nvSpPr>
        <p:spPr>
          <a:xfrm>
            <a:off x="4419600" y="742950"/>
            <a:ext cx="4267200" cy="41148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sz="2000" dirty="0" smtClean="0"/>
              <a:t>Written in cuneiform around 1300 BC, “The Epic of Gilgamesh” was one of the most beloved stories of Mesopotamia. According to the tale, </a:t>
            </a:r>
            <a:r>
              <a:rPr lang="en-US" sz="2000" b="1" dirty="0" smtClean="0">
                <a:effectLst>
                  <a:glow rad="101600">
                    <a:schemeClr val="accent6">
                      <a:satMod val="175000"/>
                      <a:alpha val="40000"/>
                    </a:schemeClr>
                  </a:glow>
                </a:effectLst>
              </a:rPr>
              <a:t>Gilgamesh</a:t>
            </a:r>
            <a:r>
              <a:rPr lang="en-US" sz="2000" dirty="0" smtClean="0">
                <a:effectLst>
                  <a:glow rad="101600">
                    <a:schemeClr val="accent6">
                      <a:satMod val="175000"/>
                      <a:alpha val="40000"/>
                    </a:schemeClr>
                  </a:glow>
                </a:effectLst>
              </a:rPr>
              <a:t> is a handsome, young king of Uruk</a:t>
            </a:r>
            <a:r>
              <a:rPr lang="en-US" sz="2000" dirty="0" smtClean="0"/>
              <a:t>.</a:t>
            </a:r>
          </a:p>
          <a:p>
            <a:pPr marL="0" indent="0" algn="r">
              <a:buNone/>
            </a:pPr>
            <a:r>
              <a:rPr lang="en-US" sz="2000" dirty="0" smtClean="0"/>
              <a:t>In the first half of the story </a:t>
            </a:r>
            <a:r>
              <a:rPr lang="en-US" sz="2000" b="1" dirty="0" smtClean="0">
                <a:effectLst>
                  <a:glow rad="101600">
                    <a:schemeClr val="accent6">
                      <a:satMod val="175000"/>
                      <a:alpha val="40000"/>
                    </a:schemeClr>
                  </a:glow>
                </a:effectLst>
              </a:rPr>
              <a:t>Enkidu</a:t>
            </a:r>
            <a:r>
              <a:rPr lang="en-US" sz="2000" b="1" dirty="0" smtClean="0"/>
              <a:t>, </a:t>
            </a:r>
            <a:r>
              <a:rPr lang="en-US" sz="2000" dirty="0" smtClean="0">
                <a:effectLst>
                  <a:glow rad="101600">
                    <a:schemeClr val="accent6">
                      <a:satMod val="175000"/>
                      <a:alpha val="40000"/>
                    </a:schemeClr>
                  </a:glow>
                </a:effectLst>
              </a:rPr>
              <a:t>a wild man is sent by the gods to stop Gilgamesh from oppressing the people of Uruk</a:t>
            </a:r>
            <a:r>
              <a:rPr lang="en-US" sz="2000" dirty="0" smtClean="0"/>
              <a:t>. In the second half, distress about Enkidu's death causes Gilgamesh to undertake a perilous journey to discover the secret of eternal life.  </a:t>
            </a:r>
          </a:p>
        </p:txBody>
      </p:sp>
      <p:pic>
        <p:nvPicPr>
          <p:cNvPr id="4098" name="Picture 2" descr="Image result for gilgamesh">
            <a:hlinkClick r:id="rId2"/>
          </p:cNvPr>
          <p:cNvPicPr>
            <a:picLocks noChangeAspect="1" noChangeArrowheads="1"/>
          </p:cNvPicPr>
          <p:nvPr/>
        </p:nvPicPr>
        <p:blipFill>
          <a:blip r:embed="rId3" cstate="print"/>
          <a:srcRect l="12979" r="16224"/>
          <a:stretch>
            <a:fillRect/>
          </a:stretch>
        </p:blipFill>
        <p:spPr bwMode="auto">
          <a:xfrm>
            <a:off x="457200" y="1276350"/>
            <a:ext cx="3886200" cy="3124200"/>
          </a:xfrm>
          <a:prstGeom prst="rect">
            <a:avLst/>
          </a:prstGeom>
          <a:noFill/>
        </p:spPr>
      </p:pic>
      <p:sp>
        <p:nvSpPr>
          <p:cNvPr id="8" name="Title 3"/>
          <p:cNvSpPr txBox="1">
            <a:spLocks/>
          </p:cNvSpPr>
          <p:nvPr/>
        </p:nvSpPr>
        <p:spPr>
          <a:xfrm rot="20490518">
            <a:off x="411913" y="15239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264118587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mage result for THE RISE OF SUMER wallpaper"/>
          <p:cNvPicPr>
            <a:picLocks noChangeAspect="1" noChangeArrowheads="1"/>
          </p:cNvPicPr>
          <p:nvPr/>
        </p:nvPicPr>
        <p:blipFill>
          <a:blip r:embed="rId2" cstate="print">
            <a:clrChange>
              <a:clrFrom>
                <a:srgbClr val="000000"/>
              </a:clrFrom>
              <a:clrTo>
                <a:srgbClr val="000000">
                  <a:alpha val="0"/>
                </a:srgbClr>
              </a:clrTo>
            </a:clrChange>
            <a:lum contrast="9000"/>
          </a:blip>
          <a:srcRect l="34895" r="18833"/>
          <a:stretch>
            <a:fillRect/>
          </a:stretch>
        </p:blipFill>
        <p:spPr bwMode="auto">
          <a:xfrm>
            <a:off x="4912851" y="0"/>
            <a:ext cx="4231149" cy="5143500"/>
          </a:xfrm>
          <a:prstGeom prst="rect">
            <a:avLst/>
          </a:prstGeom>
          <a:noFill/>
          <a:effectLst>
            <a:outerShdw blurRad="50800" dist="38100" dir="5400000" algn="t" rotWithShape="0">
              <a:prstClr val="black">
                <a:alpha val="40000"/>
              </a:prstClr>
            </a:outerShdw>
            <a:softEdge rad="12700"/>
          </a:effectLst>
        </p:spPr>
      </p:pic>
      <p:sp>
        <p:nvSpPr>
          <p:cNvPr id="4" name="Content Placeholder 2"/>
          <p:cNvSpPr txBox="1">
            <a:spLocks/>
          </p:cNvSpPr>
          <p:nvPr/>
        </p:nvSpPr>
        <p:spPr>
          <a:xfrm>
            <a:off x="304800" y="1581150"/>
            <a:ext cx="4572000" cy="2819400"/>
          </a:xfrm>
          <a:prstGeom prst="rect">
            <a:avLst/>
          </a:prstGeom>
          <a:solidFill>
            <a:srgbClr val="002060">
              <a:alpha val="64000"/>
            </a:srgbClr>
          </a:solidFill>
          <a:effectLst>
            <a:softEdge rad="31750"/>
          </a:effectLst>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a:t>The first Empire to rule all of Mesopotamia was the </a:t>
            </a:r>
            <a:r>
              <a:rPr lang="en-US" sz="2000" b="1" dirty="0"/>
              <a:t>Akkadian Empire</a:t>
            </a:r>
            <a:r>
              <a:rPr lang="en-US" sz="2000" dirty="0"/>
              <a:t>. It lasted for around 200 years from 2300 BC to 2100 BC. The </a:t>
            </a:r>
            <a:r>
              <a:rPr lang="en-US" sz="2000" b="1" dirty="0"/>
              <a:t>Akkadians</a:t>
            </a:r>
            <a:r>
              <a:rPr lang="en-US" sz="2000" dirty="0"/>
              <a:t> lived in northern Mesopotamia while the Sumerians lived in the south. They had a similar government and culture as the Sumerians, but spoke a different language.</a:t>
            </a:r>
            <a:endParaRPr lang="en-US" sz="2000" dirty="0" smtClean="0"/>
          </a:p>
        </p:txBody>
      </p:sp>
      <p:sp>
        <p:nvSpPr>
          <p:cNvPr id="5" name="Title 3"/>
          <p:cNvSpPr txBox="1">
            <a:spLocks/>
          </p:cNvSpPr>
          <p:nvPr/>
        </p:nvSpPr>
        <p:spPr>
          <a:xfrm>
            <a:off x="457200" y="395704"/>
            <a:ext cx="8686799" cy="648996"/>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4000" b="1" dirty="0" smtClean="0">
                <a:effectLst>
                  <a:glow rad="101600">
                    <a:schemeClr val="accent6">
                      <a:satMod val="175000"/>
                      <a:alpha val="40000"/>
                    </a:schemeClr>
                  </a:glow>
                </a:effectLst>
                <a:latin typeface="BIRTH OF A HERO" panose="02000000000000000000" pitchFamily="2" charset="0"/>
              </a:rPr>
              <a:t>Rise of the Akkadians</a:t>
            </a:r>
          </a:p>
        </p:txBody>
      </p:sp>
    </p:spTree>
    <p:extLst>
      <p:ext uri="{BB962C8B-B14F-4D97-AF65-F5344CB8AC3E}">
        <p14:creationId xmlns:p14="http://schemas.microsoft.com/office/powerpoint/2010/main" xmlns="" val="265587258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70395"/>
            <a:ext cx="4495800" cy="3170099"/>
          </a:xfrm>
          <a:prstGeom prst="rect">
            <a:avLst/>
          </a:prstGeom>
          <a:solidFill>
            <a:schemeClr val="bg2">
              <a:lumMod val="50000"/>
              <a:alpha val="70000"/>
            </a:schemeClr>
          </a:solidFill>
          <a:effectLst>
            <a:softEdge rad="31750"/>
          </a:effectLst>
        </p:spPr>
        <p:txBody>
          <a:bodyPr wrap="square">
            <a:spAutoFit/>
          </a:bodyPr>
          <a:lstStyle/>
          <a:p>
            <a:r>
              <a:rPr lang="en-US" sz="2000" dirty="0" smtClean="0"/>
              <a:t>In 2300 BC, </a:t>
            </a:r>
            <a:r>
              <a:rPr lang="en-US" sz="2000" b="1" dirty="0" smtClean="0">
                <a:effectLst>
                  <a:glow rad="101600">
                    <a:schemeClr val="accent6">
                      <a:satMod val="175000"/>
                      <a:alpha val="40000"/>
                    </a:schemeClr>
                  </a:glow>
                </a:effectLst>
              </a:rPr>
              <a:t>Sargon</a:t>
            </a:r>
            <a:r>
              <a:rPr lang="en-US" sz="2000" dirty="0" smtClean="0"/>
              <a:t>,</a:t>
            </a:r>
            <a:r>
              <a:rPr lang="en-US" sz="2000" dirty="0"/>
              <a:t> </a:t>
            </a:r>
            <a:r>
              <a:rPr lang="en-US" sz="2000" dirty="0" smtClean="0">
                <a:effectLst>
                  <a:glow rad="101600">
                    <a:schemeClr val="accent6">
                      <a:satMod val="175000"/>
                      <a:alpha val="40000"/>
                    </a:schemeClr>
                  </a:glow>
                </a:effectLst>
              </a:rPr>
              <a:t>the </a:t>
            </a:r>
            <a:r>
              <a:rPr lang="en-US" sz="2000" dirty="0">
                <a:effectLst>
                  <a:glow rad="101600">
                    <a:schemeClr val="accent6">
                      <a:satMod val="175000"/>
                      <a:alpha val="40000"/>
                    </a:schemeClr>
                  </a:glow>
                </a:effectLst>
              </a:rPr>
              <a:t>ruler of Akkad in Mesopotamia from 2340 to 2305 B.C., and is credited with creating </a:t>
            </a:r>
            <a:r>
              <a:rPr lang="en-US" sz="2000" dirty="0" smtClean="0">
                <a:effectLst>
                  <a:glow rad="101600">
                    <a:schemeClr val="accent6">
                      <a:satMod val="175000"/>
                      <a:alpha val="40000"/>
                    </a:schemeClr>
                  </a:glow>
                </a:effectLst>
              </a:rPr>
              <a:t> the</a:t>
            </a:r>
            <a:r>
              <a:rPr lang="en-US" sz="2000" dirty="0">
                <a:effectLst>
                  <a:glow rad="101600">
                    <a:schemeClr val="accent6">
                      <a:satMod val="175000"/>
                      <a:alpha val="40000"/>
                    </a:schemeClr>
                  </a:glow>
                </a:effectLst>
              </a:rPr>
              <a:t> world's first known </a:t>
            </a:r>
            <a:r>
              <a:rPr lang="en-US" sz="2000" b="1" dirty="0" smtClean="0">
                <a:effectLst>
                  <a:glow rad="101600">
                    <a:schemeClr val="accent6">
                      <a:satMod val="175000"/>
                      <a:alpha val="40000"/>
                    </a:schemeClr>
                  </a:glow>
                </a:effectLst>
              </a:rPr>
              <a:t>empire</a:t>
            </a:r>
            <a:r>
              <a:rPr lang="en-US" sz="2000" dirty="0" smtClean="0"/>
              <a:t>, </a:t>
            </a:r>
            <a:r>
              <a:rPr lang="en-US" sz="2000" dirty="0" smtClean="0">
                <a:effectLst>
                  <a:glow rad="101600">
                    <a:schemeClr val="accent6">
                      <a:satMod val="175000"/>
                      <a:alpha val="40000"/>
                    </a:schemeClr>
                  </a:glow>
                </a:effectLst>
              </a:rPr>
              <a:t>or land with different territories and people under a single rule</a:t>
            </a:r>
            <a:r>
              <a:rPr lang="en-US" sz="2000" dirty="0" smtClean="0"/>
              <a:t>.</a:t>
            </a:r>
            <a:r>
              <a:rPr lang="en-US" sz="2000" dirty="0"/>
              <a:t> </a:t>
            </a:r>
            <a:r>
              <a:rPr lang="en-US" sz="2000" dirty="0" smtClean="0"/>
              <a:t> He achieved this by conquering all of southern and northern Mesopotamia and bringing it under his rule. His empire stretched from the Persian Gulf to the Mediterranean Sea.</a:t>
            </a:r>
            <a:endParaRPr lang="en-US" sz="2000" dirty="0"/>
          </a:p>
        </p:txBody>
      </p:sp>
      <p:pic>
        <p:nvPicPr>
          <p:cNvPr id="9218" name="Picture 2" descr="Related image">
            <a:hlinkClick r:id="rId2"/>
          </p:cNvPr>
          <p:cNvPicPr>
            <a:picLocks noChangeAspect="1" noChangeArrowheads="1"/>
          </p:cNvPicPr>
          <p:nvPr/>
        </p:nvPicPr>
        <p:blipFill rotWithShape="1">
          <a:blip r:embed="rId3" cstate="print"/>
          <a:srcRect l="6898" r="13793"/>
          <a:stretch/>
        </p:blipFill>
        <p:spPr bwMode="auto">
          <a:xfrm>
            <a:off x="5105400" y="1586587"/>
            <a:ext cx="3581400" cy="2537717"/>
          </a:xfrm>
          <a:prstGeom prst="rect">
            <a:avLst/>
          </a:prstGeom>
          <a:noFill/>
        </p:spPr>
      </p:pic>
      <p:sp>
        <p:nvSpPr>
          <p:cNvPr id="5" name="Title 3"/>
          <p:cNvSpPr txBox="1">
            <a:spLocks/>
          </p:cNvSpPr>
          <p:nvPr/>
        </p:nvSpPr>
        <p:spPr>
          <a:xfrm rot="20490518">
            <a:off x="7727113" y="3657573"/>
            <a:ext cx="1143000" cy="381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1400" b="1" dirty="0" smtClean="0">
                <a:effectLst>
                  <a:glow rad="139700">
                    <a:schemeClr val="accent2">
                      <a:satMod val="175000"/>
                      <a:alpha val="40000"/>
                    </a:schemeClr>
                  </a:glow>
                </a:effectLst>
                <a:latin typeface="BIRTH OF A HERO" panose="02000000000000000000" pitchFamily="2" charset="0"/>
              </a:rPr>
              <a:t>Click Here!</a:t>
            </a:r>
          </a:p>
        </p:txBody>
      </p:sp>
    </p:spTree>
    <p:extLst>
      <p:ext uri="{BB962C8B-B14F-4D97-AF65-F5344CB8AC3E}">
        <p14:creationId xmlns:p14="http://schemas.microsoft.com/office/powerpoint/2010/main" xmlns="" val="19909912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2399</TotalTime>
  <Words>900</Words>
  <Application>Microsoft Office PowerPoint</Application>
  <PresentationFormat>On-screen Show (16:9)</PresentationFormat>
  <Paragraphs>49</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WORLD HISTORY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WORLD HISTORY</dc:title>
  <dc:creator>Jim</dc:creator>
  <cp:lastModifiedBy>Jim</cp:lastModifiedBy>
  <cp:revision>160</cp:revision>
  <dcterms:created xsi:type="dcterms:W3CDTF">2018-08-02T00:45:41Z</dcterms:created>
  <dcterms:modified xsi:type="dcterms:W3CDTF">2018-09-09T19:39:47Z</dcterms:modified>
</cp:coreProperties>
</file>