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64" r:id="rId6"/>
    <p:sldId id="265" r:id="rId7"/>
    <p:sldId id="266" r:id="rId8"/>
    <p:sldId id="267" r:id="rId9"/>
    <p:sldId id="268" r:id="rId10"/>
    <p:sldId id="263" r:id="rId11"/>
    <p:sldId id="25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780" y="-3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10/5/2015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 Id="rId5" Type="http://schemas.openxmlformats.org/officeDocument/2006/relationships/image" Target="../media/image13.gif"/><Relationship Id="rId4"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381000" y="2114550"/>
            <a:ext cx="5105400" cy="1676400"/>
          </a:xfrm>
          <a:prstGeom prst="rect">
            <a:avLst/>
          </a:prstGeom>
        </p:spPr>
        <p:txBody>
          <a:bodyPr vert="horz" lIns="91440" tIns="45720" rIns="91440" bIns="45720" rtlCol="0">
            <a:noAutofit/>
          </a:bodyPr>
          <a:lstStyle/>
          <a:p>
            <a:pPr lvl="0">
              <a:spcBef>
                <a:spcPct val="20000"/>
              </a:spcBef>
              <a:defRPr/>
            </a:pPr>
            <a:r>
              <a:rPr lang="en-US" sz="5400" b="1" noProof="0" dirty="0" smtClean="0">
                <a:solidFill>
                  <a:schemeClr val="bg1"/>
                </a:solidFill>
                <a:latin typeface="UlusalOkul.Com Çizgili" pitchFamily="2" charset="0"/>
              </a:rPr>
              <a:t>Listening </a:t>
            </a:r>
            <a:r>
              <a:rPr lang="en-US" sz="5400" dirty="0" smtClean="0">
                <a:solidFill>
                  <a:schemeClr val="bg1"/>
                </a:solidFill>
                <a:latin typeface="Lucida Calligraphy" pitchFamily="66" charset="0"/>
              </a:rPr>
              <a:t>&amp; </a:t>
            </a:r>
            <a:r>
              <a:rPr lang="en-US" sz="5400" b="1" noProof="0" dirty="0" smtClean="0">
                <a:solidFill>
                  <a:schemeClr val="bg1"/>
                </a:solidFill>
                <a:latin typeface="UlusalOkul.Com Çizgili" pitchFamily="2" charset="0"/>
              </a:rPr>
              <a:t>Speaking</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42481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pic>
        <p:nvPicPr>
          <p:cNvPr id="6146" name="Picture 2" descr="http://wordanalysis.phillipmartin.info/la_conjunctions_m.gif"/>
          <p:cNvPicPr>
            <a:picLocks noChangeAspect="1" noChangeArrowheads="1"/>
          </p:cNvPicPr>
          <p:nvPr/>
        </p:nvPicPr>
        <p:blipFill>
          <a:blip r:embed="rId4" cstate="print"/>
          <a:srcRect/>
          <a:stretch>
            <a:fillRect/>
          </a:stretch>
        </p:blipFill>
        <p:spPr bwMode="auto">
          <a:xfrm>
            <a:off x="4800600" y="1130417"/>
            <a:ext cx="3800475" cy="350597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3"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Oval Callout 3"/>
          <p:cNvSpPr/>
          <p:nvPr/>
        </p:nvSpPr>
        <p:spPr>
          <a:xfrm>
            <a:off x="1752600" y="2876550"/>
            <a:ext cx="990600" cy="609600"/>
          </a:xfrm>
          <a:prstGeom prst="wedgeEllipseCallout">
            <a:avLst>
              <a:gd name="adj1" fmla="val -55513"/>
              <a:gd name="adj2" fmla="val 53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smtClean="0">
                <a:solidFill>
                  <a:schemeClr val="tx1">
                    <a:lumMod val="85000"/>
                    <a:lumOff val="15000"/>
                  </a:schemeClr>
                </a:solidFill>
                <a:latin typeface="Comic Sans MS" pitchFamily="66" charset="0"/>
              </a:rPr>
              <a:t>Aha!</a:t>
            </a:r>
          </a:p>
        </p:txBody>
      </p:sp>
      <p:sp>
        <p:nvSpPr>
          <p:cNvPr id="5" name="Rectangle 4"/>
          <p:cNvSpPr/>
          <p:nvPr/>
        </p:nvSpPr>
        <p:spPr>
          <a:xfrm>
            <a:off x="3124200" y="2266950"/>
            <a:ext cx="5486399" cy="1791260"/>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a:t>
            </a:r>
            <a:r>
              <a:rPr lang="en-US" sz="2400" kern="0" dirty="0" smtClean="0">
                <a:solidFill>
                  <a:prstClr val="white"/>
                </a:solidFill>
              </a:rPr>
              <a:t>49-54</a:t>
            </a:r>
            <a:r>
              <a:rPr lang="en-US" sz="2400" kern="0" dirty="0" smtClean="0">
                <a:solidFill>
                  <a:prstClr val="white"/>
                </a:solidFill>
              </a:rPr>
              <a:t>. </a:t>
            </a:r>
          </a:p>
          <a:p>
            <a:pPr marL="342900" lvl="0" indent="-342900" fontAlgn="base">
              <a:spcBef>
                <a:spcPct val="20000"/>
              </a:spcBef>
              <a:spcAft>
                <a:spcPct val="0"/>
              </a:spcAft>
              <a:buFont typeface="Wingdings" pitchFamily="2" charset="2"/>
              <a:buChar char="Ø"/>
              <a:defRPr/>
            </a:pPr>
            <a:r>
              <a:rPr lang="en-US" sz="2400" kern="0" dirty="0" err="1" smtClean="0">
                <a:solidFill>
                  <a:prstClr val="white"/>
                </a:solidFill>
                <a:effectLst>
                  <a:glow rad="139700">
                    <a:schemeClr val="accent6">
                      <a:satMod val="175000"/>
                      <a:alpha val="40000"/>
                    </a:schemeClr>
                  </a:glow>
                </a:effectLst>
              </a:rPr>
              <a:t>Captalization</a:t>
            </a:r>
            <a:r>
              <a:rPr lang="en-US" sz="2400" kern="0" dirty="0" smtClean="0">
                <a:solidFill>
                  <a:prstClr val="white"/>
                </a:solidFill>
                <a:effectLst>
                  <a:glow rad="139700">
                    <a:schemeClr val="accent6">
                      <a:satMod val="175000"/>
                      <a:alpha val="40000"/>
                    </a:schemeClr>
                  </a:glow>
                </a:effectLst>
              </a:rPr>
              <a:t> 1</a:t>
            </a:r>
            <a:endParaRPr lang="en-US" sz="2400" kern="0" dirty="0" smtClean="0">
              <a:solidFill>
                <a:prstClr val="white"/>
              </a:solidFill>
              <a:effectLst>
                <a:glow rad="139700">
                  <a:schemeClr val="accent6">
                    <a:satMod val="175000"/>
                    <a:alpha val="40000"/>
                  </a:schemeClr>
                </a:glow>
              </a:effectLst>
            </a:endParaRPr>
          </a:p>
          <a:p>
            <a:pPr marL="342900" lvl="0" indent="-342900" fontAlgn="base">
              <a:spcBef>
                <a:spcPct val="20000"/>
              </a:spcBef>
              <a:spcAft>
                <a:spcPct val="0"/>
              </a:spcAft>
              <a:buFont typeface="Wingdings" pitchFamily="2" charset="2"/>
              <a:buChar char="Ø"/>
              <a:defRPr/>
            </a:pPr>
            <a:r>
              <a:rPr lang="en-US" sz="2400" kern="0" dirty="0" err="1" smtClean="0">
                <a:solidFill>
                  <a:prstClr val="white"/>
                </a:solidFill>
                <a:effectLst>
                  <a:glow rad="139700">
                    <a:schemeClr val="accent6">
                      <a:satMod val="175000"/>
                      <a:alpha val="40000"/>
                    </a:schemeClr>
                  </a:glow>
                </a:effectLst>
              </a:rPr>
              <a:t>Captalization</a:t>
            </a:r>
            <a:r>
              <a:rPr lang="en-US" sz="2400" kern="0" dirty="0" smtClean="0">
                <a:solidFill>
                  <a:prstClr val="white"/>
                </a:solidFill>
                <a:effectLst>
                  <a:glow rad="139700">
                    <a:schemeClr val="accent6">
                      <a:satMod val="175000"/>
                      <a:alpha val="40000"/>
                    </a:schemeClr>
                  </a:glow>
                </a:effectLst>
              </a:rPr>
              <a:t> </a:t>
            </a:r>
            <a:r>
              <a:rPr lang="en-US" sz="2400" kern="0" dirty="0" smtClean="0">
                <a:solidFill>
                  <a:prstClr val="white"/>
                </a:solidFill>
                <a:effectLst>
                  <a:glow rad="139700">
                    <a:schemeClr val="accent6">
                      <a:satMod val="175000"/>
                      <a:alpha val="40000"/>
                    </a:schemeClr>
                  </a:glow>
                </a:effectLst>
              </a:rPr>
              <a:t>2</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Abbreviations and Numbers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
        <p:nvSpPr>
          <p:cNvPr id="7" name="Subtitle 2"/>
          <p:cNvSpPr txBox="1">
            <a:spLocks/>
          </p:cNvSpPr>
          <p:nvPr/>
        </p:nvSpPr>
        <p:spPr>
          <a:xfrm>
            <a:off x="457200" y="2190750"/>
            <a:ext cx="6019800" cy="10668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Descriptive Essay</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Subtitle 2"/>
          <p:cNvSpPr>
            <a:spLocks noGrp="1"/>
          </p:cNvSpPr>
          <p:nvPr>
            <p:ph type="subTitle" idx="1"/>
          </p:nvPr>
        </p:nvSpPr>
        <p:spPr>
          <a:xfrm>
            <a:off x="457200" y="1733550"/>
            <a:ext cx="5334000" cy="2971800"/>
          </a:xfrm>
        </p:spPr>
        <p:txBody>
          <a:bodyPr>
            <a:noAutofit/>
          </a:bodyPr>
          <a:lstStyle/>
          <a:p>
            <a:pPr algn="l">
              <a:buFont typeface="Wingdings" pitchFamily="2" charset="2"/>
              <a:buChar char="Ø"/>
            </a:pPr>
            <a:r>
              <a:rPr lang="en-US" sz="2400" dirty="0" smtClean="0">
                <a:solidFill>
                  <a:schemeClr val="bg1"/>
                </a:solidFill>
              </a:rPr>
              <a:t>Develop listening skills</a:t>
            </a:r>
          </a:p>
          <a:p>
            <a:pPr algn="l">
              <a:buFont typeface="Wingdings" pitchFamily="2" charset="2"/>
              <a:buChar char="Ø"/>
            </a:pPr>
            <a:r>
              <a:rPr lang="en-US" sz="2400" dirty="0" smtClean="0">
                <a:solidFill>
                  <a:schemeClr val="bg1"/>
                </a:solidFill>
              </a:rPr>
              <a:t>Learn how to be an effective group member</a:t>
            </a:r>
          </a:p>
          <a:p>
            <a:pPr algn="l">
              <a:buFont typeface="Wingdings" pitchFamily="2" charset="2"/>
              <a:buChar char="Ø"/>
            </a:pPr>
            <a:r>
              <a:rPr lang="en-US" sz="2400" dirty="0" smtClean="0">
                <a:solidFill>
                  <a:schemeClr val="bg1"/>
                </a:solidFill>
              </a:rPr>
              <a:t>Improve speaking skills</a:t>
            </a:r>
          </a:p>
          <a:p>
            <a:pPr algn="l">
              <a:buFont typeface="Wingdings" pitchFamily="2" charset="2"/>
              <a:buChar char="Ø"/>
            </a:pPr>
            <a:endParaRPr lang="en-US" sz="2400" dirty="0" smtClean="0">
              <a:solidFill>
                <a:schemeClr val="bg1"/>
              </a:solidFill>
            </a:endParaRPr>
          </a:p>
          <a:p>
            <a:pPr algn="l">
              <a:buFont typeface="Wingdings" pitchFamily="2" charset="2"/>
              <a:buChar char="Ø"/>
            </a:pPr>
            <a:endParaRPr lang="en-US" sz="2400" dirty="0" smtClean="0">
              <a:solidFill>
                <a:schemeClr val="bg1"/>
              </a:solidFill>
            </a:endParaRPr>
          </a:p>
          <a:p>
            <a:pPr algn="l"/>
            <a:r>
              <a:rPr lang="en-US" sz="2400" dirty="0" smtClean="0">
                <a:solidFill>
                  <a:schemeClr val="bg1"/>
                </a:solidFill>
              </a:rPr>
              <a:t>Pages 417-422</a:t>
            </a:r>
          </a:p>
          <a:p>
            <a:pPr algn="l"/>
            <a:endParaRPr lang="en-US" sz="2400" dirty="0" smtClean="0">
              <a:solidFill>
                <a:schemeClr val="bg1"/>
              </a:solidFill>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0" y="1733550"/>
            <a:ext cx="1653778" cy="2860590"/>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Listening in Class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7" name="Subtitle 2"/>
          <p:cNvSpPr>
            <a:spLocks noGrp="1"/>
          </p:cNvSpPr>
          <p:nvPr>
            <p:ph type="subTitle" idx="1"/>
          </p:nvPr>
        </p:nvSpPr>
        <p:spPr>
          <a:xfrm>
            <a:off x="457200" y="1733550"/>
            <a:ext cx="4572000" cy="2743200"/>
          </a:xfrm>
        </p:spPr>
        <p:txBody>
          <a:bodyPr>
            <a:noAutofit/>
          </a:bodyPr>
          <a:lstStyle/>
          <a:p>
            <a:pPr algn="l"/>
            <a:r>
              <a:rPr lang="en-US" sz="2400" dirty="0" smtClean="0">
                <a:solidFill>
                  <a:schemeClr val="bg1"/>
                </a:solidFill>
              </a:rPr>
              <a:t>Listening  and speaking are things we do all the time without realizing how important they are. You can’t get useful information if you don’t listen. Others won’t understand you if your ideas aren’t expressed clearly. Check out this question.</a:t>
            </a:r>
            <a:endParaRPr lang="en-US" sz="2400" dirty="0">
              <a:solidFill>
                <a:schemeClr val="bg1"/>
              </a:solidFill>
            </a:endParaRPr>
          </a:p>
        </p:txBody>
      </p:sp>
      <p:pic>
        <p:nvPicPr>
          <p:cNvPr id="4098" name="Picture 2" descr="F:\PROFESIONAL\7TH WRITING SMART ROOM KIT 2015-2016\Phillip Martin Clip Art\kid_07_xl.gif"/>
          <p:cNvPicPr>
            <a:picLocks noChangeAspect="1" noChangeArrowheads="1"/>
          </p:cNvPicPr>
          <p:nvPr/>
        </p:nvPicPr>
        <p:blipFill>
          <a:blip r:embed="rId2" cstate="print"/>
          <a:srcRect t="8951" b="2469"/>
          <a:stretch>
            <a:fillRect/>
          </a:stretch>
        </p:blipFill>
        <p:spPr bwMode="auto">
          <a:xfrm>
            <a:off x="4953000" y="514350"/>
            <a:ext cx="3962400" cy="4521522"/>
          </a:xfrm>
          <a:prstGeom prst="rect">
            <a:avLst/>
          </a:prstGeom>
          <a:noFill/>
        </p:spPr>
      </p:pic>
      <p:sp>
        <p:nvSpPr>
          <p:cNvPr id="5" name="TextBox 4"/>
          <p:cNvSpPr txBox="1"/>
          <p:nvPr/>
        </p:nvSpPr>
        <p:spPr>
          <a:xfrm>
            <a:off x="5791200" y="2724150"/>
            <a:ext cx="1905000" cy="2292191"/>
          </a:xfrm>
          <a:prstGeom prst="rect">
            <a:avLst/>
          </a:prstGeom>
          <a:noFill/>
        </p:spPr>
        <p:txBody>
          <a:bodyPr wrap="square" rtlCol="0">
            <a:spAutoFit/>
          </a:bodyPr>
          <a:lstStyle/>
          <a:p>
            <a:r>
              <a:rPr lang="en-US" sz="2300" dirty="0" smtClean="0">
                <a:latin typeface="Amity Jack" pitchFamily="34" charset="0"/>
              </a:rPr>
              <a:t>Is there a difference between hearing and listening</a:t>
            </a:r>
            <a:r>
              <a:rPr lang="en-US" sz="2800" dirty="0" smtClean="0">
                <a:latin typeface="Amity Jack" pitchFamily="34" charset="0"/>
              </a:rPr>
              <a:t>?</a:t>
            </a:r>
            <a:endParaRPr lang="en-US" sz="2800" dirty="0">
              <a:latin typeface="Amity Jack"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733550"/>
            <a:ext cx="5486400" cy="3124200"/>
          </a:xfrm>
        </p:spPr>
        <p:txBody>
          <a:bodyPr>
            <a:noAutofit/>
          </a:bodyPr>
          <a:lstStyle/>
          <a:p>
            <a:pPr algn="l"/>
            <a:r>
              <a:rPr lang="en-US" sz="2400" dirty="0" smtClean="0">
                <a:solidFill>
                  <a:schemeClr val="bg1"/>
                </a:solidFill>
              </a:rPr>
              <a:t>Listening  takes more effort than hearing. To listen you need to </a:t>
            </a:r>
            <a:r>
              <a:rPr lang="en-US" sz="2400" u="sng" dirty="0" smtClean="0">
                <a:solidFill>
                  <a:schemeClr val="bg1"/>
                </a:solidFill>
              </a:rPr>
              <a:t>pay attention</a:t>
            </a:r>
            <a:r>
              <a:rPr lang="en-US" sz="2400" dirty="0" smtClean="0">
                <a:solidFill>
                  <a:schemeClr val="bg1"/>
                </a:solidFill>
              </a:rPr>
              <a:t>, </a:t>
            </a:r>
            <a:r>
              <a:rPr lang="en-US" sz="2400" u="sng" dirty="0" smtClean="0">
                <a:solidFill>
                  <a:schemeClr val="bg1"/>
                </a:solidFill>
              </a:rPr>
              <a:t>stay focused</a:t>
            </a:r>
            <a:r>
              <a:rPr lang="en-US" sz="2400" dirty="0" smtClean="0">
                <a:solidFill>
                  <a:schemeClr val="bg1"/>
                </a:solidFill>
              </a:rPr>
              <a:t>(!), and </a:t>
            </a:r>
            <a:r>
              <a:rPr lang="en-US" sz="2400" u="sng" dirty="0" smtClean="0">
                <a:solidFill>
                  <a:schemeClr val="bg1"/>
                </a:solidFill>
              </a:rPr>
              <a:t>think</a:t>
            </a:r>
            <a:r>
              <a:rPr lang="en-US" sz="2400" dirty="0" smtClean="0">
                <a:solidFill>
                  <a:schemeClr val="bg1"/>
                </a:solidFill>
              </a:rPr>
              <a:t> about what is being said. Believe it or not, it’s harder to be a good listener than to be a good speaker. </a:t>
            </a:r>
          </a:p>
          <a:p>
            <a:pPr algn="l">
              <a:spcBef>
                <a:spcPts val="0"/>
              </a:spcBef>
            </a:pPr>
            <a:endParaRPr lang="en-US" sz="2400" dirty="0" smtClean="0">
              <a:solidFill>
                <a:schemeClr val="bg1"/>
              </a:solidFill>
            </a:endParaRPr>
          </a:p>
          <a:p>
            <a:pPr algn="l"/>
            <a:r>
              <a:rPr lang="en-US" sz="2400" dirty="0" smtClean="0">
                <a:solidFill>
                  <a:schemeClr val="bg1"/>
                </a:solidFill>
              </a:rPr>
              <a:t>Now read pages 418-419 and complete all the seatwork at the bottom of each page.</a:t>
            </a:r>
            <a:endParaRPr lang="en-US" sz="2400" dirty="0">
              <a:solidFill>
                <a:schemeClr val="bg1"/>
              </a:solidFill>
            </a:endParaRPr>
          </a:p>
        </p:txBody>
      </p:sp>
      <p:pic>
        <p:nvPicPr>
          <p:cNvPr id="3074" name="Picture 2" descr="http://science.k12flash.com/humanbody/science_human_ear.gif"/>
          <p:cNvPicPr>
            <a:picLocks noChangeAspect="1" noChangeArrowheads="1"/>
          </p:cNvPicPr>
          <p:nvPr/>
        </p:nvPicPr>
        <p:blipFill>
          <a:blip r:embed="rId2" cstate="print">
            <a:clrChange>
              <a:clrFrom>
                <a:srgbClr val="FFFFFF"/>
              </a:clrFrom>
              <a:clrTo>
                <a:srgbClr val="FFFFFF">
                  <a:alpha val="0"/>
                </a:srgbClr>
              </a:clrTo>
            </a:clrChange>
            <a:lum bright="-10000"/>
          </a:blip>
          <a:srcRect/>
          <a:stretch>
            <a:fillRect/>
          </a:stretch>
        </p:blipFill>
        <p:spPr bwMode="auto">
          <a:xfrm>
            <a:off x="5943600" y="1962150"/>
            <a:ext cx="2971800" cy="2305051"/>
          </a:xfrm>
          <a:prstGeom prst="rect">
            <a:avLst/>
          </a:prstGeom>
          <a:noFill/>
        </p:spPr>
      </p:pic>
      <p:sp>
        <p:nvSpPr>
          <p:cNvPr id="5"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Listening in Class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705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Participating in a Group</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733550"/>
            <a:ext cx="5257800" cy="28956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When you work with others you need to:</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Listen to what others are saying</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glow rad="139700">
                    <a:schemeClr val="accent6">
                      <a:satMod val="175000"/>
                      <a:alpha val="40000"/>
                    </a:schemeClr>
                  </a:glow>
                </a:effectLst>
                <a:uLnTx/>
                <a:uFillTx/>
                <a:latin typeface="+mn-lt"/>
                <a:ea typeface="+mn-ea"/>
                <a:cs typeface="+mn-cs"/>
              </a:rPr>
              <a:t>Add to their thoughts</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Ask them to react to your ideas</a:t>
            </a:r>
          </a:p>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This will make working in a group</a:t>
            </a:r>
            <a:r>
              <a:rPr kumimoji="0" lang="en-US" sz="2400" b="0" i="0" u="none" strike="noStrike" kern="1200" cap="none" spc="0" normalizeH="0" noProof="0" dirty="0" smtClean="0">
                <a:ln>
                  <a:noFill/>
                </a:ln>
                <a:solidFill>
                  <a:schemeClr val="bg1"/>
                </a:solidFill>
                <a:effectLst/>
                <a:uLnTx/>
                <a:uFillTx/>
                <a:latin typeface="+mn-lt"/>
                <a:ea typeface="+mn-ea"/>
                <a:cs typeface="+mn-cs"/>
              </a:rPr>
              <a:t> smooth.</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pic>
        <p:nvPicPr>
          <p:cNvPr id="19458" name="Picture 2" descr="http://addandsomuchmore.files.wordpress.com/2014/04/party_balloons.gif?w=347&amp;h=262"/>
          <p:cNvPicPr>
            <a:picLocks noChangeAspect="1" noChangeArrowheads="1"/>
          </p:cNvPicPr>
          <p:nvPr/>
        </p:nvPicPr>
        <p:blipFill>
          <a:blip r:embed="rId2" cstate="print"/>
          <a:srcRect/>
          <a:stretch>
            <a:fillRect/>
          </a:stretch>
        </p:blipFill>
        <p:spPr bwMode="auto">
          <a:xfrm>
            <a:off x="5715000" y="1972470"/>
            <a:ext cx="3076575" cy="2351879"/>
          </a:xfrm>
          <a:prstGeom prst="rect">
            <a:avLst/>
          </a:prstGeom>
          <a:noFill/>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705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Participating in a Group</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733550"/>
            <a:ext cx="8229600" cy="1219200"/>
          </a:xfrm>
          <a:prstGeom prst="rect">
            <a:avLst/>
          </a:prstGeom>
        </p:spPr>
        <p:txBody>
          <a:bodyPr>
            <a:noAutofit/>
          </a:bodyPr>
          <a:lstStyle/>
          <a:p>
            <a:pPr algn="ctr"/>
            <a:r>
              <a:rPr lang="en-US" sz="2400" dirty="0" smtClean="0">
                <a:solidFill>
                  <a:schemeClr val="bg1"/>
                </a:solidFill>
              </a:rPr>
              <a:t>Now  get together with your team mates, have a group reading of  pages 420-421 and complete all the </a:t>
            </a:r>
            <a:r>
              <a:rPr lang="en-US" sz="2400" i="1" dirty="0" smtClean="0">
                <a:solidFill>
                  <a:schemeClr val="bg1"/>
                </a:solidFill>
                <a:effectLst>
                  <a:glow rad="139700">
                    <a:schemeClr val="accent2">
                      <a:satMod val="175000"/>
                      <a:alpha val="40000"/>
                    </a:schemeClr>
                  </a:glow>
                </a:effectLst>
              </a:rPr>
              <a:t>Try IT </a:t>
            </a:r>
            <a:r>
              <a:rPr lang="en-US" sz="2400" dirty="0" smtClean="0">
                <a:solidFill>
                  <a:schemeClr val="bg1"/>
                </a:solidFill>
              </a:rPr>
              <a:t>activities at the bottom of each page. Turn it in when completed.</a:t>
            </a:r>
            <a:endParaRPr lang="en-US" sz="2400" dirty="0">
              <a:solidFill>
                <a:schemeClr val="bg1"/>
              </a:solidFill>
            </a:endParaRPr>
          </a:p>
        </p:txBody>
      </p:sp>
      <p:pic>
        <p:nvPicPr>
          <p:cNvPr id="4" name="Picture 2" descr="http://school.phillipmartin.info/school_pencil.gif"/>
          <p:cNvPicPr>
            <a:picLocks noChangeAspect="1" noChangeArrowheads="1"/>
          </p:cNvPicPr>
          <p:nvPr/>
        </p:nvPicPr>
        <p:blipFill>
          <a:blip r:embed="rId2" cstate="print"/>
          <a:srcRect/>
          <a:stretch>
            <a:fillRect/>
          </a:stretch>
        </p:blipFill>
        <p:spPr bwMode="auto">
          <a:xfrm rot="1802984">
            <a:off x="3391522" y="3508192"/>
            <a:ext cx="2435409" cy="80835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5181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Speaking in Class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733550"/>
            <a:ext cx="8229600" cy="28956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To master the skill of speaking consider the following </a:t>
            </a:r>
            <a:r>
              <a:rPr kumimoji="0" lang="en-US" sz="2400" b="1" i="0" u="sng" strike="noStrike" kern="1200" cap="none" spc="0" normalizeH="0" baseline="0" noProof="0" dirty="0" smtClean="0">
                <a:ln>
                  <a:noFill/>
                </a:ln>
                <a:solidFill>
                  <a:schemeClr val="bg1"/>
                </a:solidFill>
                <a:effectLst/>
                <a:uLnTx/>
                <a:uFillTx/>
                <a:latin typeface="+mn-lt"/>
                <a:ea typeface="+mn-ea"/>
                <a:cs typeface="+mn-cs"/>
              </a:rPr>
              <a:t>before</a:t>
            </a:r>
            <a:r>
              <a:rPr kumimoji="0" lang="en-US" sz="2400" i="0"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you speak:</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Listen to what others are saying and take notes</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Think about what others said</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Wait for your turn to speak</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Add something positive to the discussion</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5181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Speaking in Class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733550"/>
            <a:ext cx="8229600" cy="28956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To master the skill of speaking consider the following </a:t>
            </a:r>
            <a:r>
              <a:rPr kumimoji="0" lang="en-US" sz="2400" b="1" i="0" u="sng" strike="noStrike" kern="1200" cap="none" spc="0" normalizeH="0" baseline="0" noProof="0" dirty="0" smtClean="0">
                <a:ln>
                  <a:noFill/>
                </a:ln>
                <a:solidFill>
                  <a:schemeClr val="bg1"/>
                </a:solidFill>
                <a:effectLst/>
                <a:uLnTx/>
                <a:uFillTx/>
                <a:latin typeface="+mn-lt"/>
                <a:ea typeface="+mn-ea"/>
                <a:cs typeface="+mn-cs"/>
              </a:rPr>
              <a:t>when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you speak:</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Speak loud and clear enough</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Stick to the topic</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Avoid repeating what has already been said</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Support your ideas with examples</a:t>
            </a:r>
          </a:p>
          <a:p>
            <a:pPr marR="0" lvl="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Look at others in the group</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states.phillipmartin.info/west_virginia/west_virginia_pearl_s_buck.gif"/>
          <p:cNvPicPr>
            <a:picLocks noChangeAspect="1" noChangeArrowheads="1"/>
          </p:cNvPicPr>
          <p:nvPr/>
        </p:nvPicPr>
        <p:blipFill>
          <a:blip r:embed="rId2" cstate="print"/>
          <a:srcRect/>
          <a:stretch>
            <a:fillRect/>
          </a:stretch>
        </p:blipFill>
        <p:spPr bwMode="auto">
          <a:xfrm flipH="1">
            <a:off x="4724400" y="2571750"/>
            <a:ext cx="1605669" cy="1951074"/>
          </a:xfrm>
          <a:prstGeom prst="rect">
            <a:avLst/>
          </a:prstGeom>
          <a:noFill/>
        </p:spPr>
      </p:pic>
      <p:pic>
        <p:nvPicPr>
          <p:cNvPr id="1032" name="Picture 8" descr="http://people.phillipmartin.info/people_princess_diana.gif"/>
          <p:cNvPicPr>
            <a:picLocks noChangeAspect="1" noChangeArrowheads="1"/>
          </p:cNvPicPr>
          <p:nvPr/>
        </p:nvPicPr>
        <p:blipFill>
          <a:blip r:embed="rId3" cstate="print"/>
          <a:srcRect/>
          <a:stretch>
            <a:fillRect/>
          </a:stretch>
        </p:blipFill>
        <p:spPr bwMode="auto">
          <a:xfrm>
            <a:off x="6934200" y="1276350"/>
            <a:ext cx="1905000" cy="2619375"/>
          </a:xfrm>
          <a:prstGeom prst="rect">
            <a:avLst/>
          </a:prstGeom>
          <a:noFill/>
        </p:spPr>
      </p:pic>
      <p:sp>
        <p:nvSpPr>
          <p:cNvPr id="2" name="Subtitle 2"/>
          <p:cNvSpPr txBox="1">
            <a:spLocks/>
          </p:cNvSpPr>
          <p:nvPr/>
        </p:nvSpPr>
        <p:spPr>
          <a:xfrm>
            <a:off x="533400" y="133350"/>
            <a:ext cx="8382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“Twenty-Question Who  Am I?”</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733550"/>
            <a:ext cx="5029200" cy="1676400"/>
          </a:xfrm>
          <a:prstGeom prst="rect">
            <a:avLst/>
          </a:prstGeom>
        </p:spPr>
        <p:txBody>
          <a:bodyPr>
            <a:noAutofit/>
          </a:bodyPr>
          <a:lstStyle/>
          <a:p>
            <a:pPr>
              <a:spcBef>
                <a:spcPct val="20000"/>
              </a:spcBef>
              <a:defRPr/>
            </a:pPr>
            <a:r>
              <a:rPr lang="en-US" sz="2400" dirty="0" smtClean="0">
                <a:solidFill>
                  <a:schemeClr val="bg1"/>
                </a:solidFill>
              </a:rPr>
              <a:t>Lets play a game. Read the instructions on page 422 to play “</a:t>
            </a:r>
            <a:r>
              <a:rPr lang="en-US" sz="2400" i="1" dirty="0" smtClean="0">
                <a:solidFill>
                  <a:schemeClr val="bg1"/>
                </a:solidFill>
              </a:rPr>
              <a:t>Twenty-Question Who  Am I?</a:t>
            </a:r>
            <a:r>
              <a:rPr lang="en-US" sz="2400" dirty="0" smtClean="0">
                <a:solidFill>
                  <a:schemeClr val="bg1"/>
                </a:solidFill>
              </a:rPr>
              <a:t>” Enjoy!</a:t>
            </a:r>
            <a:endParaRPr lang="en-US" sz="2400" dirty="0" smtClean="0">
              <a:solidFill>
                <a:schemeClr val="bg1"/>
              </a:solidFill>
              <a:effectLst>
                <a:glow rad="139700">
                  <a:schemeClr val="accent6">
                    <a:satMod val="175000"/>
                    <a:alpha val="40000"/>
                  </a:schemeClr>
                </a:glow>
              </a:effectLst>
            </a:endParaRPr>
          </a:p>
        </p:txBody>
      </p:sp>
      <p:pic>
        <p:nvPicPr>
          <p:cNvPr id="1028" name="Picture 4" descr="http://states.phillipmartin.info/mississippi/mississippi_henson.gif"/>
          <p:cNvPicPr>
            <a:picLocks noChangeAspect="1" noChangeArrowheads="1"/>
          </p:cNvPicPr>
          <p:nvPr/>
        </p:nvPicPr>
        <p:blipFill>
          <a:blip r:embed="rId4" cstate="print">
            <a:lum bright="-10000"/>
          </a:blip>
          <a:srcRect/>
          <a:stretch>
            <a:fillRect/>
          </a:stretch>
        </p:blipFill>
        <p:spPr bwMode="auto">
          <a:xfrm>
            <a:off x="7162800" y="2647950"/>
            <a:ext cx="1672026" cy="1696376"/>
          </a:xfrm>
          <a:prstGeom prst="rect">
            <a:avLst/>
          </a:prstGeom>
          <a:noFill/>
        </p:spPr>
      </p:pic>
      <p:pic>
        <p:nvPicPr>
          <p:cNvPr id="1030" name="Picture 6" descr="http://people.phillipmartin.info/people_alexander_graham_bell.gif"/>
          <p:cNvPicPr>
            <a:picLocks noChangeAspect="1" noChangeArrowheads="1"/>
          </p:cNvPicPr>
          <p:nvPr/>
        </p:nvPicPr>
        <p:blipFill>
          <a:blip r:embed="rId5" cstate="print"/>
          <a:srcRect/>
          <a:stretch>
            <a:fillRect/>
          </a:stretch>
        </p:blipFill>
        <p:spPr bwMode="auto">
          <a:xfrm>
            <a:off x="5599059" y="1809750"/>
            <a:ext cx="2243069" cy="2948437"/>
          </a:xfrm>
          <a:prstGeom prst="rect">
            <a:avLst/>
          </a:prstGeom>
          <a:noFill/>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358</Words>
  <Application>Microsoft Office PowerPoint</Application>
  <PresentationFormat>On-screen Show (16:9)</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111</cp:revision>
  <dcterms:created xsi:type="dcterms:W3CDTF">2014-07-21T19:21:28Z</dcterms:created>
  <dcterms:modified xsi:type="dcterms:W3CDTF">2015-10-05T11:52:09Z</dcterms:modified>
</cp:coreProperties>
</file>