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7" r:id="rId4"/>
    <p:sldId id="261" r:id="rId5"/>
    <p:sldId id="260" r:id="rId6"/>
    <p:sldId id="258" r:id="rId7"/>
    <p:sldId id="265" r:id="rId8"/>
    <p:sldId id="262" r:id="rId9"/>
    <p:sldId id="264" r:id="rId10"/>
    <p:sldId id="263" r:id="rId11"/>
    <p:sldId id="266" r:id="rId12"/>
    <p:sldId id="268" r:id="rId13"/>
    <p:sldId id="25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002" y="-29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8/13/2015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8/13/2015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8/13/2015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304800" y="2571750"/>
            <a:ext cx="5791200" cy="1143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Why </a:t>
            </a: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Writing?</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054" name="Picture 30" descr="http://science.phillipmartin.info/science_questioning.gif"/>
          <p:cNvPicPr>
            <a:picLocks noChangeAspect="1" noChangeArrowheads="1"/>
          </p:cNvPicPr>
          <p:nvPr/>
        </p:nvPicPr>
        <p:blipFill>
          <a:blip r:embed="rId4" cstate="print"/>
          <a:srcRect/>
          <a:stretch>
            <a:fillRect/>
          </a:stretch>
        </p:blipFill>
        <p:spPr bwMode="auto">
          <a:xfrm>
            <a:off x="5927848" y="1962150"/>
            <a:ext cx="3034376" cy="2514600"/>
          </a:xfrm>
          <a:prstGeom prst="rect">
            <a:avLst/>
          </a:prstGeom>
          <a:noFill/>
        </p:spPr>
      </p:pic>
      <p:sp>
        <p:nvSpPr>
          <p:cNvPr id="26" name="Subtitle 2"/>
          <p:cNvSpPr>
            <a:spLocks noGrp="1"/>
          </p:cNvSpPr>
          <p:nvPr>
            <p:ph type="subTitle" idx="1"/>
          </p:nvPr>
        </p:nvSpPr>
        <p:spPr>
          <a:xfrm>
            <a:off x="381000" y="39433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2743200" y="2038350"/>
            <a:ext cx="5257800" cy="2438400"/>
          </a:xfrm>
        </p:spPr>
        <p:txBody>
          <a:bodyPr>
            <a:noAutofit/>
          </a:bodyPr>
          <a:lstStyle/>
          <a:p>
            <a:pPr>
              <a:spcBef>
                <a:spcPts val="0"/>
              </a:spcBef>
            </a:pPr>
            <a:r>
              <a:rPr lang="en-US" sz="2400" b="1" dirty="0" smtClean="0">
                <a:solidFill>
                  <a:schemeClr val="bg1"/>
                </a:solidFill>
              </a:rPr>
              <a:t>0 – 19 : Your writing sucks!</a:t>
            </a:r>
          </a:p>
          <a:p>
            <a:pPr>
              <a:spcBef>
                <a:spcPts val="0"/>
              </a:spcBef>
            </a:pPr>
            <a:endParaRPr lang="en-US" sz="2400" b="1" dirty="0" smtClean="0">
              <a:solidFill>
                <a:schemeClr val="bg1"/>
              </a:solidFill>
            </a:endParaRPr>
          </a:p>
          <a:p>
            <a:pPr>
              <a:spcBef>
                <a:spcPts val="0"/>
              </a:spcBef>
            </a:pPr>
            <a:r>
              <a:rPr lang="en-US" sz="2400" b="1" dirty="0" smtClean="0">
                <a:solidFill>
                  <a:schemeClr val="bg1"/>
                </a:solidFill>
              </a:rPr>
              <a:t>20 : You lie and your writing sucks!</a:t>
            </a:r>
          </a:p>
          <a:p>
            <a:pPr>
              <a:spcBef>
                <a:spcPts val="0"/>
              </a:spcBef>
            </a:pPr>
            <a:endParaRPr lang="en-US" sz="2400" b="1" dirty="0" smtClean="0">
              <a:solidFill>
                <a:schemeClr val="bg1"/>
              </a:solidFill>
            </a:endParaRPr>
          </a:p>
          <a:p>
            <a:pPr>
              <a:spcBef>
                <a:spcPts val="0"/>
              </a:spcBef>
            </a:pPr>
            <a:endParaRPr lang="en-US" sz="2400" b="1" dirty="0" smtClean="0">
              <a:solidFill>
                <a:schemeClr val="bg1"/>
              </a:solidFill>
            </a:endParaRPr>
          </a:p>
          <a:p>
            <a:pPr>
              <a:spcBef>
                <a:spcPts val="0"/>
              </a:spcBef>
            </a:pPr>
            <a:r>
              <a:rPr lang="en-US" sz="2400" b="1" dirty="0" smtClean="0">
                <a:solidFill>
                  <a:schemeClr val="bg1"/>
                </a:solidFill>
              </a:rPr>
              <a:t>Bottom line: YOU NEED THIS COURSE!</a:t>
            </a:r>
            <a:endParaRPr lang="en-US" sz="2400" b="1" dirty="0">
              <a:solidFill>
                <a:schemeClr val="bg1"/>
              </a:solidFill>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How did you score?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fade">
                                      <p:cBhvr>
                                        <p:cTn id="20" dur="1000"/>
                                        <p:tgtEl>
                                          <p:spTgt spid="9">
                                            <p:txEl>
                                              <p:pRg st="5" end="5"/>
                                            </p:txEl>
                                          </p:spTgt>
                                        </p:tgtEl>
                                      </p:cBhvr>
                                    </p:animEffect>
                                    <p:anim calcmode="lin" valueType="num">
                                      <p:cBhvr>
                                        <p:cTn id="21"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More Reasons to Write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7" name="Subtitle 2"/>
          <p:cNvSpPr>
            <a:spLocks noGrp="1"/>
          </p:cNvSpPr>
          <p:nvPr>
            <p:ph type="subTitle" idx="1"/>
          </p:nvPr>
        </p:nvSpPr>
        <p:spPr>
          <a:xfrm>
            <a:off x="457200" y="1733550"/>
            <a:ext cx="7848600" cy="2819400"/>
          </a:xfrm>
        </p:spPr>
        <p:txBody>
          <a:bodyPr>
            <a:normAutofit/>
          </a:bodyPr>
          <a:lstStyle/>
          <a:p>
            <a:pPr algn="l"/>
            <a:r>
              <a:rPr lang="en-US" sz="2400" dirty="0" smtClean="0">
                <a:solidFill>
                  <a:schemeClr val="bg1"/>
                </a:solidFill>
              </a:rPr>
              <a:t>You write:</a:t>
            </a:r>
          </a:p>
          <a:p>
            <a:pPr marL="457200" indent="-457200" algn="l">
              <a:buFont typeface="+mj-lt"/>
              <a:buAutoNum type="arabicPeriod"/>
            </a:pPr>
            <a:r>
              <a:rPr lang="en-US" sz="2400" dirty="0" smtClean="0">
                <a:solidFill>
                  <a:schemeClr val="bg1"/>
                </a:solidFill>
              </a:rPr>
              <a:t>To share your experiences</a:t>
            </a:r>
          </a:p>
          <a:p>
            <a:pPr marL="457200" indent="-457200" algn="l">
              <a:buFont typeface="+mj-lt"/>
              <a:buAutoNum type="arabicPeriod"/>
            </a:pPr>
            <a:r>
              <a:rPr lang="en-US" sz="2400" dirty="0" smtClean="0">
                <a:solidFill>
                  <a:schemeClr val="bg1"/>
                </a:solidFill>
              </a:rPr>
              <a:t>To learn </a:t>
            </a:r>
          </a:p>
          <a:p>
            <a:pPr marL="457200" indent="-457200" algn="l">
              <a:buFont typeface="+mj-lt"/>
              <a:buAutoNum type="arabicPeriod"/>
            </a:pPr>
            <a:r>
              <a:rPr lang="en-US" sz="2400" dirty="0" smtClean="0">
                <a:solidFill>
                  <a:schemeClr val="bg1"/>
                </a:solidFill>
              </a:rPr>
              <a:t>To show your understanding</a:t>
            </a:r>
          </a:p>
          <a:p>
            <a:pPr marL="457200" indent="-457200" algn="l">
              <a:buFont typeface="+mj-lt"/>
              <a:buAutoNum type="arabicPeriod"/>
            </a:pPr>
            <a:r>
              <a:rPr lang="en-US" sz="2400" dirty="0" smtClean="0">
                <a:solidFill>
                  <a:schemeClr val="bg1"/>
                </a:solidFill>
              </a:rPr>
              <a:t>To share ideas</a:t>
            </a:r>
          </a:p>
          <a:p>
            <a:pPr algn="l"/>
            <a:endParaRPr lang="en-US" sz="2400" dirty="0">
              <a:solidFill>
                <a:schemeClr val="bg1"/>
              </a:solidFill>
            </a:endParaRPr>
          </a:p>
        </p:txBody>
      </p:sp>
      <p:pic>
        <p:nvPicPr>
          <p:cNvPr id="1026" name="Picture 2" descr="E:\PROFESIONAL\7TH WRITING SMART ROOM KIT 2015-2016\Phillip Martin Clip Art\people_icon.gif"/>
          <p:cNvPicPr>
            <a:picLocks noChangeAspect="1" noChangeArrowheads="1"/>
          </p:cNvPicPr>
          <p:nvPr/>
        </p:nvPicPr>
        <p:blipFill>
          <a:blip r:embed="rId2" cstate="print"/>
          <a:srcRect/>
          <a:stretch>
            <a:fillRect/>
          </a:stretch>
        </p:blipFill>
        <p:spPr bwMode="auto">
          <a:xfrm>
            <a:off x="5867400" y="2038350"/>
            <a:ext cx="2857500" cy="2143125"/>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Skills Assessments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7" name="Subtitle 2"/>
          <p:cNvSpPr>
            <a:spLocks noGrp="1"/>
          </p:cNvSpPr>
          <p:nvPr>
            <p:ph type="subTitle" idx="1"/>
          </p:nvPr>
        </p:nvSpPr>
        <p:spPr>
          <a:xfrm>
            <a:off x="457200" y="1733550"/>
            <a:ext cx="7848600" cy="2819400"/>
          </a:xfrm>
        </p:spPr>
        <p:txBody>
          <a:bodyPr>
            <a:normAutofit/>
          </a:bodyPr>
          <a:lstStyle/>
          <a:p>
            <a:pPr algn="l"/>
            <a:r>
              <a:rPr lang="en-US" sz="2400" dirty="0" smtClean="0">
                <a:solidFill>
                  <a:schemeClr val="bg1"/>
                </a:solidFill>
              </a:rPr>
              <a:t>Complete:</a:t>
            </a:r>
          </a:p>
          <a:p>
            <a:pPr algn="l"/>
            <a:r>
              <a:rPr lang="en-US" sz="2400" dirty="0" smtClean="0">
                <a:solidFill>
                  <a:schemeClr val="bg1"/>
                </a:solidFill>
              </a:rPr>
              <a:t>In today’s </a:t>
            </a:r>
            <a:r>
              <a:rPr lang="en-US" sz="2400" b="1" i="1" dirty="0" smtClean="0">
                <a:solidFill>
                  <a:schemeClr val="bg1"/>
                </a:solidFill>
              </a:rPr>
              <a:t>Grammar and Writing Skills </a:t>
            </a:r>
            <a:r>
              <a:rPr lang="en-US" sz="2400" dirty="0" smtClean="0">
                <a:solidFill>
                  <a:schemeClr val="bg1"/>
                </a:solidFill>
              </a:rPr>
              <a:t>complete the </a:t>
            </a:r>
            <a:r>
              <a:rPr lang="en-US" sz="2400" b="1" i="1" dirty="0" smtClean="0">
                <a:solidFill>
                  <a:schemeClr val="bg1"/>
                </a:solidFill>
              </a:rPr>
              <a:t>Using the Right Word Test Prep </a:t>
            </a:r>
            <a:r>
              <a:rPr lang="en-US" sz="2400" dirty="0" smtClean="0">
                <a:solidFill>
                  <a:schemeClr val="bg1"/>
                </a:solidFill>
              </a:rPr>
              <a:t>on pgs. 688-689.</a:t>
            </a:r>
          </a:p>
          <a:p>
            <a:pPr algn="l"/>
            <a:endParaRPr lang="en-US" sz="2400" dirty="0">
              <a:solidFill>
                <a:schemeClr val="bg1"/>
              </a:solidFill>
            </a:endParaRPr>
          </a:p>
        </p:txBody>
      </p:sp>
      <p:pic>
        <p:nvPicPr>
          <p:cNvPr id="5" name="Picture 22" descr="https://encrypted-tbn3.gstatic.com/images?q=tbn:ANd9GcRpWRhpw05Cec9Hi-ujbD7p-nAzEk5wY2u1gHrQLzvKFlWeLoZ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467600" y="209550"/>
            <a:ext cx="1371600" cy="1581606"/>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2190750"/>
            <a:ext cx="6019800" cy="1066800"/>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Understanding the Writing Process</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026" name="Picture 2" descr="E:\10TH GRD. WRITING SMART ROOM KIT 2014-2015\Phillip Martin Clip Art\amhis_gold_rush.gif"/>
          <p:cNvPicPr>
            <a:picLocks noChangeAspect="1" noChangeArrowheads="1"/>
          </p:cNvPicPr>
          <p:nvPr/>
        </p:nvPicPr>
        <p:blipFill>
          <a:blip r:embed="rId3" cstate="print"/>
          <a:srcRect/>
          <a:stretch>
            <a:fillRect/>
          </a:stretch>
        </p:blipFill>
        <p:spPr bwMode="auto">
          <a:xfrm>
            <a:off x="6248400" y="1657350"/>
            <a:ext cx="2593478" cy="257904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forms.hmhco.com/lp/assets/img/page-specific/98126/98126-write-source"/>
          <p:cNvPicPr>
            <a:picLocks noChangeAspect="1" noChangeArrowheads="1"/>
          </p:cNvPicPr>
          <p:nvPr/>
        </p:nvPicPr>
        <p:blipFill>
          <a:blip r:embed="rId2" cstate="print">
            <a:clrChange>
              <a:clrFrom>
                <a:srgbClr val="FFFFFF"/>
              </a:clrFrom>
              <a:clrTo>
                <a:srgbClr val="FFFFFF">
                  <a:alpha val="0"/>
                </a:srgbClr>
              </a:clrTo>
            </a:clrChange>
            <a:lum contrast="-30000"/>
          </a:blip>
          <a:srcRect/>
          <a:stretch>
            <a:fillRect/>
          </a:stretch>
        </p:blipFill>
        <p:spPr bwMode="auto">
          <a:xfrm>
            <a:off x="152400" y="1047750"/>
            <a:ext cx="1532910" cy="554038"/>
          </a:xfrm>
          <a:prstGeom prst="rect">
            <a:avLst/>
          </a:prstGeom>
          <a:noFill/>
        </p:spPr>
      </p:pic>
      <p:sp>
        <p:nvSpPr>
          <p:cNvPr id="9" name="Subtitle 2"/>
          <p:cNvSpPr>
            <a:spLocks noGrp="1"/>
          </p:cNvSpPr>
          <p:nvPr>
            <p:ph type="subTitle" idx="1"/>
          </p:nvPr>
        </p:nvSpPr>
        <p:spPr>
          <a:xfrm>
            <a:off x="457200" y="1885950"/>
            <a:ext cx="5791200" cy="1371600"/>
          </a:xfrm>
        </p:spPr>
        <p:txBody>
          <a:bodyPr>
            <a:noAutofit/>
          </a:bodyPr>
          <a:lstStyle/>
          <a:p>
            <a:pPr algn="l"/>
            <a:r>
              <a:rPr lang="en-US" sz="2400" dirty="0" smtClean="0">
                <a:solidFill>
                  <a:schemeClr val="bg1"/>
                </a:solidFill>
              </a:rPr>
              <a:t>Take a minute and read the story in page 1. </a:t>
            </a:r>
          </a:p>
          <a:p>
            <a:pPr algn="l"/>
            <a:r>
              <a:rPr lang="en-US" sz="2400" dirty="0" smtClean="0">
                <a:solidFill>
                  <a:schemeClr val="bg1"/>
                </a:solidFill>
              </a:rPr>
              <a:t>Reflect on your experience as a writer. What has been good? What has been bad?</a:t>
            </a:r>
            <a:endParaRPr lang="en-US" sz="2400" dirty="0">
              <a:solidFill>
                <a:schemeClr val="bg1"/>
              </a:solidFill>
            </a:endParaRPr>
          </a:p>
        </p:txBody>
      </p:sp>
      <p:sp>
        <p:nvSpPr>
          <p:cNvPr id="7"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Why </a:t>
            </a:r>
            <a:r>
              <a:rPr kumimoji="0" lang="en-US" sz="4000" b="1" i="0" u="none" strike="noStrike" kern="1200" cap="none" spc="0" normalizeH="0" baseline="0" noProof="0" dirty="0" smtClean="0">
                <a:ln>
                  <a:noFill/>
                </a:ln>
                <a:solidFill>
                  <a:schemeClr val="bg1"/>
                </a:solidFill>
                <a:effectLst/>
                <a:uLnTx/>
                <a:uFillTx/>
                <a:latin typeface="UlusalOkul.Com Çizgili" pitchFamily="2" charset="0"/>
              </a:rPr>
              <a:t>write?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1" name="Picture 36" descr="http://www.teachingcollegeenglish.com/wp-content/uploads/2012/04/student-writing.gif"/>
          <p:cNvPicPr>
            <a:picLocks noChangeAspect="1" noChangeArrowheads="1"/>
          </p:cNvPicPr>
          <p:nvPr/>
        </p:nvPicPr>
        <p:blipFill>
          <a:blip r:embed="rId3" cstate="print"/>
          <a:srcRect/>
          <a:stretch>
            <a:fillRect/>
          </a:stretch>
        </p:blipFill>
        <p:spPr bwMode="auto">
          <a:xfrm>
            <a:off x="6629400" y="1809750"/>
            <a:ext cx="1762478" cy="290607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forms.hmhco.com/lp/assets/img/page-specific/98126/98126-write-source"/>
          <p:cNvPicPr>
            <a:picLocks noChangeAspect="1" noChangeArrowheads="1"/>
          </p:cNvPicPr>
          <p:nvPr/>
        </p:nvPicPr>
        <p:blipFill>
          <a:blip r:embed="rId2" cstate="print">
            <a:clrChange>
              <a:clrFrom>
                <a:srgbClr val="FFFFFF"/>
              </a:clrFrom>
              <a:clrTo>
                <a:srgbClr val="FFFFFF">
                  <a:alpha val="0"/>
                </a:srgbClr>
              </a:clrTo>
            </a:clrChange>
            <a:lum contrast="-30000"/>
          </a:blip>
          <a:srcRect/>
          <a:stretch>
            <a:fillRect/>
          </a:stretch>
        </p:blipFill>
        <p:spPr bwMode="auto">
          <a:xfrm>
            <a:off x="152400" y="1047750"/>
            <a:ext cx="1532910" cy="554038"/>
          </a:xfrm>
          <a:prstGeom prst="rect">
            <a:avLst/>
          </a:prstGeom>
          <a:noFill/>
        </p:spPr>
      </p:pic>
      <p:sp>
        <p:nvSpPr>
          <p:cNvPr id="9" name="Subtitle 2"/>
          <p:cNvSpPr>
            <a:spLocks noGrp="1"/>
          </p:cNvSpPr>
          <p:nvPr>
            <p:ph type="subTitle" idx="1"/>
          </p:nvPr>
        </p:nvSpPr>
        <p:spPr>
          <a:xfrm>
            <a:off x="457200" y="1885950"/>
            <a:ext cx="4724400" cy="609600"/>
          </a:xfrm>
        </p:spPr>
        <p:txBody>
          <a:bodyPr>
            <a:normAutofit/>
          </a:bodyPr>
          <a:lstStyle/>
          <a:p>
            <a:pPr algn="l"/>
            <a:r>
              <a:rPr lang="en-US" sz="2400" dirty="0" smtClean="0">
                <a:solidFill>
                  <a:schemeClr val="bg1"/>
                </a:solidFill>
              </a:rPr>
              <a:t>Short answer: Your writing sucks.</a:t>
            </a:r>
            <a:endParaRPr lang="en-US" sz="2400" dirty="0">
              <a:solidFill>
                <a:schemeClr val="bg1"/>
              </a:solidFill>
            </a:endParaRPr>
          </a:p>
        </p:txBody>
      </p:sp>
      <p:pic>
        <p:nvPicPr>
          <p:cNvPr id="5" name="Picture 42" descr="http://katalinwritingclass.pbworks.com/f/1389303971/Creative-Writing-ClipArt-copy.png"/>
          <p:cNvPicPr>
            <a:picLocks noChangeAspect="1" noChangeArrowheads="1"/>
          </p:cNvPicPr>
          <p:nvPr/>
        </p:nvPicPr>
        <p:blipFill>
          <a:blip r:embed="rId3" cstate="print"/>
          <a:srcRect/>
          <a:stretch>
            <a:fillRect/>
          </a:stretch>
        </p:blipFill>
        <p:spPr bwMode="auto">
          <a:xfrm>
            <a:off x="5334000" y="2851930"/>
            <a:ext cx="3510033" cy="1698568"/>
          </a:xfrm>
          <a:prstGeom prst="rect">
            <a:avLst/>
          </a:prstGeom>
          <a:noFill/>
        </p:spPr>
      </p:pic>
      <p:sp>
        <p:nvSpPr>
          <p:cNvPr id="7"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Why </a:t>
            </a:r>
            <a:r>
              <a:rPr kumimoji="0" lang="en-US" sz="4000" b="1" i="0" u="none" strike="noStrike" kern="1200" cap="none" spc="0" normalizeH="0" baseline="0" noProof="0" dirty="0" smtClean="0">
                <a:ln>
                  <a:noFill/>
                </a:ln>
                <a:solidFill>
                  <a:schemeClr val="bg1"/>
                </a:solidFill>
                <a:effectLst/>
                <a:uLnTx/>
                <a:uFillTx/>
                <a:latin typeface="UlusalOkul.Com Çizgili" pitchFamily="2" charset="0"/>
              </a:rPr>
              <a:t>take this course?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Rectangle 7"/>
          <p:cNvSpPr/>
          <p:nvPr/>
        </p:nvSpPr>
        <p:spPr>
          <a:xfrm>
            <a:off x="457200" y="2724150"/>
            <a:ext cx="4800600" cy="461665"/>
          </a:xfrm>
          <a:prstGeom prst="rect">
            <a:avLst/>
          </a:prstGeom>
        </p:spPr>
        <p:txBody>
          <a:bodyPr wrap="square">
            <a:spAutoFit/>
          </a:bodyPr>
          <a:lstStyle/>
          <a:p>
            <a:r>
              <a:rPr lang="en-US" sz="2400" dirty="0" smtClean="0">
                <a:solidFill>
                  <a:schemeClr val="bg1"/>
                </a:solidFill>
              </a:rPr>
              <a:t>Long answer: Your writing still sucks.</a:t>
            </a:r>
            <a:endParaRPr lang="en-US" sz="2400" dirty="0"/>
          </a:p>
        </p:txBody>
      </p:sp>
      <p:sp>
        <p:nvSpPr>
          <p:cNvPr id="10" name="Rectangle 9"/>
          <p:cNvSpPr/>
          <p:nvPr/>
        </p:nvSpPr>
        <p:spPr>
          <a:xfrm>
            <a:off x="457200" y="3562350"/>
            <a:ext cx="4800600" cy="830997"/>
          </a:xfrm>
          <a:prstGeom prst="rect">
            <a:avLst/>
          </a:prstGeom>
        </p:spPr>
        <p:txBody>
          <a:bodyPr wrap="square">
            <a:spAutoFit/>
          </a:bodyPr>
          <a:lstStyle/>
          <a:p>
            <a:r>
              <a:rPr lang="en-US" sz="2400" dirty="0" smtClean="0">
                <a:solidFill>
                  <a:schemeClr val="bg1"/>
                </a:solidFill>
              </a:rPr>
              <a:t>Longer answer: You need to take this course in order to succeed in life.</a:t>
            </a:r>
            <a:endParaRPr lang="en-U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457200" y="1733550"/>
            <a:ext cx="7848600" cy="2819400"/>
          </a:xfrm>
        </p:spPr>
        <p:txBody>
          <a:bodyPr>
            <a:normAutofit lnSpcReduction="10000"/>
          </a:bodyPr>
          <a:lstStyle/>
          <a:p>
            <a:pPr algn="l"/>
            <a:r>
              <a:rPr lang="en-US" sz="2400" dirty="0" smtClean="0">
                <a:solidFill>
                  <a:schemeClr val="bg1"/>
                </a:solidFill>
              </a:rPr>
              <a:t>Adults communicate in writing on a daily basis through notes, work activity logs and forms, e-mails, online service forms, shopping lists, research papers, essays and so on.</a:t>
            </a:r>
          </a:p>
          <a:p>
            <a:pPr algn="l"/>
            <a:r>
              <a:rPr lang="en-US" sz="2400" dirty="0" smtClean="0">
                <a:solidFill>
                  <a:schemeClr val="bg1"/>
                </a:solidFill>
              </a:rPr>
              <a:t> </a:t>
            </a:r>
          </a:p>
          <a:p>
            <a:pPr algn="l"/>
            <a:r>
              <a:rPr lang="en-US" sz="2400" dirty="0" smtClean="0">
                <a:solidFill>
                  <a:schemeClr val="bg1"/>
                </a:solidFill>
              </a:rPr>
              <a:t>Learning how to write effectively is one </a:t>
            </a:r>
          </a:p>
          <a:p>
            <a:pPr algn="l"/>
            <a:r>
              <a:rPr lang="en-US" sz="2400" dirty="0" smtClean="0">
                <a:solidFill>
                  <a:schemeClr val="bg1"/>
                </a:solidFill>
              </a:rPr>
              <a:t>of the most important life-long skills </a:t>
            </a:r>
          </a:p>
          <a:p>
            <a:pPr algn="l"/>
            <a:r>
              <a:rPr lang="en-US" sz="2400" dirty="0" smtClean="0">
                <a:solidFill>
                  <a:schemeClr val="bg1"/>
                </a:solidFill>
              </a:rPr>
              <a:t>you can acquire. </a:t>
            </a:r>
            <a:endParaRPr lang="en-US" sz="2400" dirty="0">
              <a:solidFill>
                <a:schemeClr val="bg1"/>
              </a:solidFill>
            </a:endParaRPr>
          </a:p>
        </p:txBody>
      </p:sp>
      <p:pic>
        <p:nvPicPr>
          <p:cNvPr id="5" name="Picture 42" descr="http://katalinwritingclass.pbworks.com/f/1389303971/Creative-Writing-ClipArt-copy.png"/>
          <p:cNvPicPr>
            <a:picLocks noChangeAspect="1" noChangeArrowheads="1"/>
          </p:cNvPicPr>
          <p:nvPr/>
        </p:nvPicPr>
        <p:blipFill>
          <a:blip r:embed="rId2" cstate="print"/>
          <a:srcRect/>
          <a:stretch>
            <a:fillRect/>
          </a:stretch>
        </p:blipFill>
        <p:spPr bwMode="auto">
          <a:xfrm>
            <a:off x="5334000" y="2851930"/>
            <a:ext cx="3510033" cy="1698568"/>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457200" y="1733550"/>
            <a:ext cx="5867400" cy="2895600"/>
          </a:xfrm>
        </p:spPr>
        <p:txBody>
          <a:bodyPr>
            <a:normAutofit fontScale="92500" lnSpcReduction="10000"/>
          </a:bodyPr>
          <a:lstStyle/>
          <a:p>
            <a:pPr algn="l"/>
            <a:r>
              <a:rPr lang="en-US" sz="2600" dirty="0" smtClean="0">
                <a:solidFill>
                  <a:schemeClr val="bg1"/>
                </a:solidFill>
              </a:rPr>
              <a:t>If our communication isn’t clear to others, we will have failed in our attempt to share our thoughts, concerns, and our knowledge. </a:t>
            </a:r>
          </a:p>
          <a:p>
            <a:pPr algn="l"/>
            <a:r>
              <a:rPr lang="en-US" sz="2600" dirty="0" smtClean="0">
                <a:solidFill>
                  <a:schemeClr val="bg1"/>
                </a:solidFill>
              </a:rPr>
              <a:t>An integral part of effective communication involves the correct usage of grammar. The rules of grammar were taught to you from Kinder to the sixth grade. Truth is: it doesn’t show.</a:t>
            </a:r>
            <a:endParaRPr lang="en-US" sz="2400" dirty="0">
              <a:solidFill>
                <a:schemeClr val="bg1"/>
              </a:solidFill>
            </a:endParaRPr>
          </a:p>
        </p:txBody>
      </p:sp>
      <p:pic>
        <p:nvPicPr>
          <p:cNvPr id="1026" name="Picture 2" descr="http://school.phillipmartin.info/school_bag.gif"/>
          <p:cNvPicPr>
            <a:picLocks noChangeAspect="1" noChangeArrowheads="1"/>
          </p:cNvPicPr>
          <p:nvPr/>
        </p:nvPicPr>
        <p:blipFill>
          <a:blip r:embed="rId2" cstate="print"/>
          <a:srcRect/>
          <a:stretch>
            <a:fillRect/>
          </a:stretch>
        </p:blipFill>
        <p:spPr bwMode="auto">
          <a:xfrm>
            <a:off x="6172200" y="2266950"/>
            <a:ext cx="2600325" cy="2680090"/>
          </a:xfrm>
          <a:prstGeom prst="rect">
            <a:avLst/>
          </a:prstGeom>
          <a:noFill/>
        </p:spPr>
      </p:pic>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Grammar rules!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business.phillipmartin.info/teacher_blue.gif"/>
          <p:cNvPicPr>
            <a:picLocks noChangeAspect="1" noChangeArrowheads="1"/>
          </p:cNvPicPr>
          <p:nvPr/>
        </p:nvPicPr>
        <p:blipFill>
          <a:blip r:embed="rId2" cstate="print"/>
          <a:srcRect l="2273" t="2524" b="2718"/>
          <a:stretch>
            <a:fillRect/>
          </a:stretch>
        </p:blipFill>
        <p:spPr bwMode="auto">
          <a:xfrm>
            <a:off x="1371601" y="133350"/>
            <a:ext cx="7086600" cy="4876800"/>
          </a:xfrm>
          <a:prstGeom prst="rect">
            <a:avLst/>
          </a:prstGeom>
          <a:noFill/>
        </p:spPr>
      </p:pic>
      <p:sp>
        <p:nvSpPr>
          <p:cNvPr id="2" name="Subtitle 2"/>
          <p:cNvSpPr>
            <a:spLocks noGrp="1"/>
          </p:cNvSpPr>
          <p:nvPr>
            <p:ph type="subTitle" idx="1"/>
          </p:nvPr>
        </p:nvSpPr>
        <p:spPr>
          <a:xfrm>
            <a:off x="1447800" y="209550"/>
            <a:ext cx="4343400" cy="4114800"/>
          </a:xfrm>
        </p:spPr>
        <p:txBody>
          <a:bodyPr>
            <a:noAutofit/>
          </a:bodyPr>
          <a:lstStyle/>
          <a:p>
            <a:pPr algn="l">
              <a:spcBef>
                <a:spcPts val="0"/>
              </a:spcBef>
            </a:pPr>
            <a:r>
              <a:rPr lang="en-US" sz="2400" dirty="0" smtClean="0">
                <a:solidFill>
                  <a:schemeClr val="tx1">
                    <a:lumMod val="95000"/>
                    <a:lumOff val="5000"/>
                  </a:schemeClr>
                </a:solidFill>
              </a:rPr>
              <a:t>Reports indicate that the writing demands of most jobs—even at the entry level—are growing. Most business professionals need excellent writing skills to properly convey ideas and concepts. </a:t>
            </a:r>
          </a:p>
          <a:p>
            <a:pPr algn="l">
              <a:spcBef>
                <a:spcPts val="0"/>
              </a:spcBef>
            </a:pPr>
            <a:r>
              <a:rPr lang="en-US" sz="2400" dirty="0" smtClean="0">
                <a:solidFill>
                  <a:schemeClr val="tx1">
                    <a:lumMod val="95000"/>
                    <a:lumOff val="5000"/>
                  </a:schemeClr>
                </a:solidFill>
              </a:rPr>
              <a:t>Job security might very well </a:t>
            </a:r>
          </a:p>
          <a:p>
            <a:pPr algn="l">
              <a:spcBef>
                <a:spcPts val="0"/>
              </a:spcBef>
            </a:pPr>
            <a:r>
              <a:rPr lang="en-US" sz="2400" dirty="0" smtClean="0">
                <a:solidFill>
                  <a:schemeClr val="tx1">
                    <a:lumMod val="95000"/>
                    <a:lumOff val="5000"/>
                  </a:schemeClr>
                </a:solidFill>
              </a:rPr>
              <a:t>be linked to these skills… </a:t>
            </a:r>
          </a:p>
          <a:p>
            <a:pPr algn="l">
              <a:spcBef>
                <a:spcPts val="0"/>
              </a:spcBef>
            </a:pPr>
            <a:r>
              <a:rPr lang="en-US" sz="2400" dirty="0" smtClean="0">
                <a:solidFill>
                  <a:schemeClr val="tx1">
                    <a:lumMod val="95000"/>
                    <a:lumOff val="5000"/>
                  </a:schemeClr>
                </a:solidFill>
              </a:rPr>
              <a:t>even in this digital age of abbreviated texting and </a:t>
            </a:r>
          </a:p>
          <a:p>
            <a:pPr algn="l">
              <a:spcBef>
                <a:spcPts val="0"/>
              </a:spcBef>
            </a:pPr>
            <a:r>
              <a:rPr lang="en-US" sz="2400" dirty="0" smtClean="0">
                <a:solidFill>
                  <a:schemeClr val="tx1">
                    <a:lumMod val="95000"/>
                    <a:lumOff val="5000"/>
                  </a:schemeClr>
                </a:solidFill>
              </a:rPr>
              <a:t>tweets.</a:t>
            </a:r>
            <a:endParaRPr lang="en-US" sz="2400" dirty="0">
              <a:solidFill>
                <a:schemeClr val="tx1">
                  <a:lumMod val="95000"/>
                  <a:lumOff val="5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1"/>
          </p:nvPr>
        </p:nvSpPr>
        <p:spPr>
          <a:xfrm>
            <a:off x="2209800" y="2190750"/>
            <a:ext cx="6553200" cy="1219200"/>
          </a:xfrm>
        </p:spPr>
        <p:txBody>
          <a:bodyPr>
            <a:noAutofit/>
          </a:bodyPr>
          <a:lstStyle/>
          <a:p>
            <a:pPr>
              <a:spcBef>
                <a:spcPts val="0"/>
              </a:spcBef>
            </a:pPr>
            <a:r>
              <a:rPr lang="en-US" sz="2400" dirty="0" smtClean="0">
                <a:solidFill>
                  <a:schemeClr val="bg1"/>
                </a:solidFill>
              </a:rPr>
              <a:t>The following passage has </a:t>
            </a:r>
            <a:r>
              <a:rPr lang="en-US" sz="2400" u="sng" dirty="0" smtClean="0">
                <a:solidFill>
                  <a:schemeClr val="bg1"/>
                </a:solidFill>
              </a:rPr>
              <a:t>twenty</a:t>
            </a:r>
            <a:r>
              <a:rPr lang="en-US" sz="2400" dirty="0" smtClean="0">
                <a:solidFill>
                  <a:schemeClr val="bg1"/>
                </a:solidFill>
              </a:rPr>
              <a:t> errors. You’ll have twenty minutes to rewrite it correctly in your notebook:</a:t>
            </a:r>
            <a:endParaRPr lang="en-US" sz="2400" dirty="0">
              <a:solidFill>
                <a:schemeClr val="bg1"/>
              </a:solidFill>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Test how much you suck</a:t>
            </a:r>
            <a:r>
              <a:rPr kumimoji="0" lang="en-US" sz="4000" b="1" i="0" u="none" strike="noStrike" kern="1200" cap="none" spc="0" normalizeH="0" baseline="0" noProof="0" dirty="0" smtClean="0">
                <a:ln>
                  <a:noFill/>
                </a:ln>
                <a:solidFill>
                  <a:schemeClr val="bg1"/>
                </a:solidFill>
                <a:effectLst/>
                <a:uLnTx/>
                <a:uFillTx/>
                <a:latin typeface="UlusalOkul.Com Çizgili" pitchFamily="2" charset="0"/>
              </a:rPr>
              <a: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10TH GRD. WRITING SMART ROOM KIT 2014-2015\Writing Course.jpg"/>
          <p:cNvPicPr>
            <a:picLocks noChangeAspect="1" noChangeArrowheads="1"/>
          </p:cNvPicPr>
          <p:nvPr/>
        </p:nvPicPr>
        <p:blipFill>
          <a:blip r:embed="rId2" cstate="print"/>
          <a:srcRect t="33704" r="17500"/>
          <a:stretch>
            <a:fillRect/>
          </a:stretch>
        </p:blipFill>
        <p:spPr bwMode="auto">
          <a:xfrm>
            <a:off x="-1" y="0"/>
            <a:ext cx="9144001" cy="5143500"/>
          </a:xfrm>
          <a:prstGeom prst="rect">
            <a:avLst/>
          </a:prstGeom>
          <a:noFill/>
        </p:spPr>
      </p:pic>
      <p:sp>
        <p:nvSpPr>
          <p:cNvPr id="7" name="Rectangle 6"/>
          <p:cNvSpPr/>
          <p:nvPr/>
        </p:nvSpPr>
        <p:spPr>
          <a:xfrm>
            <a:off x="533400" y="666750"/>
            <a:ext cx="8229600" cy="3970318"/>
          </a:xfrm>
          <a:prstGeom prst="rect">
            <a:avLst/>
          </a:prstGeom>
        </p:spPr>
        <p:txBody>
          <a:bodyPr wrap="square">
            <a:spAutoFit/>
          </a:bodyPr>
          <a:lstStyle/>
          <a:p>
            <a:r>
              <a:rPr lang="en-US" b="1" dirty="0" smtClean="0"/>
              <a:t>Cell Phones Endanger Drivers</a:t>
            </a:r>
            <a:endParaRPr lang="en-US" dirty="0" smtClean="0"/>
          </a:p>
          <a:p>
            <a:r>
              <a:rPr lang="en-US" dirty="0" smtClean="0"/>
              <a:t/>
            </a:r>
            <a:br>
              <a:rPr lang="en-US" dirty="0" smtClean="0"/>
            </a:br>
            <a:r>
              <a:rPr lang="en-US" dirty="0" smtClean="0"/>
              <a:t>One of the recent developments in modern technology, cellular phones, can be a threat to safety. A study for Donald Redmond and Robert Lim of the university of Toronto showed that cellular phones poses a risk to drivers. In fact people who talk by the phone while driving are for times more likely to have an automobile accident than those whom do not use the phone while drive. I like to use my cell phone when I am driving because it is convenient. The researchers studied 699 drivers. Who were in an automobile accident while they were using they're cellular phones. The researchers concluded that the mane reason for the accidents was not that people used one hand for the telephone and one hand for driving. Instead the cause of accidents were usually that the drivers became distracted angry or upset by the phone call. As a result the drivers' lost concentration. Many people find that monthly plans are more economical than pre-paid plans.</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10TH GRD. WRITING SMART ROOM KIT 2014-2015\Writing Course.jpg"/>
          <p:cNvPicPr>
            <a:picLocks noChangeAspect="1" noChangeArrowheads="1"/>
          </p:cNvPicPr>
          <p:nvPr/>
        </p:nvPicPr>
        <p:blipFill>
          <a:blip r:embed="rId2" cstate="print"/>
          <a:srcRect t="33704" r="17500"/>
          <a:stretch>
            <a:fillRect/>
          </a:stretch>
        </p:blipFill>
        <p:spPr bwMode="auto">
          <a:xfrm>
            <a:off x="-1" y="0"/>
            <a:ext cx="9144001" cy="5143500"/>
          </a:xfrm>
          <a:prstGeom prst="rect">
            <a:avLst/>
          </a:prstGeom>
          <a:noFill/>
        </p:spPr>
      </p:pic>
      <p:sp>
        <p:nvSpPr>
          <p:cNvPr id="7" name="Rectangle 6"/>
          <p:cNvSpPr/>
          <p:nvPr/>
        </p:nvSpPr>
        <p:spPr>
          <a:xfrm>
            <a:off x="533400" y="-27146"/>
            <a:ext cx="8229600" cy="5170646"/>
          </a:xfrm>
          <a:prstGeom prst="rect">
            <a:avLst/>
          </a:prstGeom>
        </p:spPr>
        <p:txBody>
          <a:bodyPr wrap="square">
            <a:spAutoFit/>
          </a:bodyPr>
          <a:lstStyle/>
          <a:p>
            <a:r>
              <a:rPr lang="en-US" sz="1500" dirty="0" smtClean="0"/>
              <a:t>Cell Phones Endanger Drivers </a:t>
            </a:r>
            <a:br>
              <a:rPr lang="en-US" sz="1500" dirty="0" smtClean="0"/>
            </a:br>
            <a:r>
              <a:rPr lang="en-US" sz="1500" b="1" dirty="0" smtClean="0"/>
              <a:t>Dangerous Drivers on Cell Phones</a:t>
            </a:r>
            <a:r>
              <a:rPr lang="en-US" sz="1500" dirty="0" smtClean="0"/>
              <a:t> (suggested title)</a:t>
            </a:r>
            <a:br>
              <a:rPr lang="en-US" sz="1500" dirty="0" smtClean="0"/>
            </a:br>
            <a:r>
              <a:rPr lang="en-US" sz="1500" dirty="0" smtClean="0">
                <a:solidFill>
                  <a:schemeClr val="bg1"/>
                </a:solidFill>
              </a:rPr>
              <a:t>(No underline in titles; no full sentence as “endanger” is a verb) Errors 1, 2</a:t>
            </a:r>
            <a:r>
              <a:rPr lang="en-US" sz="1500" dirty="0" smtClean="0"/>
              <a:t/>
            </a:r>
            <a:br>
              <a:rPr lang="en-US" sz="1500" dirty="0" smtClean="0"/>
            </a:br>
            <a:endParaRPr lang="en-US" sz="1500" dirty="0" smtClean="0"/>
          </a:p>
          <a:p>
            <a:endParaRPr lang="en-US" sz="1500" dirty="0" smtClean="0"/>
          </a:p>
          <a:p>
            <a:r>
              <a:rPr lang="en-US" sz="1500" dirty="0" smtClean="0">
                <a:solidFill>
                  <a:schemeClr val="bg1"/>
                </a:solidFill>
              </a:rPr>
              <a:t>(indent missing 3) </a:t>
            </a:r>
            <a:r>
              <a:rPr lang="en-US" sz="1500" dirty="0" smtClean="0"/>
              <a:t> One of the recent developments in </a:t>
            </a:r>
            <a:r>
              <a:rPr lang="en-US" sz="1500" dirty="0" smtClean="0">
                <a:solidFill>
                  <a:schemeClr val="bg1"/>
                </a:solidFill>
              </a:rPr>
              <a:t>(of-preposition 4) </a:t>
            </a:r>
            <a:r>
              <a:rPr lang="en-US" sz="1500" dirty="0" smtClean="0"/>
              <a:t>modern technology, cellular phones, can be a threat to safety. A study for Donald Redmond and Robert Lim of the </a:t>
            </a:r>
            <a:r>
              <a:rPr lang="en-US" sz="1500" dirty="0" smtClean="0">
                <a:solidFill>
                  <a:schemeClr val="bg1"/>
                </a:solidFill>
              </a:rPr>
              <a:t>(capital “U” 5) </a:t>
            </a:r>
            <a:r>
              <a:rPr lang="en-US" sz="1500" dirty="0" smtClean="0"/>
              <a:t>University of Toronto showed (study is in the past; completed could be present tense) that cellular phones pose </a:t>
            </a:r>
            <a:r>
              <a:rPr lang="en-US" sz="1500" dirty="0" smtClean="0">
                <a:solidFill>
                  <a:schemeClr val="bg1"/>
                </a:solidFill>
              </a:rPr>
              <a:t>(subject-verb “phones pose” 6) </a:t>
            </a:r>
            <a:r>
              <a:rPr lang="en-US" sz="1500" dirty="0" smtClean="0"/>
              <a:t>a risk to drivers. In fact, </a:t>
            </a:r>
            <a:r>
              <a:rPr lang="en-US" sz="1500" dirty="0" smtClean="0">
                <a:solidFill>
                  <a:schemeClr val="bg1"/>
                </a:solidFill>
              </a:rPr>
              <a:t>(comma missing after “In fact” or “in addition” and so on 7) </a:t>
            </a:r>
            <a:r>
              <a:rPr lang="en-US" sz="1500" dirty="0" smtClean="0"/>
              <a:t>people who talk on </a:t>
            </a:r>
            <a:r>
              <a:rPr lang="en-US" sz="1500" dirty="0" smtClean="0">
                <a:solidFill>
                  <a:schemeClr val="bg1"/>
                </a:solidFill>
              </a:rPr>
              <a:t>(“by” to “on” 8) </a:t>
            </a:r>
            <a:r>
              <a:rPr lang="en-US" sz="1500" dirty="0" smtClean="0"/>
              <a:t>the phone while driving are four </a:t>
            </a:r>
            <a:r>
              <a:rPr lang="en-US" sz="1500" dirty="0" smtClean="0">
                <a:solidFill>
                  <a:schemeClr val="bg1"/>
                </a:solidFill>
              </a:rPr>
              <a:t>(spelling mistake on “four” 9) </a:t>
            </a:r>
            <a:r>
              <a:rPr lang="en-US" sz="1500" dirty="0" smtClean="0"/>
              <a:t>times more likely to have an automobile accident than those who </a:t>
            </a:r>
            <a:r>
              <a:rPr lang="en-US" sz="1500" dirty="0" smtClean="0">
                <a:solidFill>
                  <a:schemeClr val="bg1"/>
                </a:solidFill>
              </a:rPr>
              <a:t>(“Who” not “whom” 10)</a:t>
            </a:r>
            <a:r>
              <a:rPr lang="en-US" sz="1500" dirty="0" smtClean="0"/>
              <a:t> do not use the phone while driving </a:t>
            </a:r>
            <a:r>
              <a:rPr lang="en-US" sz="1500" dirty="0" smtClean="0">
                <a:solidFill>
                  <a:schemeClr val="bg1"/>
                </a:solidFill>
              </a:rPr>
              <a:t>(“drive” changed to “driving” 11)</a:t>
            </a:r>
            <a:r>
              <a:rPr lang="en-US" sz="1500" dirty="0" smtClean="0">
                <a:solidFill>
                  <a:schemeClr val="tx1">
                    <a:lumMod val="95000"/>
                    <a:lumOff val="5000"/>
                  </a:schemeClr>
                </a:solidFill>
              </a:rPr>
              <a:t>.</a:t>
            </a:r>
            <a:r>
              <a:rPr lang="en-US" sz="1500" dirty="0" smtClean="0"/>
              <a:t> </a:t>
            </a:r>
            <a:r>
              <a:rPr lang="en-US" sz="1500" i="1" dirty="0" smtClean="0"/>
              <a:t>I like to use my cell phone when I am driving because it is convenient.</a:t>
            </a:r>
            <a:r>
              <a:rPr lang="en-US" sz="1500" dirty="0" smtClean="0"/>
              <a:t> </a:t>
            </a:r>
            <a:r>
              <a:rPr lang="en-US" sz="1500" dirty="0" smtClean="0">
                <a:solidFill>
                  <a:schemeClr val="bg1"/>
                </a:solidFill>
              </a:rPr>
              <a:t>(Off topic sentence; should be omitted 12) </a:t>
            </a:r>
            <a:r>
              <a:rPr lang="en-US" sz="1500" dirty="0" smtClean="0"/>
              <a:t>The researchers studied 699 drivers who were in an automobile accident while they were using their </a:t>
            </a:r>
            <a:r>
              <a:rPr lang="en-US" sz="1500" dirty="0" smtClean="0">
                <a:solidFill>
                  <a:schemeClr val="bg1"/>
                </a:solidFill>
              </a:rPr>
              <a:t>(“they’re” changed to possessive “their” 13) </a:t>
            </a:r>
            <a:r>
              <a:rPr lang="en-US" sz="1500" dirty="0" smtClean="0"/>
              <a:t>cellular phones. </a:t>
            </a:r>
            <a:r>
              <a:rPr lang="en-US" sz="1500" dirty="0" smtClean="0">
                <a:solidFill>
                  <a:schemeClr val="bg1"/>
                </a:solidFill>
              </a:rPr>
              <a:t>(sentence fragment should be joined to previous sentence. 14)</a:t>
            </a:r>
            <a:r>
              <a:rPr lang="en-US" sz="1500" dirty="0" smtClean="0"/>
              <a:t> The researchers concluded that the main </a:t>
            </a:r>
            <a:r>
              <a:rPr lang="en-US" sz="1500" dirty="0" smtClean="0">
                <a:solidFill>
                  <a:schemeClr val="bg1"/>
                </a:solidFill>
              </a:rPr>
              <a:t>(“mane” should be spelled “main” 15) </a:t>
            </a:r>
            <a:r>
              <a:rPr lang="en-US" sz="1500" dirty="0" smtClean="0"/>
              <a:t>reason for the accidents was not that people used one hand for the telephone and one hand for driving. Instead, </a:t>
            </a:r>
            <a:r>
              <a:rPr lang="en-US" sz="1500" dirty="0" smtClean="0">
                <a:solidFill>
                  <a:schemeClr val="bg1"/>
                </a:solidFill>
              </a:rPr>
              <a:t>(introductory word “Instead” takes a comma 16) </a:t>
            </a:r>
            <a:r>
              <a:rPr lang="en-US" sz="1500" dirty="0" smtClean="0"/>
              <a:t>the cause of accidents were usually that the drivers became distracted, </a:t>
            </a:r>
            <a:r>
              <a:rPr lang="en-US" sz="1500" dirty="0" smtClean="0">
                <a:solidFill>
                  <a:schemeClr val="bg1"/>
                </a:solidFill>
              </a:rPr>
              <a:t>(comma for a list after “distracted” 17) </a:t>
            </a:r>
            <a:r>
              <a:rPr lang="en-US" sz="1500" dirty="0" smtClean="0"/>
              <a:t>angry or upset by the phone call. As a result, </a:t>
            </a:r>
            <a:r>
              <a:rPr lang="en-US" sz="1500" dirty="0" smtClean="0">
                <a:solidFill>
                  <a:schemeClr val="bg1"/>
                </a:solidFill>
              </a:rPr>
              <a:t>(comma again after “as a result” 18) </a:t>
            </a:r>
            <a:r>
              <a:rPr lang="en-US" sz="1500" dirty="0" smtClean="0"/>
              <a:t>the drivers </a:t>
            </a:r>
            <a:r>
              <a:rPr lang="en-US" sz="1500" dirty="0" smtClean="0">
                <a:solidFill>
                  <a:schemeClr val="bg1"/>
                </a:solidFill>
              </a:rPr>
              <a:t>(no apostrophe as no possessive 19) </a:t>
            </a:r>
            <a:r>
              <a:rPr lang="en-US" sz="1500" dirty="0" smtClean="0"/>
              <a:t>lost concentration. </a:t>
            </a:r>
            <a:r>
              <a:rPr lang="en-US" sz="1500" i="1" dirty="0" smtClean="0"/>
              <a:t>Many people find that monthly plans are more economical than pre-paid plans.</a:t>
            </a:r>
            <a:r>
              <a:rPr lang="en-US" sz="1500" dirty="0" smtClean="0">
                <a:solidFill>
                  <a:schemeClr val="bg1"/>
                </a:solidFill>
              </a:rPr>
              <a:t> (not a concluding sentence 20)</a:t>
            </a:r>
            <a:endParaRPr lang="en-US" sz="1500" dirty="0">
              <a:solidFill>
                <a:schemeClr val="bg1"/>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348</Words>
  <Application>Microsoft Office PowerPoint</Application>
  <PresentationFormat>On-screen Show (16:9)</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Jim</cp:lastModifiedBy>
  <cp:revision>65</cp:revision>
  <dcterms:created xsi:type="dcterms:W3CDTF">2014-07-21T19:21:28Z</dcterms:created>
  <dcterms:modified xsi:type="dcterms:W3CDTF">2015-08-13T23:56:44Z</dcterms:modified>
</cp:coreProperties>
</file>