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1" r:id="rId4"/>
    <p:sldId id="264" r:id="rId5"/>
    <p:sldId id="266" r:id="rId6"/>
    <p:sldId id="280" r:id="rId7"/>
    <p:sldId id="261" r:id="rId8"/>
    <p:sldId id="277" r:id="rId9"/>
    <p:sldId id="270" r:id="rId10"/>
    <p:sldId id="279" r:id="rId11"/>
    <p:sldId id="275" r:id="rId12"/>
    <p:sldId id="274" r:id="rId13"/>
    <p:sldId id="263"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564" y="-5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9/3/2018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VrKpKBdlra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UDimV_hEHl0"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elated image"/>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2" name="Title 1"/>
          <p:cNvSpPr>
            <a:spLocks noGrp="1"/>
          </p:cNvSpPr>
          <p:nvPr>
            <p:ph type="ctrTitle"/>
          </p:nvPr>
        </p:nvSpPr>
        <p:spPr>
          <a:xfrm>
            <a:off x="0" y="16573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3" name="Subtitle 2"/>
          <p:cNvSpPr>
            <a:spLocks noGrp="1"/>
          </p:cNvSpPr>
          <p:nvPr>
            <p:ph type="subTitle" idx="1"/>
          </p:nvPr>
        </p:nvSpPr>
        <p:spPr>
          <a:xfrm>
            <a:off x="1676400" y="2800350"/>
            <a:ext cx="5257800" cy="742950"/>
          </a:xfrm>
        </p:spPr>
        <p:txBody>
          <a:bodyPr>
            <a:noAutofit/>
          </a:bodyPr>
          <a:lstStyle/>
          <a:p>
            <a:pPr algn="l"/>
            <a:r>
              <a:rPr lang="en-US" b="1" dirty="0" smtClean="0">
                <a:ln w="18415" cmpd="sng">
                  <a:noFill/>
                  <a:prstDash val="solid"/>
                </a:ln>
                <a:solidFill>
                  <a:schemeClr val="bg1"/>
                </a:solidFill>
                <a:effectLst>
                  <a:glow rad="101600">
                    <a:schemeClr val="accent6">
                      <a:satMod val="175000"/>
                      <a:alpha val="40000"/>
                    </a:schemeClr>
                  </a:glow>
                </a:effectLst>
                <a:latin typeface="BIRTH OF A HERO" pitchFamily="2" charset="0"/>
              </a:rPr>
              <a:t>Geography of the Fertile Crescent</a:t>
            </a:r>
            <a:endParaRPr lang="en-US" b="1" dirty="0">
              <a:ln w="18415" cmpd="sng">
                <a:noFill/>
                <a:prstDash val="solid"/>
              </a:ln>
              <a:solidFill>
                <a:schemeClr val="bg1"/>
              </a:solidFill>
              <a:effectLst>
                <a:glow rad="101600">
                  <a:schemeClr val="accent6">
                    <a:satMod val="175000"/>
                    <a:alpha val="40000"/>
                  </a:schemeClr>
                </a:glow>
              </a:effectLst>
              <a:latin typeface="BIRTH OF A HERO" pitchFamily="2" charset="0"/>
            </a:endParaRPr>
          </a:p>
        </p:txBody>
      </p:sp>
      <p:sp>
        <p:nvSpPr>
          <p:cNvPr id="6" name="Subtitle 2"/>
          <p:cNvSpPr txBox="1">
            <a:spLocks/>
          </p:cNvSpPr>
          <p:nvPr/>
        </p:nvSpPr>
        <p:spPr>
          <a:xfrm>
            <a:off x="5867400" y="38671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solidFill>
                    <a:srgbClr val="FFFFFF"/>
                  </a:solidFill>
                  <a:prstDash val="solid"/>
                </a:ln>
                <a:solidFill>
                  <a:srgbClr val="FFFFFF"/>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solidFill>
                  <a:srgbClr val="FFFFFF"/>
                </a:solid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anim calcmode="lin" valueType="num">
                                      <p:cBhvr>
                                        <p:cTn id="17" dur="2000" fill="hold"/>
                                        <p:tgtEl>
                                          <p:spTgt spid="6"/>
                                        </p:tgtEl>
                                        <p:attrNameLst>
                                          <p:attrName>ppt_x</p:attrName>
                                        </p:attrNameLst>
                                      </p:cBhvr>
                                      <p:tavLst>
                                        <p:tav tm="0">
                                          <p:val>
                                            <p:strVal val="#ppt_x"/>
                                          </p:val>
                                        </p:tav>
                                        <p:tav tm="100000">
                                          <p:val>
                                            <p:strVal val="#ppt_x"/>
                                          </p:val>
                                        </p:tav>
                                      </p:tavLst>
                                    </p:anim>
                                    <p:anim calcmode="lin" valueType="num">
                                      <p:cBhvr>
                                        <p:cTn id="18"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800" y="1581150"/>
            <a:ext cx="4572000" cy="2862322"/>
          </a:xfrm>
          <a:prstGeom prst="rect">
            <a:avLst/>
          </a:prstGeom>
        </p:spPr>
        <p:txBody>
          <a:bodyPr wrap="square">
            <a:spAutoFit/>
          </a:bodyPr>
          <a:lstStyle/>
          <a:p>
            <a:pPr algn="r"/>
            <a:r>
              <a:rPr lang="en-US" sz="2000" dirty="0" smtClean="0"/>
              <a:t>Because farming techniques improved and became more and more sucessesful, there were </a:t>
            </a:r>
            <a:r>
              <a:rPr lang="en-US" sz="2000" b="1" dirty="0" smtClean="0">
                <a:effectLst>
                  <a:glow rad="101600">
                    <a:schemeClr val="accent6">
                      <a:satMod val="175000"/>
                      <a:alpha val="40000"/>
                    </a:schemeClr>
                  </a:glow>
                </a:effectLst>
              </a:rPr>
              <a:t>food surpluses</a:t>
            </a:r>
            <a:r>
              <a:rPr lang="en-US" sz="2000" dirty="0" smtClean="0"/>
              <a:t>, </a:t>
            </a:r>
            <a:r>
              <a:rPr lang="en-US" sz="2000" dirty="0" smtClean="0">
                <a:effectLst>
                  <a:glow rad="101600">
                    <a:schemeClr val="accent6">
                      <a:satMod val="175000"/>
                      <a:alpha val="40000"/>
                    </a:schemeClr>
                  </a:glow>
                </a:effectLst>
              </a:rPr>
              <a:t>or more food than was really needed</a:t>
            </a:r>
            <a:r>
              <a:rPr lang="en-US" sz="2000" dirty="0" smtClean="0"/>
              <a:t>.</a:t>
            </a:r>
          </a:p>
          <a:p>
            <a:pPr algn="r"/>
            <a:r>
              <a:rPr lang="en-US" sz="2000" dirty="0" smtClean="0"/>
              <a:t>Because less people were needed to farm, they occupied themselves with other jobs, such as: crafters, religious leaders, or government officials. This was the birth of what we call </a:t>
            </a:r>
            <a:r>
              <a:rPr lang="en-US" sz="2000" b="1" dirty="0" smtClean="0">
                <a:effectLst>
                  <a:glow rad="101600">
                    <a:schemeClr val="accent6">
                      <a:satMod val="175000"/>
                      <a:alpha val="40000"/>
                    </a:schemeClr>
                  </a:glow>
                </a:effectLst>
              </a:rPr>
              <a:t>division of labor</a:t>
            </a:r>
            <a:r>
              <a:rPr lang="en-US" sz="2000" dirty="0" smtClean="0"/>
              <a:t>.</a:t>
            </a:r>
            <a:endParaRPr lang="en-US" sz="2000" dirty="0"/>
          </a:p>
        </p:txBody>
      </p:sp>
      <p:sp>
        <p:nvSpPr>
          <p:cNvPr id="6"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Food Surpluses</a:t>
            </a:r>
            <a:endParaRPr lang="en-US" sz="4000" b="1" dirty="0" smtClean="0">
              <a:effectLst>
                <a:glow rad="101600">
                  <a:schemeClr val="accent6">
                    <a:satMod val="175000"/>
                    <a:alpha val="40000"/>
                  </a:schemeClr>
                </a:glow>
              </a:effectLst>
              <a:latin typeface="BIRTH OF A HERO" panose="02000000000000000000" pitchFamily="2" charset="0"/>
            </a:endParaRPr>
          </a:p>
        </p:txBody>
      </p:sp>
      <p:pic>
        <p:nvPicPr>
          <p:cNvPr id="5122" name="Picture 2" descr="Related image"/>
          <p:cNvPicPr>
            <a:picLocks noChangeAspect="1" noChangeArrowheads="1"/>
          </p:cNvPicPr>
          <p:nvPr/>
        </p:nvPicPr>
        <p:blipFill>
          <a:blip r:embed="rId2" cstate="print"/>
          <a:srcRect/>
          <a:stretch>
            <a:fillRect/>
          </a:stretch>
        </p:blipFill>
        <p:spPr bwMode="auto">
          <a:xfrm>
            <a:off x="533400" y="1657350"/>
            <a:ext cx="3335922" cy="2667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33550"/>
            <a:ext cx="3886200" cy="1938992"/>
          </a:xfrm>
          <a:prstGeom prst="rect">
            <a:avLst/>
          </a:prstGeom>
        </p:spPr>
        <p:txBody>
          <a:bodyPr wrap="square">
            <a:spAutoFit/>
          </a:bodyPr>
          <a:lstStyle/>
          <a:p>
            <a:r>
              <a:rPr lang="en-US" sz="2000" dirty="0" smtClean="0"/>
              <a:t>Over time, the Mesopotamian settlements grew in size and complexity.  By 4,000 BC it became the powerful center of political, economic, religious and cultural civilization we have come to know.</a:t>
            </a:r>
            <a:endParaRPr lang="en-US" sz="2000" dirty="0"/>
          </a:p>
        </p:txBody>
      </p:sp>
      <p:pic>
        <p:nvPicPr>
          <p:cNvPr id="2050" name="Picture 2" descr="Related image"/>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6095" t="8876" r="5524" b="9474"/>
          <a:stretch/>
        </p:blipFill>
        <p:spPr bwMode="auto">
          <a:xfrm>
            <a:off x="4724400" y="1352550"/>
            <a:ext cx="3988420" cy="2667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643365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2400657"/>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t>Mesopotamia’s fertile lands supported productive farming.</a:t>
            </a:r>
            <a:endParaRPr lang="en-US" sz="2000" kern="0" dirty="0" smtClean="0"/>
          </a:p>
          <a:p>
            <a:pPr marL="457200" lvl="0" indent="-457200">
              <a:lnSpc>
                <a:spcPct val="150000"/>
              </a:lnSpc>
              <a:buFont typeface="+mj-lt"/>
              <a:buAutoNum type="arabicPeriod"/>
              <a:defRPr/>
            </a:pPr>
            <a:r>
              <a:rPr lang="en-US" sz="2000" kern="0" dirty="0" smtClean="0"/>
              <a:t>Farming is instrumental in the development of any city.</a:t>
            </a:r>
            <a:endParaRPr lang="en-US" sz="2000" kern="0" dirty="0" smtClean="0"/>
          </a:p>
          <a:p>
            <a:pPr marL="457200" lvl="0" indent="-457200">
              <a:lnSpc>
                <a:spcPct val="150000"/>
              </a:lnSpc>
              <a:buFont typeface="+mj-lt"/>
              <a:buAutoNum type="arabicPeriod"/>
              <a:defRPr/>
            </a:pPr>
            <a:r>
              <a:rPr lang="en-US" sz="2000" dirty="0" smtClean="0"/>
              <a:t>Farming became so sophisticated, that less people were needed to engage it. This opened the door other specialized occupations to develop.</a:t>
            </a:r>
            <a:endParaRPr kumimoji="0" lang="en-US" sz="2000" i="0" u="none" strike="noStrike" kern="0" cap="none" spc="0" normalizeH="0" baseline="0" noProof="0" dirty="0">
              <a:ln>
                <a:noFill/>
              </a:ln>
              <a:effectLst/>
              <a:uLnTx/>
              <a:uFillTx/>
            </a:endParaRPr>
          </a:p>
        </p:txBody>
      </p:sp>
    </p:spTree>
    <p:extLst>
      <p:ext uri="{BB962C8B-B14F-4D97-AF65-F5344CB8AC3E}">
        <p14:creationId xmlns="" xmlns:p14="http://schemas.microsoft.com/office/powerpoint/2010/main" val="22918908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105128" y="1329411"/>
            <a:ext cx="6963566" cy="3046988"/>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SUMER</a:t>
            </a:r>
          </a:p>
          <a:p>
            <a:pPr algn="ctr"/>
            <a:r>
              <a:rPr lang="en-US" sz="9600" spc="300" dirty="0" smtClean="0">
                <a:solidFill>
                  <a:srgbClr val="FF0000"/>
                </a:solidFill>
                <a:latin typeface="Baron Kuffner" pitchFamily="34" charset="0"/>
              </a:rPr>
              <a:t>RISES</a:t>
            </a:r>
            <a:endParaRPr lang="en-US" sz="9600" spc="300" dirty="0">
              <a:solidFill>
                <a:srgbClr val="FF0000"/>
              </a:solidFill>
              <a:latin typeface="Baron Kuffner" pitchFamily="34" charset="0"/>
            </a:endParaRPr>
          </a:p>
        </p:txBody>
      </p:sp>
    </p:spTree>
    <p:extLst>
      <p:ext uri="{BB962C8B-B14F-4D97-AF65-F5344CB8AC3E}">
        <p14:creationId xmlns="" xmlns:p14="http://schemas.microsoft.com/office/powerpoint/2010/main" val="2317260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par>
                          <p:cTn id="20" fill="hold">
                            <p:stCondLst>
                              <p:cond delay="8000"/>
                            </p:stCondLst>
                            <p:childTnLst>
                              <p:par>
                                <p:cTn id="21" presetID="53" presetClass="entr" presetSubtype="0"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5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5" dur="5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effectLst>
                  <a:glow rad="101600">
                    <a:schemeClr val="accent6">
                      <a:satMod val="175000"/>
                      <a:alpha val="40000"/>
                    </a:schemeClr>
                  </a:glow>
                </a:effectLst>
                <a:latin typeface="BIRTH OF A HERO" panose="02000000000000000000" pitchFamily="2" charset="0"/>
              </a:rPr>
              <a:t>Think...</a:t>
            </a:r>
          </a:p>
        </p:txBody>
      </p:sp>
      <p:sp>
        <p:nvSpPr>
          <p:cNvPr id="5" name="Content Placeholder 2"/>
          <p:cNvSpPr txBox="1">
            <a:spLocks/>
          </p:cNvSpPr>
          <p:nvPr/>
        </p:nvSpPr>
        <p:spPr>
          <a:xfrm>
            <a:off x="448965" y="1733550"/>
            <a:ext cx="8229600" cy="26670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700" dirty="0" smtClean="0">
                <a:effectLst>
                  <a:glow rad="139700">
                    <a:schemeClr val="accent6">
                      <a:satMod val="175000"/>
                      <a:alpha val="40000"/>
                    </a:schemeClr>
                  </a:glow>
                </a:effectLst>
              </a:rPr>
              <a:t>The year is </a:t>
            </a:r>
            <a:r>
              <a:rPr lang="en-US" sz="2700" dirty="0">
                <a:effectLst>
                  <a:glow rad="139700">
                    <a:schemeClr val="accent6">
                      <a:satMod val="175000"/>
                      <a:alpha val="40000"/>
                    </a:schemeClr>
                  </a:glow>
                </a:effectLst>
              </a:rPr>
              <a:t>4</a:t>
            </a:r>
            <a:r>
              <a:rPr lang="en-US" sz="2700" dirty="0" smtClean="0">
                <a:effectLst>
                  <a:glow rad="139700">
                    <a:schemeClr val="accent6">
                      <a:satMod val="175000"/>
                      <a:alpha val="40000"/>
                    </a:schemeClr>
                  </a:glow>
                </a:effectLst>
              </a:rPr>
              <a:t>,000 B.C.</a:t>
            </a:r>
          </a:p>
          <a:p>
            <a:pPr marL="0" indent="0" algn="ctr">
              <a:buNone/>
            </a:pPr>
            <a:endParaRPr lang="en-US" sz="2000" dirty="0" smtClean="0"/>
          </a:p>
          <a:p>
            <a:pPr marL="0" indent="0" algn="ctr">
              <a:buNone/>
            </a:pPr>
            <a:r>
              <a:rPr lang="en-US" sz="2000" dirty="0" smtClean="0"/>
              <a:t>You are a farmer in Southwest Asia. You live near a slow-moving river, with many shallow lakes and marshes. The abundance of water make the land rich and fertile, so you can grow wheat and dates. During the hot summers, you are often short on water and fear your crops will die. How can you control the water of the river?</a:t>
            </a:r>
          </a:p>
          <a:p>
            <a:pPr marL="0" indent="0" algn="ctr">
              <a:buNone/>
            </a:pPr>
            <a:r>
              <a:rPr lang="en-US" sz="2000" dirty="0" smtClean="0"/>
              <a:t>Take a minute to write it down.</a:t>
            </a:r>
          </a:p>
          <a:p>
            <a:pPr>
              <a:buFont typeface="Arial" pitchFamily="34" charset="0"/>
              <a:buNone/>
            </a:pPr>
            <a:endParaRPr lang="en-US" sz="2000" dirty="0" smtClean="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95350"/>
            <a:ext cx="7315200" cy="1323439"/>
          </a:xfrm>
          <a:prstGeom prst="rect">
            <a:avLst/>
          </a:prstGeom>
        </p:spPr>
        <p:txBody>
          <a:bodyPr wrap="square">
            <a:spAutoFit/>
          </a:bodyPr>
          <a:lstStyle/>
          <a:p>
            <a:pPr marL="342900" indent="-342900" algn="ctr"/>
            <a:endParaRPr lang="en-US" sz="2000" dirty="0"/>
          </a:p>
          <a:p>
            <a:pPr algn="ctr"/>
            <a:r>
              <a:rPr lang="en-US" sz="2000" kern="0" dirty="0" smtClean="0"/>
              <a:t>The valleys of the </a:t>
            </a:r>
            <a:r>
              <a:rPr lang="en-US" sz="2000" b="1" kern="0" dirty="0" smtClean="0"/>
              <a:t>Tigris</a:t>
            </a:r>
            <a:r>
              <a:rPr lang="en-US" sz="2000" kern="0" dirty="0" smtClean="0"/>
              <a:t> and </a:t>
            </a:r>
            <a:r>
              <a:rPr lang="en-US" sz="2000" b="1" kern="0" dirty="0" smtClean="0"/>
              <a:t>Euphrates</a:t>
            </a:r>
            <a:r>
              <a:rPr lang="en-US" sz="2000" kern="0" dirty="0" smtClean="0"/>
              <a:t> rivers were the site of what we believe to be the world’s first great civilizations.</a:t>
            </a:r>
            <a:endParaRPr lang="en-US" sz="2000" i="1" kern="0" dirty="0" smtClean="0"/>
          </a:p>
          <a:p>
            <a:pPr algn="ctr"/>
            <a:endParaRPr lang="en-US" sz="2000" dirty="0"/>
          </a:p>
        </p:txBody>
      </p:sp>
      <p:pic>
        <p:nvPicPr>
          <p:cNvPr id="1026" name="Picture 2" descr="Image result for tigris and euphrates rive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37838" b="23455"/>
          <a:stretch/>
        </p:blipFill>
        <p:spPr bwMode="auto">
          <a:xfrm>
            <a:off x="-1" y="2419350"/>
            <a:ext cx="9144001" cy="27241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04193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lated image"/>
          <p:cNvPicPr>
            <a:picLocks noChangeAspect="1" noChangeArrowheads="1"/>
          </p:cNvPicPr>
          <p:nvPr/>
        </p:nvPicPr>
        <p:blipFill>
          <a:blip r:embed="rId2" cstate="print">
            <a:lum bright="-1000" contrast="10000"/>
          </a:blip>
          <a:srcRect t="13540" b="27040"/>
          <a:stretch>
            <a:fillRect/>
          </a:stretch>
        </p:blipFill>
        <p:spPr bwMode="auto">
          <a:xfrm>
            <a:off x="1" y="0"/>
            <a:ext cx="9144000" cy="2254637"/>
          </a:xfrm>
          <a:prstGeom prst="rect">
            <a:avLst/>
          </a:prstGeom>
          <a:noFill/>
        </p:spPr>
      </p:pic>
      <p:sp>
        <p:nvSpPr>
          <p:cNvPr id="4" name="Rectangle 3"/>
          <p:cNvSpPr/>
          <p:nvPr/>
        </p:nvSpPr>
        <p:spPr>
          <a:xfrm>
            <a:off x="914401" y="2419350"/>
            <a:ext cx="7315200" cy="1631216"/>
          </a:xfrm>
          <a:prstGeom prst="rect">
            <a:avLst/>
          </a:prstGeom>
        </p:spPr>
        <p:txBody>
          <a:bodyPr wrap="square">
            <a:spAutoFit/>
          </a:bodyPr>
          <a:lstStyle/>
          <a:p>
            <a:pPr marL="342900" indent="-342900" algn="ctr"/>
            <a:endParaRPr lang="en-US" sz="2000" dirty="0"/>
          </a:p>
          <a:p>
            <a:pPr algn="ctr"/>
            <a:r>
              <a:rPr lang="en-US" sz="2000" kern="0" dirty="0" smtClean="0"/>
              <a:t>To learn more about this topic read pages 56 thru 61 and complete the </a:t>
            </a:r>
            <a:r>
              <a:rPr lang="en-US" sz="2000" i="1" kern="0" dirty="0" smtClean="0">
                <a:effectLst>
                  <a:glow rad="139700">
                    <a:schemeClr val="accent6">
                      <a:satMod val="175000"/>
                      <a:alpha val="40000"/>
                    </a:schemeClr>
                  </a:glow>
                </a:effectLst>
              </a:rPr>
              <a:t>section 1 assessment</a:t>
            </a:r>
            <a:r>
              <a:rPr lang="en-US" sz="2000" kern="0" dirty="0" smtClean="0"/>
              <a:t>. Show me the completed work when complete.</a:t>
            </a:r>
            <a:endParaRPr lang="en-US" sz="2000" i="1" kern="0" dirty="0" smtClean="0"/>
          </a:p>
          <a:p>
            <a:pPr algn="ctr"/>
            <a:endParaRPr lang="en-US" sz="2000" dirty="0"/>
          </a:p>
        </p:txBody>
      </p:sp>
    </p:spTree>
    <p:extLst>
      <p:ext uri="{BB962C8B-B14F-4D97-AF65-F5344CB8AC3E}">
        <p14:creationId xmlns="" xmlns:p14="http://schemas.microsoft.com/office/powerpoint/2010/main" val="26558725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The Land Between Rivers</a:t>
            </a:r>
          </a:p>
        </p:txBody>
      </p:sp>
      <p:sp>
        <p:nvSpPr>
          <p:cNvPr id="4" name="Rectangle 3"/>
          <p:cNvSpPr/>
          <p:nvPr/>
        </p:nvSpPr>
        <p:spPr>
          <a:xfrm>
            <a:off x="464127" y="2251442"/>
            <a:ext cx="5257800" cy="1631216"/>
          </a:xfrm>
          <a:prstGeom prst="rect">
            <a:avLst/>
          </a:prstGeom>
        </p:spPr>
        <p:txBody>
          <a:bodyPr wrap="square">
            <a:spAutoFit/>
          </a:bodyPr>
          <a:lstStyle/>
          <a:p>
            <a:r>
              <a:rPr lang="en-US" sz="2000" dirty="0" smtClean="0"/>
              <a:t>Early people settled where particular crops grew. They grew well near rivers and where the ground was fertile. The first 4 mayor civilizations were established in </a:t>
            </a:r>
            <a:r>
              <a:rPr lang="en-US" sz="2000" b="1" dirty="0" smtClean="0"/>
              <a:t>river valleys</a:t>
            </a:r>
            <a:r>
              <a:rPr lang="en-US" sz="2000" dirty="0" smtClean="0"/>
              <a:t>. Let’s watch a video on the subject. </a:t>
            </a:r>
          </a:p>
        </p:txBody>
      </p:sp>
      <p:pic>
        <p:nvPicPr>
          <p:cNvPr id="3074" name="Picture 2" descr="Related image">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3600" y="1504950"/>
            <a:ext cx="2757107" cy="31242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3"/>
          <p:cNvSpPr txBox="1">
            <a:spLocks/>
          </p:cNvSpPr>
          <p:nvPr/>
        </p:nvSpPr>
        <p:spPr>
          <a:xfrm rot="20490518">
            <a:off x="5974514" y="41147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19909912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19150"/>
            <a:ext cx="8229600" cy="1015663"/>
          </a:xfrm>
          <a:prstGeom prst="rect">
            <a:avLst/>
          </a:prstGeom>
        </p:spPr>
        <p:txBody>
          <a:bodyPr wrap="square">
            <a:spAutoFit/>
          </a:bodyPr>
          <a:lstStyle/>
          <a:p>
            <a:pPr algn="ctr"/>
            <a:r>
              <a:rPr lang="en-US" sz="2000" dirty="0" smtClean="0"/>
              <a:t>One particular area, known today as </a:t>
            </a:r>
            <a:r>
              <a:rPr lang="en-US" sz="2000" b="1" dirty="0" smtClean="0"/>
              <a:t>the </a:t>
            </a:r>
            <a:r>
              <a:rPr lang="en-US" sz="2000" b="1" dirty="0" smtClean="0">
                <a:effectLst>
                  <a:glow rad="101600">
                    <a:schemeClr val="accent6">
                      <a:satMod val="175000"/>
                      <a:alpha val="40000"/>
                    </a:schemeClr>
                  </a:glow>
                </a:effectLst>
              </a:rPr>
              <a:t>Fertile Crescent </a:t>
            </a:r>
            <a:r>
              <a:rPr lang="en-US" sz="2000" dirty="0" smtClean="0"/>
              <a:t>was particularly well suited for farming.</a:t>
            </a:r>
            <a:r>
              <a:rPr lang="en-US" sz="2000" b="1" dirty="0" smtClean="0"/>
              <a:t> </a:t>
            </a:r>
            <a:r>
              <a:rPr lang="en-US" sz="2000" b="1" dirty="0" smtClean="0">
                <a:effectLst>
                  <a:glow rad="101600">
                    <a:schemeClr val="accent6">
                      <a:satMod val="175000"/>
                      <a:alpha val="40000"/>
                    </a:schemeClr>
                  </a:glow>
                </a:effectLst>
              </a:rPr>
              <a:t>Mesopotamia</a:t>
            </a:r>
            <a:r>
              <a:rPr lang="en-US" sz="2000" dirty="0" smtClean="0"/>
              <a:t>, or the “land between two rivers” was located in this area between the Tigris and Euphrates rivers.</a:t>
            </a:r>
          </a:p>
        </p:txBody>
      </p:sp>
      <p:pic>
        <p:nvPicPr>
          <p:cNvPr id="8194" name="Picture 2" descr="Related image"/>
          <p:cNvPicPr>
            <a:picLocks noChangeAspect="1" noChangeArrowheads="1"/>
          </p:cNvPicPr>
          <p:nvPr/>
        </p:nvPicPr>
        <p:blipFill>
          <a:blip r:embed="rId2" cstate="print">
            <a:lum bright="-2000" contrast="6000"/>
          </a:blip>
          <a:srcRect t="11359" b="10866"/>
          <a:stretch>
            <a:fillRect/>
          </a:stretch>
        </p:blipFill>
        <p:spPr bwMode="auto">
          <a:xfrm>
            <a:off x="-1" y="2223809"/>
            <a:ext cx="9144001" cy="2919691"/>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57800" y="1352550"/>
            <a:ext cx="3429000" cy="2246769"/>
          </a:xfrm>
          <a:prstGeom prst="rect">
            <a:avLst/>
          </a:prstGeom>
        </p:spPr>
        <p:txBody>
          <a:bodyPr wrap="square">
            <a:spAutoFit/>
          </a:bodyPr>
          <a:lstStyle/>
          <a:p>
            <a:pPr algn="r"/>
            <a:r>
              <a:rPr lang="en-US" sz="2000" dirty="0" smtClean="0"/>
              <a:t>Although, there were inhabitants in the region over 12,000 years ago, it wasn’t until 7,000 years ago that civilization took off with the development of farming. </a:t>
            </a:r>
            <a:r>
              <a:rPr lang="en-US" sz="2000" dirty="0" smtClean="0"/>
              <a:t>What made the land here so fertile? </a:t>
            </a:r>
            <a:endParaRPr lang="en-US" sz="2000" dirty="0"/>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The Rise of Civilization</a:t>
            </a:r>
          </a:p>
        </p:txBody>
      </p:sp>
      <p:pic>
        <p:nvPicPr>
          <p:cNvPr id="7170" name="Picture 2" descr="Related image"/>
          <p:cNvPicPr>
            <a:picLocks noChangeAspect="1" noChangeArrowheads="1"/>
          </p:cNvPicPr>
          <p:nvPr/>
        </p:nvPicPr>
        <p:blipFill>
          <a:blip r:embed="rId2" cstate="print">
            <a:lum contrast="6000"/>
          </a:blip>
          <a:srcRect/>
          <a:stretch>
            <a:fillRect/>
          </a:stretch>
        </p:blipFill>
        <p:spPr bwMode="auto">
          <a:xfrm>
            <a:off x="457200" y="1657350"/>
            <a:ext cx="4635000" cy="2667000"/>
          </a:xfrm>
          <a:prstGeom prst="rect">
            <a:avLst/>
          </a:prstGeom>
          <a:noFill/>
        </p:spPr>
      </p:pic>
      <p:sp>
        <p:nvSpPr>
          <p:cNvPr id="5" name="Rectangle 4"/>
          <p:cNvSpPr/>
          <p:nvPr/>
        </p:nvSpPr>
        <p:spPr>
          <a:xfrm>
            <a:off x="5410200" y="3638550"/>
            <a:ext cx="3276600" cy="1015663"/>
          </a:xfrm>
          <a:prstGeom prst="rect">
            <a:avLst/>
          </a:prstGeom>
        </p:spPr>
        <p:txBody>
          <a:bodyPr wrap="square">
            <a:spAutoFit/>
          </a:bodyPr>
          <a:lstStyle/>
          <a:p>
            <a:pPr algn="r"/>
            <a:r>
              <a:rPr lang="en-US" sz="2000" dirty="0" smtClean="0"/>
              <a:t>The abundant water and silt from the area made </a:t>
            </a:r>
            <a:r>
              <a:rPr lang="en-US" sz="2000" dirty="0" smtClean="0"/>
              <a:t>it very </a:t>
            </a:r>
            <a:r>
              <a:rPr lang="en-US" sz="2000" dirty="0" smtClean="0"/>
              <a:t>fertile.</a:t>
            </a:r>
            <a:endParaRPr lang="en-US" sz="2000" dirty="0"/>
          </a:p>
        </p:txBody>
      </p:sp>
    </p:spTree>
    <p:extLst>
      <p:ext uri="{BB962C8B-B14F-4D97-AF65-F5344CB8AC3E}">
        <p14:creationId xmlns="" xmlns:p14="http://schemas.microsoft.com/office/powerpoint/2010/main" val="2511788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76800" y="742950"/>
            <a:ext cx="3733800" cy="3785652"/>
          </a:xfrm>
          <a:prstGeom prst="rect">
            <a:avLst/>
          </a:prstGeom>
        </p:spPr>
        <p:txBody>
          <a:bodyPr wrap="square">
            <a:spAutoFit/>
          </a:bodyPr>
          <a:lstStyle/>
          <a:p>
            <a:pPr algn="r"/>
            <a:r>
              <a:rPr lang="en-US" sz="2000" dirty="0" smtClean="0"/>
              <a:t>Typical </a:t>
            </a:r>
            <a:r>
              <a:rPr lang="en-US" sz="2000" dirty="0" smtClean="0">
                <a:effectLst>
                  <a:glow rad="101600">
                    <a:schemeClr val="accent6">
                      <a:satMod val="175000"/>
                      <a:alpha val="40000"/>
                    </a:schemeClr>
                  </a:glow>
                </a:effectLst>
              </a:rPr>
              <a:t>crops</a:t>
            </a:r>
            <a:r>
              <a:rPr lang="en-US" sz="2000" dirty="0" smtClean="0"/>
              <a:t> included</a:t>
            </a:r>
            <a:r>
              <a:rPr lang="en-US" sz="2000" dirty="0" smtClean="0"/>
              <a:t>: </a:t>
            </a:r>
          </a:p>
          <a:p>
            <a:pPr algn="r">
              <a:buFont typeface="Wingdings" pitchFamily="2" charset="2"/>
              <a:buChar char="Ø"/>
            </a:pPr>
            <a:r>
              <a:rPr lang="en-US" sz="2000" dirty="0" smtClean="0"/>
              <a:t>Wheat</a:t>
            </a:r>
          </a:p>
          <a:p>
            <a:pPr algn="r">
              <a:buFont typeface="Wingdings" pitchFamily="2" charset="2"/>
              <a:buChar char="Ø"/>
            </a:pPr>
            <a:r>
              <a:rPr lang="en-US" sz="2000" dirty="0" smtClean="0"/>
              <a:t>Barley</a:t>
            </a:r>
          </a:p>
          <a:p>
            <a:pPr algn="r">
              <a:buFont typeface="Wingdings" pitchFamily="2" charset="2"/>
              <a:buChar char="Ø"/>
            </a:pPr>
            <a:r>
              <a:rPr lang="en-US" sz="2000" dirty="0" smtClean="0"/>
              <a:t>Figs</a:t>
            </a:r>
          </a:p>
          <a:p>
            <a:pPr algn="r">
              <a:buFont typeface="Wingdings" pitchFamily="2" charset="2"/>
              <a:buChar char="Ø"/>
            </a:pPr>
            <a:r>
              <a:rPr lang="en-US" sz="2000" dirty="0" smtClean="0"/>
              <a:t>Onions</a:t>
            </a:r>
          </a:p>
          <a:p>
            <a:pPr algn="r">
              <a:buFont typeface="Wingdings" pitchFamily="2" charset="2"/>
              <a:buChar char="Ø"/>
            </a:pPr>
            <a:r>
              <a:rPr lang="en-US" sz="2000" dirty="0" smtClean="0"/>
              <a:t>Apples</a:t>
            </a:r>
          </a:p>
          <a:p>
            <a:pPr algn="r">
              <a:buFont typeface="Wingdings" pitchFamily="2" charset="2"/>
              <a:buChar char="Ø"/>
            </a:pPr>
            <a:r>
              <a:rPr lang="en-US" sz="2000" dirty="0" smtClean="0"/>
              <a:t>Grapes, among many others.</a:t>
            </a:r>
          </a:p>
          <a:p>
            <a:pPr algn="r"/>
            <a:endParaRPr lang="en-US" sz="2000" dirty="0" smtClean="0"/>
          </a:p>
          <a:p>
            <a:pPr algn="r"/>
            <a:r>
              <a:rPr lang="en-US" sz="2000" dirty="0" smtClean="0">
                <a:effectLst>
                  <a:glow rad="101600">
                    <a:schemeClr val="accent6">
                      <a:satMod val="175000"/>
                      <a:alpha val="40000"/>
                    </a:schemeClr>
                  </a:glow>
                </a:effectLst>
              </a:rPr>
              <a:t>Fish </a:t>
            </a:r>
            <a:r>
              <a:rPr lang="en-US" sz="2000" dirty="0" smtClean="0"/>
              <a:t>and </a:t>
            </a:r>
            <a:r>
              <a:rPr lang="en-US" sz="2000" dirty="0" smtClean="0">
                <a:effectLst>
                  <a:glow rad="101600">
                    <a:schemeClr val="accent6">
                      <a:satMod val="175000"/>
                      <a:alpha val="40000"/>
                    </a:schemeClr>
                  </a:glow>
                </a:effectLst>
              </a:rPr>
              <a:t>livestock</a:t>
            </a:r>
            <a:r>
              <a:rPr lang="en-US" sz="2000" dirty="0" smtClean="0"/>
              <a:t>, such as:</a:t>
            </a:r>
          </a:p>
          <a:p>
            <a:pPr algn="r">
              <a:buFont typeface="Wingdings" pitchFamily="2" charset="2"/>
              <a:buChar char="Ø"/>
            </a:pPr>
            <a:r>
              <a:rPr lang="en-US" sz="2000" dirty="0" smtClean="0"/>
              <a:t>Sheep</a:t>
            </a:r>
          </a:p>
          <a:p>
            <a:pPr algn="r">
              <a:buFont typeface="Wingdings" pitchFamily="2" charset="2"/>
              <a:buChar char="Ø"/>
            </a:pPr>
            <a:r>
              <a:rPr lang="en-US" sz="2000" dirty="0" smtClean="0"/>
              <a:t>Goat</a:t>
            </a:r>
          </a:p>
          <a:p>
            <a:pPr algn="r">
              <a:buFont typeface="Wingdings" pitchFamily="2" charset="2"/>
              <a:buChar char="Ø"/>
            </a:pPr>
            <a:r>
              <a:rPr lang="en-US" sz="2000" dirty="0" smtClean="0"/>
              <a:t>Cattle, were also abundant.</a:t>
            </a:r>
            <a:endParaRPr lang="en-US" sz="2000" dirty="0"/>
          </a:p>
        </p:txBody>
      </p:sp>
      <p:pic>
        <p:nvPicPr>
          <p:cNvPr id="2" name="Picture 2" descr="Related image"/>
          <p:cNvPicPr>
            <a:picLocks noChangeAspect="1" noChangeArrowheads="1"/>
          </p:cNvPicPr>
          <p:nvPr/>
        </p:nvPicPr>
        <p:blipFill>
          <a:blip r:embed="rId2" cstate="print"/>
          <a:srcRect l="14857" r="5143"/>
          <a:stretch>
            <a:fillRect/>
          </a:stretch>
        </p:blipFill>
        <p:spPr bwMode="auto">
          <a:xfrm>
            <a:off x="609600" y="438150"/>
            <a:ext cx="3276600" cy="2305323"/>
          </a:xfrm>
          <a:prstGeom prst="rect">
            <a:avLst/>
          </a:prstGeom>
          <a:noFill/>
        </p:spPr>
      </p:pic>
      <p:pic>
        <p:nvPicPr>
          <p:cNvPr id="6148" name="Picture 4" descr="Related image"/>
          <p:cNvPicPr>
            <a:picLocks noChangeAspect="1" noChangeArrowheads="1"/>
          </p:cNvPicPr>
          <p:nvPr/>
        </p:nvPicPr>
        <p:blipFill>
          <a:blip r:embed="rId3" cstate="print"/>
          <a:srcRect l="11111" r="11111"/>
          <a:stretch>
            <a:fillRect/>
          </a:stretch>
        </p:blipFill>
        <p:spPr bwMode="auto">
          <a:xfrm>
            <a:off x="1676400" y="2343150"/>
            <a:ext cx="3227113" cy="2389464"/>
          </a:xfrm>
          <a:prstGeom prst="rect">
            <a:avLst/>
          </a:prstGeom>
          <a:noFill/>
        </p:spPr>
      </p:pic>
    </p:spTree>
    <p:extLst>
      <p:ext uri="{BB962C8B-B14F-4D97-AF65-F5344CB8AC3E}">
        <p14:creationId xmlns="" xmlns:p14="http://schemas.microsoft.com/office/powerpoint/2010/main" val="28467436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Controlling Water</a:t>
            </a:r>
          </a:p>
        </p:txBody>
      </p:sp>
      <p:sp>
        <p:nvSpPr>
          <p:cNvPr id="3" name="Rectangle 2"/>
          <p:cNvSpPr/>
          <p:nvPr/>
        </p:nvSpPr>
        <p:spPr>
          <a:xfrm>
            <a:off x="457200" y="1428750"/>
            <a:ext cx="3962400" cy="3170099"/>
          </a:xfrm>
          <a:prstGeom prst="rect">
            <a:avLst/>
          </a:prstGeom>
        </p:spPr>
        <p:txBody>
          <a:bodyPr wrap="square">
            <a:spAutoFit/>
          </a:bodyPr>
          <a:lstStyle/>
          <a:p>
            <a:r>
              <a:rPr lang="en-US" sz="2000" dirty="0" smtClean="0"/>
              <a:t>Cities could not conceivably exist without the ability to control the water sources in the area. </a:t>
            </a:r>
            <a:r>
              <a:rPr lang="en-US" sz="2000" dirty="0" smtClean="0"/>
              <a:t>Water supplies rely on rainfall. Too much rain and you have floods. Too little rain and you have a drought. Water has to be managed in a way that avoids these situations. </a:t>
            </a:r>
            <a:r>
              <a:rPr lang="en-US" sz="2000" b="1" dirty="0" smtClean="0"/>
              <a:t>Irrigation</a:t>
            </a:r>
            <a:r>
              <a:rPr lang="en-US" sz="2000" dirty="0" smtClean="0"/>
              <a:t> helps solve this. Let’s watch a video on the subject.</a:t>
            </a:r>
            <a:endParaRPr lang="en-US" sz="2000" dirty="0"/>
          </a:p>
        </p:txBody>
      </p:sp>
      <p:pic>
        <p:nvPicPr>
          <p:cNvPr id="4" name="Picture 2" descr="Image result for sumerian farms">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1428751"/>
            <a:ext cx="3981450" cy="299051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3"/>
          <p:cNvSpPr txBox="1">
            <a:spLocks/>
          </p:cNvSpPr>
          <p:nvPr/>
        </p:nvSpPr>
        <p:spPr>
          <a:xfrm rot="20490518">
            <a:off x="7574714" y="16001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26411858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1665</TotalTime>
  <Words>536</Words>
  <Application>Microsoft Office PowerPoint</Application>
  <PresentationFormat>On-screen Show (16:9)</PresentationFormat>
  <Paragraphs>46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WORLD HISTORY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134</cp:revision>
  <dcterms:created xsi:type="dcterms:W3CDTF">2018-08-02T00:45:41Z</dcterms:created>
  <dcterms:modified xsi:type="dcterms:W3CDTF">2018-09-03T17:36:06Z</dcterms:modified>
</cp:coreProperties>
</file>