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HISTORIA DE PUERTO RICO\Originals\SAN-JUAN-JUL-2016-4426-web - Copy.jp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t="10332" r="4064" b="8546"/>
          <a:stretch>
            <a:fillRect/>
          </a:stretch>
        </p:blipFill>
        <p:spPr bwMode="auto">
          <a:xfrm>
            <a:off x="0" y="-11255"/>
            <a:ext cx="9144000" cy="5154755"/>
          </a:xfrm>
          <a:prstGeom prst="rect">
            <a:avLst/>
          </a:prstGeom>
          <a:noFill/>
        </p:spPr>
      </p:pic>
      <p:pic>
        <p:nvPicPr>
          <p:cNvPr id="1028" name="Picture 4" descr="C:\Users\Jim\Desktop\HISTORIA DE PUERTO RICO\SAN-JUAN-JUL-2016-4426-web - Copy.jpg"/>
          <p:cNvPicPr>
            <a:picLocks noChangeAspect="1" noChangeArrowheads="1"/>
          </p:cNvPicPr>
          <p:nvPr/>
        </p:nvPicPr>
        <p:blipFill>
          <a:blip r:embed="rId3" cstate="print"/>
          <a:srcRect r="28814"/>
          <a:stretch>
            <a:fillRect/>
          </a:stretch>
        </p:blipFill>
        <p:spPr bwMode="auto">
          <a:xfrm>
            <a:off x="0" y="0"/>
            <a:ext cx="6400800" cy="5143500"/>
          </a:xfrm>
          <a:prstGeom prst="rect">
            <a:avLst/>
          </a:prstGeom>
          <a:noFill/>
        </p:spPr>
      </p:pic>
      <p:pic>
        <p:nvPicPr>
          <p:cNvPr id="1029" name="Picture 5" descr="C:\Users\Jim\Desktop\HISTORIA DE PUERTO RICO\SAN-JUAN-JUL-2016-4426-web - Copy - Copy.jpg"/>
          <p:cNvPicPr>
            <a:picLocks noChangeAspect="1" noChangeArrowheads="1"/>
          </p:cNvPicPr>
          <p:nvPr/>
        </p:nvPicPr>
        <p:blipFill>
          <a:blip r:embed="rId4" cstate="print"/>
          <a:srcRect r="69492"/>
          <a:stretch>
            <a:fillRect/>
          </a:stretch>
        </p:blipFill>
        <p:spPr bwMode="auto">
          <a:xfrm>
            <a:off x="-1" y="0"/>
            <a:ext cx="2743201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3150"/>
            <a:ext cx="9144000" cy="1447800"/>
          </a:xfrm>
        </p:spPr>
        <p:txBody>
          <a:bodyPr>
            <a:noAutofit/>
          </a:bodyPr>
          <a:lstStyle/>
          <a:p>
            <a:r>
              <a:rPr lang="en-US" sz="8800" b="1" spc="300" dirty="0" smtClean="0">
                <a:solidFill>
                  <a:srgbClr val="99CC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</a:rPr>
              <a:t>PUERTO RICO</a:t>
            </a:r>
            <a:endParaRPr lang="en-US" sz="8800" b="1" spc="300" dirty="0">
              <a:solidFill>
                <a:srgbClr val="99CC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IRTH OF A HERO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819150"/>
            <a:ext cx="3200400" cy="5143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slon Antique" panose="02027200000000000000" pitchFamily="18" charset="0"/>
              </a:rPr>
              <a:t>con Jim Soto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aslon Antique" panose="02027200000000000000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962150"/>
            <a:ext cx="365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  <a:ea typeface="+mj-ea"/>
                <a:cs typeface="+mj-cs"/>
              </a:rPr>
              <a:t>Historia de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0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333375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Introducción al Curso</a:t>
            </a:r>
            <a:endParaRPr kumimoji="0" lang="es-ES" sz="4800" b="1" i="0" u="none" strike="noStrike" kern="1200" cap="none" spc="300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00150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aslon Antique" panose="02027200000000000000" pitchFamily="18" charset="0"/>
              </a:rPr>
              <a:t>•Lectura y cumplimiento de las reglas y procedimientos descritos en el reglamento del estudiante. Respetar el derecho de los demás a aprender. </a:t>
            </a:r>
          </a:p>
          <a:p>
            <a:r>
              <a:rPr lang="es-ES" sz="2000" dirty="0" smtClean="0">
                <a:latin typeface="Caslon Antique" panose="02027200000000000000" pitchFamily="18" charset="0"/>
              </a:rPr>
              <a:t>•Hacer trampa es una infracción muy grave. Espere un CERO, una referencia a la trabajadora social y una llamada telefónica a casa. El estudiante que comparte su trabajo para un examen o una tarea independiente y la persona que lo copia sufrirá graves consecuencias.</a:t>
            </a:r>
            <a:endParaRPr lang="es-ES" sz="2000" dirty="0">
              <a:latin typeface="Caslon Antique" panose="02027200000000000000" pitchFamily="18" charset="0"/>
            </a:endParaRPr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730" y="1352550"/>
            <a:ext cx="2684487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Giras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04950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aslon Antique" panose="02027200000000000000" pitchFamily="18" charset="0"/>
              </a:rPr>
              <a:t>•</a:t>
            </a:r>
            <a:r>
              <a:rPr lang="es-ES" sz="2000" b="1" dirty="0" smtClean="0">
                <a:latin typeface="Caslon Antique" panose="02027200000000000000" pitchFamily="18" charset="0"/>
              </a:rPr>
              <a:t>Primer Semestre</a:t>
            </a:r>
          </a:p>
          <a:p>
            <a:pPr lvl="1"/>
            <a:r>
              <a:rPr lang="es-ES" sz="2000" dirty="0" smtClean="0">
                <a:latin typeface="Caslon Antique" panose="02027200000000000000" pitchFamily="18" charset="0"/>
              </a:rPr>
              <a:t>¿El Morro / Castillo San Cristóbal?</a:t>
            </a:r>
          </a:p>
          <a:p>
            <a:pPr lvl="1"/>
            <a:endParaRPr lang="es-ES" sz="2000" dirty="0" smtClean="0">
              <a:latin typeface="Caslon Antique" panose="02027200000000000000" pitchFamily="18" charset="0"/>
            </a:endParaRPr>
          </a:p>
          <a:p>
            <a:r>
              <a:rPr lang="es-ES" sz="2000" dirty="0" smtClean="0">
                <a:latin typeface="Caslon Antique" panose="02027200000000000000" pitchFamily="18" charset="0"/>
              </a:rPr>
              <a:t>•</a:t>
            </a:r>
            <a:r>
              <a:rPr lang="es-ES" sz="2000" b="1" dirty="0" smtClean="0">
                <a:latin typeface="Caslon Antique" panose="02027200000000000000" pitchFamily="18" charset="0"/>
              </a:rPr>
              <a:t>Segundo Semestre</a:t>
            </a:r>
          </a:p>
          <a:p>
            <a:pPr lvl="1"/>
            <a:r>
              <a:rPr lang="es-ES" sz="2000" dirty="0" smtClean="0">
                <a:latin typeface="Caslon Antique" panose="02027200000000000000" pitchFamily="18" charset="0"/>
              </a:rPr>
              <a:t>¿La Fortaleza / El Capitolio?</a:t>
            </a:r>
          </a:p>
          <a:p>
            <a:pPr lvl="1"/>
            <a:endParaRPr lang="es-ES" sz="2000" dirty="0" smtClean="0">
              <a:latin typeface="Caslon Antique" panose="02027200000000000000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atin typeface="Caslon Antique" panose="02027200000000000000" pitchFamily="18" charset="0"/>
              </a:rPr>
              <a:t>¿Un chinchorreo?</a:t>
            </a:r>
          </a:p>
          <a:p>
            <a:endParaRPr lang="es-ES" sz="2000" dirty="0"/>
          </a:p>
        </p:txBody>
      </p:sp>
      <p:pic>
        <p:nvPicPr>
          <p:cNvPr id="1026" name="Picture 2" descr="Image result for la fortaleza puerto rico"/>
          <p:cNvPicPr>
            <a:picLocks noChangeAspect="1" noChangeArrowheads="1"/>
          </p:cNvPicPr>
          <p:nvPr/>
        </p:nvPicPr>
        <p:blipFill>
          <a:blip r:embed="rId2" cstate="print"/>
          <a:srcRect l="5263" r="10526" b="1754"/>
          <a:stretch>
            <a:fillRect/>
          </a:stretch>
        </p:blipFill>
        <p:spPr bwMode="auto">
          <a:xfrm>
            <a:off x="4876800" y="971550"/>
            <a:ext cx="3657600" cy="3200400"/>
          </a:xfrm>
          <a:prstGeom prst="rect">
            <a:avLst/>
          </a:prstGeom>
          <a:noFill/>
        </p:spPr>
      </p:pic>
      <p:pic>
        <p:nvPicPr>
          <p:cNvPr id="4" name="Picture 2" descr="C:\Users\Jim\Desktop\unnamed.png"/>
          <p:cNvPicPr>
            <a:picLocks noChangeAspect="1" noChangeArrowheads="1"/>
          </p:cNvPicPr>
          <p:nvPr/>
        </p:nvPicPr>
        <p:blipFill>
          <a:blip r:embed="rId3" cstate="print">
            <a:lum bright="-11000" contrast="15000"/>
          </a:blip>
          <a:srcRect/>
          <a:stretch>
            <a:fillRect/>
          </a:stretch>
        </p:blipFill>
        <p:spPr bwMode="auto">
          <a:xfrm>
            <a:off x="762000" y="127635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571750"/>
            <a:ext cx="33528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Image result for puerto rico flag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" contrast="11000"/>
          </a:blip>
          <a:srcRect/>
          <a:stretch>
            <a:fillRect/>
          </a:stretch>
        </p:blipFill>
        <p:spPr bwMode="auto">
          <a:xfrm>
            <a:off x="2743200" y="2343150"/>
            <a:ext cx="3581400" cy="2235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90600" y="1047750"/>
            <a:ext cx="723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Caslon Antique" panose="02027200000000000000" pitchFamily="18" charset="0"/>
              </a:rPr>
              <a:t>En la pr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000" dirty="0" smtClean="0">
                <a:latin typeface="Caslon Antique" panose="02027200000000000000" pitchFamily="18" charset="0"/>
              </a:rPr>
              <a:t>xima lecci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000" dirty="0" smtClean="0">
                <a:latin typeface="Caslon Antique" panose="02027200000000000000" pitchFamily="18" charset="0"/>
              </a:rPr>
              <a:t>n embarcaremos juntos en la aventura de descubrir, conocer y celebrar nuestras ra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000" dirty="0" smtClean="0">
                <a:latin typeface="Caslon Antique" panose="02027200000000000000" pitchFamily="18" charset="0"/>
              </a:rPr>
              <a:t>ces.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4" name="TextBox 3"/>
          <p:cNvSpPr txBox="1"/>
          <p:nvPr/>
        </p:nvSpPr>
        <p:spPr>
          <a:xfrm rot="523213">
            <a:off x="1897916" y="1982803"/>
            <a:ext cx="539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GEOGRAFÎA</a:t>
            </a:r>
            <a:endParaRPr lang="es-ES" sz="80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Acerca de este curso...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8229600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Caslon Antique" panose="02027200000000000000" pitchFamily="18" charset="0"/>
              </a:rPr>
              <a:t>El curso tiene como prop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000" dirty="0" smtClean="0">
                <a:latin typeface="Caslon Antique" panose="02027200000000000000" pitchFamily="18" charset="0"/>
              </a:rPr>
              <a:t>sito el prestar atenci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000" dirty="0" smtClean="0">
                <a:latin typeface="Caslon Antique" panose="02027200000000000000" pitchFamily="18" charset="0"/>
              </a:rPr>
              <a:t>n en las grandes luchas por alcanzar libertades; los cambios en la pol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000" dirty="0" smtClean="0">
                <a:latin typeface="Caslon Antique" panose="02027200000000000000" pitchFamily="18" charset="0"/>
              </a:rPr>
              <a:t>tica, la econom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000" dirty="0" smtClean="0">
                <a:latin typeface="Caslon Antique" panose="02027200000000000000" pitchFamily="18" charset="0"/>
              </a:rPr>
              <a:t>a y la sociedad, que establecieron las bases para el desarrollo de nuestra isla, la afirmaci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000" dirty="0" smtClean="0">
                <a:latin typeface="Caslon Antique" panose="02027200000000000000" pitchFamily="18" charset="0"/>
              </a:rPr>
              <a:t>n de los rasgos y caracter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000" dirty="0" smtClean="0">
                <a:latin typeface="Caslon Antique" panose="02027200000000000000" pitchFamily="18" charset="0"/>
              </a:rPr>
              <a:t>sticas que nos identifican como pueblo y las aportaciones que hicieron los hombres y mujeres que contribuyeron con su talento a la afirmaci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000" dirty="0" smtClean="0">
                <a:latin typeface="Caslon Antique" panose="02027200000000000000" pitchFamily="18" charset="0"/>
              </a:rPr>
              <a:t>n de la nacionalidad puertorrique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000" dirty="0" smtClean="0">
                <a:latin typeface="Caslon Antique" panose="02027200000000000000" pitchFamily="18" charset="0"/>
              </a:rPr>
              <a:t>a, entre otros temas. </a:t>
            </a:r>
          </a:p>
          <a:p>
            <a:pPr algn="ctr"/>
            <a:endParaRPr lang="es-ES" sz="2000" dirty="0" smtClean="0">
              <a:latin typeface="Caslon Antique" panose="02027200000000000000" pitchFamily="18" charset="0"/>
            </a:endParaRPr>
          </a:p>
          <a:p>
            <a:pPr algn="ctr"/>
            <a:r>
              <a:rPr lang="es-ES" sz="2000" dirty="0" smtClean="0">
                <a:latin typeface="Caslon Antique" panose="02027200000000000000" pitchFamily="18" charset="0"/>
              </a:rPr>
              <a:t>¡Aprenderemos a disfrutar y sufrir lo que significa ser boricua!</a:t>
            </a:r>
            <a:endParaRPr lang="en-US" sz="2000" dirty="0"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¿Por qué estudiamos historia?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57350"/>
            <a:ext cx="4885035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000" dirty="0" smtClean="0">
                <a:latin typeface="Caslon Antique" panose="02027200000000000000" pitchFamily="18" charset="0"/>
              </a:rPr>
              <a:t>Podemos aseverar que </a:t>
            </a:r>
            <a:r>
              <a:rPr lang="es-ES" sz="2000" b="1" dirty="0" smtClean="0">
                <a:latin typeface="Caslon Antique" panose="02027200000000000000" pitchFamily="18" charset="0"/>
              </a:rPr>
              <a:t>gracias a la Historia el hombre descubre los lazos que lo unen al pasado y amplía su conocimiento de las perspectivas humanas</a:t>
            </a:r>
            <a:r>
              <a:rPr lang="es-ES" sz="2000" dirty="0" smtClean="0">
                <a:latin typeface="Caslon Antique" panose="02027200000000000000" pitchFamily="18" charset="0"/>
              </a:rPr>
              <a:t>. Tambi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000" dirty="0" smtClean="0">
                <a:latin typeface="Caslon Antique" panose="02027200000000000000" pitchFamily="18" charset="0"/>
              </a:rPr>
              <a:t>n, esta ciencia nos sirve para aprender de los errores y preservar las virtudes. Los acontecimientos del pasado nos van guiando en la tarea de construir un mañana mejor.</a:t>
            </a:r>
            <a:endParaRPr lang="en-US" sz="2000" dirty="0">
              <a:latin typeface="Caslon Antique" panose="02027200000000000000" pitchFamily="18" charset="0"/>
            </a:endParaRPr>
          </a:p>
        </p:txBody>
      </p:sp>
      <p:pic>
        <p:nvPicPr>
          <p:cNvPr id="23554" name="Picture 2" descr="Image result for cemi puerto 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85950"/>
            <a:ext cx="3057585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Texto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190750"/>
            <a:ext cx="3801154" cy="15270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PUERTO RICO: geograf</a:t>
            </a:r>
            <a:r>
              <a:rPr lang="es-ES" sz="24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a, historia y sociedad Ediciones SM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1600200" y="1504950"/>
            <a:ext cx="2362200" cy="32358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Textos de referencia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3" name="Picture 2" descr="Image result for the puerto ricans a documentary history"/>
          <p:cNvPicPr>
            <a:picLocks noChangeAspect="1" noChangeArrowheads="1"/>
          </p:cNvPicPr>
          <p:nvPr/>
        </p:nvPicPr>
        <p:blipFill>
          <a:blip r:embed="rId2" cstate="print">
            <a:lum bright="-6000" contrast="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50"/>
            <a:ext cx="1778654" cy="259080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ar against all puerto ricans revolution and terror in america's colo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66950"/>
            <a:ext cx="1573225" cy="2362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038350"/>
            <a:ext cx="3801154" cy="2209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THE PUERTO RICANS: A documentary history</a:t>
            </a:r>
          </a:p>
          <a:p>
            <a:pPr lvl="0" algn="r">
              <a:spcBef>
                <a:spcPct val="20000"/>
              </a:spcBef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&amp;</a:t>
            </a:r>
          </a:p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WAR AGAINST ALL PUERTO RICANS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Criterios de evaluación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4"/>
            <a:ext cx="8229600" cy="335951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3100" dirty="0" smtClean="0">
                <a:latin typeface="Caslon Antique" panose="02027200000000000000" pitchFamily="18" charset="0"/>
              </a:rPr>
              <a:t>Puntos Semestrales /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Peso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slon Antique" panose="02027200000000000000" pitchFamily="18" charset="0"/>
              </a:rPr>
              <a:t>Instrumentos 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        			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slon Antique" panose="02027200000000000000" pitchFamily="18" charset="0"/>
              </a:rPr>
              <a:t>puntos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          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slon Antique" panose="02027200000000000000" pitchFamily="18" charset="0"/>
              </a:rPr>
              <a:t>peso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PRUEBAS (3) x 100 pts. </a:t>
            </a:r>
            <a:r>
              <a:rPr kumimoji="0" lang="es-E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cu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. 	 	300 pts.          	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TRABAJO DIARIO  100 pts. </a:t>
            </a:r>
            <a:r>
              <a:rPr kumimoji="0" lang="es-E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cu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. 	100 pts.        	20%</a:t>
            </a:r>
          </a:p>
          <a:p>
            <a:pPr lvl="0">
              <a:defRPr/>
            </a:pP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PROYECTOS (2) x 100 pts. Cu	200 pts.        	 30% </a:t>
            </a:r>
          </a:p>
          <a:p>
            <a:pPr lvl="0">
              <a:lnSpc>
                <a:spcPct val="170000"/>
              </a:lnSpc>
              <a:defRPr/>
            </a:pP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TOTAL PTS</a:t>
            </a:r>
            <a:r>
              <a:rPr lang="es-ES" sz="3100" b="1" dirty="0" smtClean="0">
                <a:latin typeface="Caslon Antique" panose="02027200000000000000" pitchFamily="18" charset="0"/>
              </a:rPr>
              <a:t>. SEMESTRAL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		</a:t>
            </a: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600 pts.		100%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*(Trabajo diario</a:t>
            </a:r>
            <a:r>
              <a:rPr kumimoji="0" lang="es-E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 se </a:t>
            </a:r>
            <a:r>
              <a:rPr kumimoji="0" lang="es-E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refiere a apresto / participación / asignaciones)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slon Antique" panose="02027200000000000000" pitchFamily="18" charset="0"/>
              </a:rPr>
              <a:t>    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slon Antique" panose="02027200000000000000" pitchFamily="18" charset="0"/>
              </a:rPr>
              <a:t>           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Las reglas del juego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1966614"/>
            <a:ext cx="5943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•Estar a tiempo. Un patr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n de tardanzas resultar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 en que sus padres sean convocados para una conferencia con la trabajadora social.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•Entrar al </a:t>
            </a:r>
            <a:r>
              <a:rPr lang="es-ES" sz="2000" dirty="0" smtClean="0"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sal</a:t>
            </a:r>
            <a:r>
              <a:rPr lang="es-ES" dirty="0" smtClean="0"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ó</a:t>
            </a:r>
            <a:r>
              <a:rPr lang="es-ES" sz="2000" dirty="0" smtClean="0"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n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 en silencio y totalmente preparado a aprender.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•Traer materiales apropiados.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•Haber completado asignaciones / tareas en clase. (Los estudiantes no podr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n regresar a sus casilleros durante la clase).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</p:txBody>
      </p:sp>
      <p:pic>
        <p:nvPicPr>
          <p:cNvPr id="4099" name="Picture 3" descr="Image result for taino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666750"/>
            <a:ext cx="1309405" cy="4038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9055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•Seguir los procedimientos para ausencias injustificadas.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•Limitar las solicitudes de visitas al ba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ñ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o para emergencias extremas.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•Abstenerse de socializar en clase y gritar respuestas. Los estudiantes deben levantar la mano.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•Chicle, bebidas y comida nunca estarán permitidos en este sal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n.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</p:txBody>
      </p:sp>
      <p:pic>
        <p:nvPicPr>
          <p:cNvPr id="3074" name="Picture 2" descr="African Warrior Drawing - ClipartXtra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190750"/>
            <a:ext cx="4140837" cy="2952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185770">
            <a:off x="6958751" y="1347859"/>
            <a:ext cx="78444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277838"/>
            <a:ext cx="5791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•Abstenerse de abandonar el asiento sin permiso.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•Abstenerse de comportarse de una manera que interrumpa el proceso educativo.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•Los tel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fonos celulares est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n prohibidos. No hay raz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n para que un estudiante haga o reciba llamadas de tel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fono celular durante la clase. Pueden ser incautados.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•Sentarse derecho y con recato durante la clase. (Ayuda a la concentraci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slon Antique" panose="02027200000000000000" pitchFamily="18" charset="0"/>
                <a:ea typeface="Calibri" pitchFamily="34" charset="0"/>
                <a:cs typeface="Tahoma" pitchFamily="34" charset="0"/>
              </a:rPr>
              <a:t>n).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slon Antique" panose="02027200000000000000" pitchFamily="18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196215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72400" y="1504950"/>
            <a:ext cx="152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842993">
            <a:off x="7097964" y="1240335"/>
            <a:ext cx="304800" cy="1787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67600" y="59055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59074" y="590550"/>
            <a:ext cx="2286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37947" y="1201638"/>
            <a:ext cx="250979" cy="22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61031" y="1475234"/>
            <a:ext cx="228600" cy="48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22831" y="1951280"/>
            <a:ext cx="2286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7620" y="742950"/>
            <a:ext cx="2286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69020" y="926279"/>
            <a:ext cx="2286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74625" y="2145479"/>
            <a:ext cx="615005" cy="320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949487">
            <a:off x="6803220" y="1835216"/>
            <a:ext cx="55898" cy="2181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53790" y="2081026"/>
            <a:ext cx="113220" cy="150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16544" t="3358" r="14521" b="4914"/>
          <a:stretch>
            <a:fillRect/>
          </a:stretch>
        </p:blipFill>
        <p:spPr bwMode="auto">
          <a:xfrm>
            <a:off x="6629400" y="438150"/>
            <a:ext cx="1905000" cy="43434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460</Words>
  <Application>Microsoft Office PowerPoint</Application>
  <PresentationFormat>On-screen Show (16:9)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PUERTO RICO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46</cp:revision>
  <dcterms:created xsi:type="dcterms:W3CDTF">2019-07-26T01:32:32Z</dcterms:created>
  <dcterms:modified xsi:type="dcterms:W3CDTF">2020-08-12T18:01:42Z</dcterms:modified>
</cp:coreProperties>
</file>